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87" r:id="rId2"/>
    <p:sldId id="276" r:id="rId3"/>
    <p:sldId id="279" r:id="rId4"/>
    <p:sldId id="260" r:id="rId5"/>
    <p:sldId id="320" r:id="rId6"/>
    <p:sldId id="282" r:id="rId7"/>
    <p:sldId id="271" r:id="rId8"/>
    <p:sldId id="272" r:id="rId9"/>
    <p:sldId id="300" r:id="rId10"/>
    <p:sldId id="301" r:id="rId11"/>
    <p:sldId id="306" r:id="rId12"/>
    <p:sldId id="308" r:id="rId13"/>
    <p:sldId id="305" r:id="rId14"/>
    <p:sldId id="290" r:id="rId15"/>
    <p:sldId id="292" r:id="rId16"/>
    <p:sldId id="309" r:id="rId17"/>
    <p:sldId id="310" r:id="rId18"/>
    <p:sldId id="311" r:id="rId19"/>
    <p:sldId id="299" r:id="rId20"/>
    <p:sldId id="265" r:id="rId21"/>
    <p:sldId id="266" r:id="rId22"/>
    <p:sldId id="323" r:id="rId23"/>
    <p:sldId id="285" r:id="rId24"/>
    <p:sldId id="324" r:id="rId25"/>
    <p:sldId id="317" r:id="rId26"/>
    <p:sldId id="256" r:id="rId27"/>
    <p:sldId id="316" r:id="rId28"/>
    <p:sldId id="318" r:id="rId29"/>
    <p:sldId id="275" r:id="rId30"/>
    <p:sldId id="315" r:id="rId31"/>
    <p:sldId id="314" r:id="rId32"/>
    <p:sldId id="284" r:id="rId33"/>
    <p:sldId id="283" r:id="rId34"/>
    <p:sldId id="312" r:id="rId35"/>
    <p:sldId id="319" r:id="rId36"/>
    <p:sldId id="268" r:id="rId37"/>
    <p:sldId id="327" r:id="rId38"/>
    <p:sldId id="263" r:id="rId39"/>
    <p:sldId id="325" r:id="rId40"/>
    <p:sldId id="326" r:id="rId41"/>
    <p:sldId id="289" r:id="rId42"/>
    <p:sldId id="313" r:id="rId43"/>
    <p:sldId id="270" r:id="rId44"/>
    <p:sldId id="273" r:id="rId45"/>
    <p:sldId id="264" r:id="rId46"/>
    <p:sldId id="281" r:id="rId47"/>
    <p:sldId id="32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5820"/>
  </p:normalViewPr>
  <p:slideViewPr>
    <p:cSldViewPr snapToGrid="0" snapToObjects="1">
      <p:cViewPr varScale="1">
        <p:scale>
          <a:sx n="94" d="100"/>
          <a:sy n="94" d="100"/>
        </p:scale>
        <p:origin x="21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2B6413-4949-4207-8E89-8EA2C710020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13C391-9526-4D62-B118-01553006EA95}">
      <dgm:prSet custT="1"/>
      <dgm:spPr/>
      <dgm:t>
        <a:bodyPr/>
        <a:lstStyle/>
        <a:p>
          <a:r>
            <a:rPr lang="en-CA" sz="2400" b="1" dirty="0">
              <a:solidFill>
                <a:schemeClr val="accent1">
                  <a:lumMod val="75000"/>
                </a:schemeClr>
              </a:solidFill>
            </a:rPr>
            <a:t>AGENDA</a:t>
          </a:r>
          <a:endParaRPr lang="en-US" sz="2400" dirty="0">
            <a:solidFill>
              <a:schemeClr val="accent1">
                <a:lumMod val="75000"/>
              </a:schemeClr>
            </a:solidFill>
          </a:endParaRPr>
        </a:p>
      </dgm:t>
    </dgm:pt>
    <dgm:pt modelId="{F727ECEC-85E3-4DFE-91A5-5C419792C5C3}" type="parTrans" cxnId="{17F484F6-FD4D-49E8-ABE5-D80E1B4211C1}">
      <dgm:prSet/>
      <dgm:spPr/>
      <dgm:t>
        <a:bodyPr/>
        <a:lstStyle/>
        <a:p>
          <a:endParaRPr lang="en-US"/>
        </a:p>
      </dgm:t>
    </dgm:pt>
    <dgm:pt modelId="{5E605F43-1A93-4E27-99C1-3E54EC078362}" type="sibTrans" cxnId="{17F484F6-FD4D-49E8-ABE5-D80E1B4211C1}">
      <dgm:prSet/>
      <dgm:spPr/>
      <dgm:t>
        <a:bodyPr/>
        <a:lstStyle/>
        <a:p>
          <a:endParaRPr lang="en-US"/>
        </a:p>
      </dgm:t>
    </dgm:pt>
    <dgm:pt modelId="{DC973817-B873-4C82-BA99-F9DF5B15744E}">
      <dgm:prSet custT="1"/>
      <dgm:spPr/>
      <dgm:t>
        <a:bodyPr/>
        <a:lstStyle/>
        <a:p>
          <a:r>
            <a:rPr lang="en-CA" sz="1600" b="1" u="sng" dirty="0">
              <a:solidFill>
                <a:schemeClr val="accent1">
                  <a:lumMod val="50000"/>
                </a:schemeClr>
              </a:solidFill>
            </a:rPr>
            <a:t>MORNING SESSION: OUR GOALS, THE CHALLENGES, THE SOLUTIONS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17B6DFFB-0D85-4CB5-BFDB-BC08B823497B}" type="parTrans" cxnId="{8E2C5195-7F82-4860-9328-2A5CBA88D46D}">
      <dgm:prSet/>
      <dgm:spPr/>
      <dgm:t>
        <a:bodyPr/>
        <a:lstStyle/>
        <a:p>
          <a:endParaRPr lang="en-US"/>
        </a:p>
      </dgm:t>
    </dgm:pt>
    <dgm:pt modelId="{17CAB461-59CC-4719-983B-93BB6652DA3F}" type="sibTrans" cxnId="{8E2C5195-7F82-4860-9328-2A5CBA88D46D}">
      <dgm:prSet/>
      <dgm:spPr/>
      <dgm:t>
        <a:bodyPr/>
        <a:lstStyle/>
        <a:p>
          <a:endParaRPr lang="en-US"/>
        </a:p>
      </dgm:t>
    </dgm:pt>
    <dgm:pt modelId="{3A649C7F-7D48-4FED-B512-6D9721233753}">
      <dgm:prSet custT="1"/>
      <dgm:spPr/>
      <dgm:t>
        <a:bodyPr/>
        <a:lstStyle/>
        <a:p>
          <a:r>
            <a:rPr lang="en-CA" sz="1600" b="1" dirty="0"/>
            <a:t>7:30  Breakfast</a:t>
          </a:r>
          <a:endParaRPr lang="en-US" sz="1600" dirty="0"/>
        </a:p>
      </dgm:t>
    </dgm:pt>
    <dgm:pt modelId="{30E1234F-55FE-4029-84BD-E50165468494}" type="parTrans" cxnId="{2142F8E4-A43A-4C51-99CD-DF6E529D3610}">
      <dgm:prSet/>
      <dgm:spPr/>
      <dgm:t>
        <a:bodyPr/>
        <a:lstStyle/>
        <a:p>
          <a:endParaRPr lang="en-US"/>
        </a:p>
      </dgm:t>
    </dgm:pt>
    <dgm:pt modelId="{2E9C9470-A7FC-49D3-89DF-809461C6DA14}" type="sibTrans" cxnId="{2142F8E4-A43A-4C51-99CD-DF6E529D3610}">
      <dgm:prSet/>
      <dgm:spPr/>
      <dgm:t>
        <a:bodyPr/>
        <a:lstStyle/>
        <a:p>
          <a:endParaRPr lang="en-US"/>
        </a:p>
      </dgm:t>
    </dgm:pt>
    <dgm:pt modelId="{3A1D3370-4733-4191-BFB0-D5DB20E1F239}">
      <dgm:prSet custT="1"/>
      <dgm:spPr/>
      <dgm:t>
        <a:bodyPr/>
        <a:lstStyle/>
        <a:p>
          <a:r>
            <a:rPr lang="en-CA" sz="1600" b="1" dirty="0"/>
            <a:t>8:00  Welcome/Opening Remarks – </a:t>
          </a:r>
          <a:r>
            <a:rPr lang="en-CA" sz="1600" dirty="0"/>
            <a:t>Dr. Parveen </a:t>
          </a:r>
          <a:r>
            <a:rPr lang="en-CA" sz="1600" dirty="0" err="1"/>
            <a:t>Wasi</a:t>
          </a:r>
          <a:r>
            <a:rPr lang="en-CA" sz="1600"/>
            <a:t>, Associate Dean, PGME</a:t>
          </a:r>
          <a:endParaRPr lang="en-US" sz="1600"/>
        </a:p>
      </dgm:t>
    </dgm:pt>
    <dgm:pt modelId="{E9345AD0-A8F8-41B3-BBD3-FDC3B78D5E43}" type="parTrans" cxnId="{E1B35CA0-5AFB-40C0-A039-03109D9FFF57}">
      <dgm:prSet/>
      <dgm:spPr/>
      <dgm:t>
        <a:bodyPr/>
        <a:lstStyle/>
        <a:p>
          <a:endParaRPr lang="en-US"/>
        </a:p>
      </dgm:t>
    </dgm:pt>
    <dgm:pt modelId="{3CA1A530-A1B8-4C52-A685-4CBA8EC01491}" type="sibTrans" cxnId="{E1B35CA0-5AFB-40C0-A039-03109D9FFF57}">
      <dgm:prSet/>
      <dgm:spPr/>
      <dgm:t>
        <a:bodyPr/>
        <a:lstStyle/>
        <a:p>
          <a:endParaRPr lang="en-US"/>
        </a:p>
      </dgm:t>
    </dgm:pt>
    <dgm:pt modelId="{1EED101C-E4FB-4FB9-A959-6270ADCBD6F8}">
      <dgm:prSet custT="1"/>
      <dgm:spPr/>
      <dgm:t>
        <a:bodyPr/>
        <a:lstStyle/>
        <a:p>
          <a:r>
            <a:rPr lang="en-CA" sz="1600" b="1">
              <a:solidFill>
                <a:schemeClr val="accent1"/>
              </a:solidFill>
            </a:rPr>
            <a:t>Keynote/Discussion: Programmatic Assessment in CBME, Dr. Nancy Dudek</a:t>
          </a:r>
          <a:endParaRPr lang="en-US" sz="1600">
            <a:solidFill>
              <a:schemeClr val="accent1"/>
            </a:solidFill>
          </a:endParaRPr>
        </a:p>
      </dgm:t>
    </dgm:pt>
    <dgm:pt modelId="{AD730DBE-87A2-4963-BE39-BD6460E46BE0}" type="parTrans" cxnId="{A9F5129C-827C-4317-8DEC-056719F1E82A}">
      <dgm:prSet/>
      <dgm:spPr/>
      <dgm:t>
        <a:bodyPr/>
        <a:lstStyle/>
        <a:p>
          <a:endParaRPr lang="en-US"/>
        </a:p>
      </dgm:t>
    </dgm:pt>
    <dgm:pt modelId="{6AD06486-08A8-41FC-B63E-EE5E9B659BE1}" type="sibTrans" cxnId="{A9F5129C-827C-4317-8DEC-056719F1E82A}">
      <dgm:prSet/>
      <dgm:spPr/>
      <dgm:t>
        <a:bodyPr/>
        <a:lstStyle/>
        <a:p>
          <a:endParaRPr lang="en-US"/>
        </a:p>
      </dgm:t>
    </dgm:pt>
    <dgm:pt modelId="{6CA724B4-D2ED-4C99-9776-7FEE43E92B1F}">
      <dgm:prSet custT="1"/>
      <dgm:spPr/>
      <dgm:t>
        <a:bodyPr/>
        <a:lstStyle/>
        <a:p>
          <a:r>
            <a:rPr lang="en-CA" sz="1600" b="1"/>
            <a:t>9:00  Presentation of CBME Champion Awards</a:t>
          </a:r>
          <a:endParaRPr lang="en-US" sz="1600"/>
        </a:p>
      </dgm:t>
    </dgm:pt>
    <dgm:pt modelId="{F02A8BDC-B750-4228-BE52-477D3DE7FF2A}" type="parTrans" cxnId="{3A8E9DC5-8AD0-490E-9E48-7DCFCF5A33A0}">
      <dgm:prSet/>
      <dgm:spPr/>
      <dgm:t>
        <a:bodyPr/>
        <a:lstStyle/>
        <a:p>
          <a:endParaRPr lang="en-US"/>
        </a:p>
      </dgm:t>
    </dgm:pt>
    <dgm:pt modelId="{24FD1D00-A841-43A2-B947-36229366324C}" type="sibTrans" cxnId="{3A8E9DC5-8AD0-490E-9E48-7DCFCF5A33A0}">
      <dgm:prSet/>
      <dgm:spPr/>
      <dgm:t>
        <a:bodyPr/>
        <a:lstStyle/>
        <a:p>
          <a:endParaRPr lang="en-US"/>
        </a:p>
      </dgm:t>
    </dgm:pt>
    <dgm:pt modelId="{1B9C237F-54CE-4BF6-A91E-74DE3EEF2133}">
      <dgm:prSet custT="1"/>
      <dgm:spPr/>
      <dgm:t>
        <a:bodyPr/>
        <a:lstStyle/>
        <a:p>
          <a:r>
            <a:rPr lang="en-CA" sz="1600" b="1"/>
            <a:t>9:10-9:35  Navigating the Messy Middle: </a:t>
          </a:r>
          <a:r>
            <a:rPr lang="en-CA" sz="1600" b="1" i="1"/>
            <a:t>What’s the Data Telling Us? </a:t>
          </a:r>
          <a:r>
            <a:rPr lang="en-CA" sz="1600" b="1"/>
            <a:t> </a:t>
          </a:r>
          <a:r>
            <a:rPr lang="en-CA" sz="1400"/>
            <a:t>L. Colizza, CBME Lead, Dr. Ranil Sonnadara, Chairs CBME Evaluation Committee</a:t>
          </a:r>
          <a:endParaRPr lang="en-US" sz="1400"/>
        </a:p>
      </dgm:t>
    </dgm:pt>
    <dgm:pt modelId="{41C87C07-BDFB-4480-927B-5B6F4FA2131C}" type="parTrans" cxnId="{4E377C12-86FC-4942-B227-D4F00AD950FF}">
      <dgm:prSet/>
      <dgm:spPr/>
      <dgm:t>
        <a:bodyPr/>
        <a:lstStyle/>
        <a:p>
          <a:endParaRPr lang="en-US"/>
        </a:p>
      </dgm:t>
    </dgm:pt>
    <dgm:pt modelId="{75633A52-B821-4307-BECA-B81585F99120}" type="sibTrans" cxnId="{4E377C12-86FC-4942-B227-D4F00AD950FF}">
      <dgm:prSet/>
      <dgm:spPr/>
      <dgm:t>
        <a:bodyPr/>
        <a:lstStyle/>
        <a:p>
          <a:endParaRPr lang="en-US"/>
        </a:p>
      </dgm:t>
    </dgm:pt>
    <dgm:pt modelId="{007BD976-4977-482C-A538-651857225795}">
      <dgm:prSet custT="1"/>
      <dgm:spPr/>
      <dgm:t>
        <a:bodyPr/>
        <a:lstStyle/>
        <a:p>
          <a:r>
            <a:rPr lang="en-CA" sz="1600" b="1">
              <a:solidFill>
                <a:schemeClr val="accent1">
                  <a:lumMod val="75000"/>
                </a:schemeClr>
              </a:solidFill>
            </a:rPr>
            <a:t>BREAK</a:t>
          </a:r>
          <a:r>
            <a:rPr lang="en-CA" sz="1600" b="1">
              <a:solidFill>
                <a:schemeClr val="accent1"/>
              </a:solidFill>
            </a:rPr>
            <a:t>  </a:t>
          </a:r>
          <a:r>
            <a:rPr lang="en-CA" sz="1600">
              <a:solidFill>
                <a:schemeClr val="tx1"/>
              </a:solidFill>
            </a:rPr>
            <a:t>When you return, sit at a table with those who have the same colour sticker on their name badge.</a:t>
          </a:r>
          <a:endParaRPr lang="en-US" sz="1600">
            <a:solidFill>
              <a:schemeClr val="tx1"/>
            </a:solidFill>
          </a:endParaRPr>
        </a:p>
      </dgm:t>
    </dgm:pt>
    <dgm:pt modelId="{01BED66C-3B40-4032-8660-92A43C270443}" type="parTrans" cxnId="{06AEAC2A-EEB6-43E9-861B-8B54C2EAEA2B}">
      <dgm:prSet/>
      <dgm:spPr/>
      <dgm:t>
        <a:bodyPr/>
        <a:lstStyle/>
        <a:p>
          <a:endParaRPr lang="en-US"/>
        </a:p>
      </dgm:t>
    </dgm:pt>
    <dgm:pt modelId="{5AD78222-2ABE-434E-BB45-6D8B144830E9}" type="sibTrans" cxnId="{06AEAC2A-EEB6-43E9-861B-8B54C2EAEA2B}">
      <dgm:prSet/>
      <dgm:spPr/>
      <dgm:t>
        <a:bodyPr/>
        <a:lstStyle/>
        <a:p>
          <a:endParaRPr lang="en-US"/>
        </a:p>
      </dgm:t>
    </dgm:pt>
    <dgm:pt modelId="{0A64AEAA-A55A-489A-87FD-684DEE9A6EBB}">
      <dgm:prSet custT="1"/>
      <dgm:spPr/>
      <dgm:t>
        <a:bodyPr/>
        <a:lstStyle/>
        <a:p>
          <a:r>
            <a:rPr lang="en-CA" sz="1600" b="1"/>
            <a:t>Time with your colleagues - Issues, best practices, priorities, and strategies for CQI</a:t>
          </a:r>
          <a:endParaRPr lang="en-US" sz="1600"/>
        </a:p>
      </dgm:t>
    </dgm:pt>
    <dgm:pt modelId="{110BF322-BFF1-4547-A221-68DF7FAA4E71}" type="parTrans" cxnId="{25DE5522-54BF-4194-9EFE-FC756BBBD6D0}">
      <dgm:prSet/>
      <dgm:spPr/>
      <dgm:t>
        <a:bodyPr/>
        <a:lstStyle/>
        <a:p>
          <a:endParaRPr lang="en-US"/>
        </a:p>
      </dgm:t>
    </dgm:pt>
    <dgm:pt modelId="{A4A3A846-00B5-4944-857E-A8D90C19475D}" type="sibTrans" cxnId="{25DE5522-54BF-4194-9EFE-FC756BBBD6D0}">
      <dgm:prSet/>
      <dgm:spPr/>
      <dgm:t>
        <a:bodyPr/>
        <a:lstStyle/>
        <a:p>
          <a:endParaRPr lang="en-US"/>
        </a:p>
      </dgm:t>
    </dgm:pt>
    <dgm:pt modelId="{BD4D2ACE-F694-4BC8-9132-438847DC9219}">
      <dgm:prSet custT="1"/>
      <dgm:spPr/>
      <dgm:t>
        <a:bodyPr/>
        <a:lstStyle/>
        <a:p>
          <a:r>
            <a:rPr lang="en-CA" sz="1600" b="1"/>
            <a:t>9:45 – 10:45  Small group activity 1/Discussion  </a:t>
          </a:r>
          <a:r>
            <a:rPr lang="en-CA" sz="1600" b="0"/>
            <a:t>*sit with those with same colour on name badge, max 5 per table </a:t>
          </a:r>
          <a:endParaRPr lang="en-US" sz="1600" b="0"/>
        </a:p>
      </dgm:t>
    </dgm:pt>
    <dgm:pt modelId="{EE9D9B0B-6CF9-4708-89DD-216B6C4124A7}" type="parTrans" cxnId="{718E0B93-FB79-4F0C-90ED-324D354A3BD2}">
      <dgm:prSet/>
      <dgm:spPr/>
      <dgm:t>
        <a:bodyPr/>
        <a:lstStyle/>
        <a:p>
          <a:endParaRPr lang="en-US"/>
        </a:p>
      </dgm:t>
    </dgm:pt>
    <dgm:pt modelId="{FD497BF7-DE3B-4AA3-AA8C-13E0A7BBB57B}" type="sibTrans" cxnId="{718E0B93-FB79-4F0C-90ED-324D354A3BD2}">
      <dgm:prSet/>
      <dgm:spPr/>
      <dgm:t>
        <a:bodyPr/>
        <a:lstStyle/>
        <a:p>
          <a:endParaRPr lang="en-US"/>
        </a:p>
      </dgm:t>
    </dgm:pt>
    <dgm:pt modelId="{080B1CDD-3A72-401B-BBC1-C0CB17807FBC}">
      <dgm:prSet custT="1"/>
      <dgm:spPr/>
      <dgm:t>
        <a:bodyPr/>
        <a:lstStyle/>
        <a:p>
          <a:r>
            <a:rPr lang="en-CA" sz="1600" b="1"/>
            <a:t>10:45 -11:45  Small group activity 2/Discussion  </a:t>
          </a:r>
          <a:r>
            <a:rPr lang="en-CA" sz="1600" b="0"/>
            <a:t>*sit with those with different colour on name badge, max 5 per table </a:t>
          </a:r>
          <a:r>
            <a:rPr lang="en-CA" sz="1600" b="1"/>
            <a:t> </a:t>
          </a:r>
          <a:endParaRPr lang="en-US" sz="1600"/>
        </a:p>
      </dgm:t>
    </dgm:pt>
    <dgm:pt modelId="{2AB34C80-AC39-4093-9341-1B76561D4C2A}" type="parTrans" cxnId="{6151D85A-177C-44F8-9968-7CD54C5B4ABF}">
      <dgm:prSet/>
      <dgm:spPr/>
      <dgm:t>
        <a:bodyPr/>
        <a:lstStyle/>
        <a:p>
          <a:endParaRPr lang="en-US"/>
        </a:p>
      </dgm:t>
    </dgm:pt>
    <dgm:pt modelId="{5684B931-B40F-4397-ABF2-50A4C152A89F}" type="sibTrans" cxnId="{6151D85A-177C-44F8-9968-7CD54C5B4ABF}">
      <dgm:prSet/>
      <dgm:spPr/>
      <dgm:t>
        <a:bodyPr/>
        <a:lstStyle/>
        <a:p>
          <a:endParaRPr lang="en-US"/>
        </a:p>
      </dgm:t>
    </dgm:pt>
    <dgm:pt modelId="{CDE0DD5A-3216-41FB-918B-263AC2DD64E3}">
      <dgm:prSet custT="1"/>
      <dgm:spPr/>
      <dgm:t>
        <a:bodyPr/>
        <a:lstStyle/>
        <a:p>
          <a:r>
            <a:rPr lang="en-CA" sz="1600" b="1">
              <a:solidFill>
                <a:schemeClr val="accent1">
                  <a:lumMod val="75000"/>
                </a:schemeClr>
              </a:solidFill>
            </a:rPr>
            <a:t> 12:00 LUNCH</a:t>
          </a:r>
          <a:endParaRPr lang="en-US" sz="1600" b="1">
            <a:solidFill>
              <a:schemeClr val="accent1">
                <a:lumMod val="75000"/>
              </a:schemeClr>
            </a:solidFill>
          </a:endParaRPr>
        </a:p>
      </dgm:t>
    </dgm:pt>
    <dgm:pt modelId="{ADA58670-D0D3-4F68-A2EF-B902DD5C4E3B}" type="parTrans" cxnId="{626B44CF-38DC-4191-BBAD-68413AA272B8}">
      <dgm:prSet/>
      <dgm:spPr/>
      <dgm:t>
        <a:bodyPr/>
        <a:lstStyle/>
        <a:p>
          <a:endParaRPr lang="en-US"/>
        </a:p>
      </dgm:t>
    </dgm:pt>
    <dgm:pt modelId="{95BB3CB9-4997-40D4-AE16-8392278C9FEC}" type="sibTrans" cxnId="{626B44CF-38DC-4191-BBAD-68413AA272B8}">
      <dgm:prSet/>
      <dgm:spPr/>
      <dgm:t>
        <a:bodyPr/>
        <a:lstStyle/>
        <a:p>
          <a:endParaRPr lang="en-US"/>
        </a:p>
      </dgm:t>
    </dgm:pt>
    <dgm:pt modelId="{98B98133-059F-4F31-9C86-84382630B93C}">
      <dgm:prSet custT="1"/>
      <dgm:spPr/>
      <dgm:t>
        <a:bodyPr/>
        <a:lstStyle/>
        <a:p>
          <a:r>
            <a:rPr lang="en-CA" sz="1600" b="1" u="sng">
              <a:solidFill>
                <a:schemeClr val="accent1">
                  <a:lumMod val="75000"/>
                </a:schemeClr>
              </a:solidFill>
            </a:rPr>
            <a:t>AFTERNOON SESSION</a:t>
          </a:r>
          <a:r>
            <a:rPr lang="en-CA" sz="1600" u="sng">
              <a:solidFill>
                <a:schemeClr val="accent1">
                  <a:lumMod val="75000"/>
                </a:schemeClr>
              </a:solidFill>
            </a:rPr>
            <a:t>: </a:t>
          </a:r>
          <a:r>
            <a:rPr lang="en-CA" sz="1600" b="1" u="sng">
              <a:solidFill>
                <a:schemeClr val="accent1">
                  <a:lumMod val="75000"/>
                </a:schemeClr>
              </a:solidFill>
            </a:rPr>
            <a:t>IMPROVING THE RESIDENT LEARNING EXPERIENCE</a:t>
          </a:r>
          <a:endParaRPr lang="en-US" sz="1600">
            <a:solidFill>
              <a:schemeClr val="accent1">
                <a:lumMod val="75000"/>
              </a:schemeClr>
            </a:solidFill>
          </a:endParaRPr>
        </a:p>
      </dgm:t>
    </dgm:pt>
    <dgm:pt modelId="{412871FB-C76D-41B6-821E-AD061B9CAEEB}" type="parTrans" cxnId="{87EF9C25-A4F6-4E2E-8ECA-53F374F9A0CB}">
      <dgm:prSet/>
      <dgm:spPr/>
      <dgm:t>
        <a:bodyPr/>
        <a:lstStyle/>
        <a:p>
          <a:endParaRPr lang="en-US"/>
        </a:p>
      </dgm:t>
    </dgm:pt>
    <dgm:pt modelId="{390F8C9E-4A56-4604-BA73-D667FAA4460A}" type="sibTrans" cxnId="{87EF9C25-A4F6-4E2E-8ECA-53F374F9A0CB}">
      <dgm:prSet/>
      <dgm:spPr/>
      <dgm:t>
        <a:bodyPr/>
        <a:lstStyle/>
        <a:p>
          <a:endParaRPr lang="en-US"/>
        </a:p>
      </dgm:t>
    </dgm:pt>
    <dgm:pt modelId="{F47B812B-0352-47C4-AD3B-2E6BEF9ACA82}">
      <dgm:prSet custT="1"/>
      <dgm:spPr/>
      <dgm:t>
        <a:bodyPr/>
        <a:lstStyle/>
        <a:p>
          <a:r>
            <a:rPr lang="en-CA" sz="1600" b="1"/>
            <a:t>12:45 CBME Resident Experience Survey 2022: </a:t>
          </a:r>
          <a:r>
            <a:rPr lang="en-CA" sz="1600" b="1" i="1"/>
            <a:t>What are our residents telling us?</a:t>
          </a:r>
          <a:r>
            <a:rPr lang="en-CA" sz="1600" b="1"/>
            <a:t> </a:t>
          </a:r>
          <a:r>
            <a:rPr lang="en-CA" sz="1600"/>
            <a:t>Kestrel McNeil, Dr. Ranil Sonnadara</a:t>
          </a:r>
          <a:endParaRPr lang="en-US" sz="1600"/>
        </a:p>
      </dgm:t>
    </dgm:pt>
    <dgm:pt modelId="{C78C22AE-4A4D-4C59-8D65-01EDFDE366FF}" type="parTrans" cxnId="{12E7C562-0AEA-4225-99C5-6EFDB679CB8A}">
      <dgm:prSet/>
      <dgm:spPr/>
      <dgm:t>
        <a:bodyPr/>
        <a:lstStyle/>
        <a:p>
          <a:endParaRPr lang="en-US"/>
        </a:p>
      </dgm:t>
    </dgm:pt>
    <dgm:pt modelId="{1E87175C-F738-4222-965F-D262E7319E90}" type="sibTrans" cxnId="{12E7C562-0AEA-4225-99C5-6EFDB679CB8A}">
      <dgm:prSet/>
      <dgm:spPr/>
      <dgm:t>
        <a:bodyPr/>
        <a:lstStyle/>
        <a:p>
          <a:endParaRPr lang="en-US"/>
        </a:p>
      </dgm:t>
    </dgm:pt>
    <dgm:pt modelId="{EF2F5561-E397-45F4-B6E4-250FD22C1A61}">
      <dgm:prSet custT="1"/>
      <dgm:spPr/>
      <dgm:t>
        <a:bodyPr/>
        <a:lstStyle/>
        <a:p>
          <a:r>
            <a:rPr lang="en-CA" sz="1600" b="1"/>
            <a:t>1:15  Rapid Program Evaluation and CQI  </a:t>
          </a:r>
          <a:r>
            <a:rPr lang="en-CA" sz="1600" b="0"/>
            <a:t>Dr. Ranil </a:t>
          </a:r>
          <a:r>
            <a:rPr lang="en-CA" sz="1600" b="0" err="1"/>
            <a:t>Sonnadara</a:t>
          </a:r>
          <a:r>
            <a:rPr lang="en-CA" sz="1600" b="0"/>
            <a:t>, Dr. </a:t>
          </a:r>
          <a:r>
            <a:rPr lang="en-CA" sz="1600" b="0" err="1"/>
            <a:t>Enas</a:t>
          </a:r>
          <a:r>
            <a:rPr lang="en-CA" sz="1600" b="0"/>
            <a:t>. </a:t>
          </a:r>
          <a:r>
            <a:rPr lang="en-CA" sz="1600" b="0" err="1"/>
            <a:t>el</a:t>
          </a:r>
          <a:r>
            <a:rPr lang="en-CA" sz="1600" b="0"/>
            <a:t> </a:t>
          </a:r>
          <a:r>
            <a:rPr lang="en-CA" sz="1600" b="0" err="1"/>
            <a:t>Gouhary</a:t>
          </a:r>
          <a:r>
            <a:rPr lang="en-CA" sz="1600" b="0"/>
            <a:t>, Lisa </a:t>
          </a:r>
          <a:r>
            <a:rPr lang="en-CA" sz="1600" b="0" err="1"/>
            <a:t>Colizza</a:t>
          </a:r>
          <a:r>
            <a:rPr lang="en-CA" sz="1600" b="1"/>
            <a:t> </a:t>
          </a:r>
          <a:endParaRPr lang="en-US" sz="1600"/>
        </a:p>
      </dgm:t>
    </dgm:pt>
    <dgm:pt modelId="{1E1DF36D-AD47-4FD5-8A4E-8AA958C88FDB}" type="parTrans" cxnId="{CD32C016-A6C5-4974-9130-CA82E4655DA5}">
      <dgm:prSet/>
      <dgm:spPr/>
      <dgm:t>
        <a:bodyPr/>
        <a:lstStyle/>
        <a:p>
          <a:endParaRPr lang="en-US"/>
        </a:p>
      </dgm:t>
    </dgm:pt>
    <dgm:pt modelId="{56C3EA43-6BF0-4D00-8731-484C94B534C4}" type="sibTrans" cxnId="{CD32C016-A6C5-4974-9130-CA82E4655DA5}">
      <dgm:prSet/>
      <dgm:spPr/>
      <dgm:t>
        <a:bodyPr/>
        <a:lstStyle/>
        <a:p>
          <a:endParaRPr lang="en-US"/>
        </a:p>
      </dgm:t>
    </dgm:pt>
    <dgm:pt modelId="{DC1F3F95-6001-4993-863F-16EBFE66CE77}">
      <dgm:prSet custT="1"/>
      <dgm:spPr/>
      <dgm:t>
        <a:bodyPr/>
        <a:lstStyle/>
        <a:p>
          <a:r>
            <a:rPr lang="en-CA" sz="1600" b="1"/>
            <a:t>1:45-2:30 Small group activity: Program eval and CQI planning </a:t>
          </a:r>
          <a:endParaRPr lang="en-US" sz="1600"/>
        </a:p>
      </dgm:t>
    </dgm:pt>
    <dgm:pt modelId="{6853EA7B-FAF5-4020-8480-ECCFABFE67D1}" type="parTrans" cxnId="{CED60934-334E-4F78-B9F0-CEDBEEA0858D}">
      <dgm:prSet/>
      <dgm:spPr/>
      <dgm:t>
        <a:bodyPr/>
        <a:lstStyle/>
        <a:p>
          <a:endParaRPr lang="en-US"/>
        </a:p>
      </dgm:t>
    </dgm:pt>
    <dgm:pt modelId="{741CAA30-078D-4EC8-AABE-7D605217EB23}" type="sibTrans" cxnId="{CED60934-334E-4F78-B9F0-CEDBEEA0858D}">
      <dgm:prSet/>
      <dgm:spPr/>
      <dgm:t>
        <a:bodyPr/>
        <a:lstStyle/>
        <a:p>
          <a:endParaRPr lang="en-US"/>
        </a:p>
      </dgm:t>
    </dgm:pt>
    <dgm:pt modelId="{88650CB1-5FDD-4E59-92E0-A53B93B4F480}">
      <dgm:prSet custT="1"/>
      <dgm:spPr/>
      <dgm:t>
        <a:bodyPr/>
        <a:lstStyle/>
        <a:p>
          <a:r>
            <a:rPr lang="en-CA" sz="1600" b="1"/>
            <a:t>2:30 Large Group Discussion/Wrap Up</a:t>
          </a:r>
          <a:endParaRPr lang="en-US" sz="1600"/>
        </a:p>
      </dgm:t>
    </dgm:pt>
    <dgm:pt modelId="{822AD3A0-101F-4A4D-9AD1-95DE9BE19443}" type="sibTrans" cxnId="{34FC2468-72BA-463C-B873-281D10A59728}">
      <dgm:prSet/>
      <dgm:spPr/>
      <dgm:t>
        <a:bodyPr/>
        <a:lstStyle/>
        <a:p>
          <a:endParaRPr lang="en-US"/>
        </a:p>
      </dgm:t>
    </dgm:pt>
    <dgm:pt modelId="{EF7AD2CE-46EF-49B5-A06B-6640FED8ACFE}" type="parTrans" cxnId="{34FC2468-72BA-463C-B873-281D10A59728}">
      <dgm:prSet/>
      <dgm:spPr/>
      <dgm:t>
        <a:bodyPr/>
        <a:lstStyle/>
        <a:p>
          <a:endParaRPr lang="en-US"/>
        </a:p>
      </dgm:t>
    </dgm:pt>
    <dgm:pt modelId="{76355D5B-FB02-493F-AD39-2F6A34DBF34A}">
      <dgm:prSet custT="1"/>
      <dgm:spPr/>
      <dgm:t>
        <a:bodyPr/>
        <a:lstStyle/>
        <a:p>
          <a:r>
            <a:rPr lang="en-CA" sz="1600" b="1">
              <a:solidFill>
                <a:schemeClr val="accent1">
                  <a:lumMod val="50000"/>
                </a:schemeClr>
              </a:solidFill>
            </a:rPr>
            <a:t>3:00 End of Day</a:t>
          </a:r>
          <a:endParaRPr lang="en-US" sz="1600">
            <a:solidFill>
              <a:schemeClr val="accent1">
                <a:lumMod val="50000"/>
              </a:schemeClr>
            </a:solidFill>
          </a:endParaRPr>
        </a:p>
      </dgm:t>
    </dgm:pt>
    <dgm:pt modelId="{4E8BA6BD-39B2-462C-9EB9-EF129EE57FC0}" type="sibTrans" cxnId="{B1F1E55B-B599-48A5-947F-40ABF680F8AB}">
      <dgm:prSet/>
      <dgm:spPr/>
      <dgm:t>
        <a:bodyPr/>
        <a:lstStyle/>
        <a:p>
          <a:endParaRPr lang="en-US"/>
        </a:p>
      </dgm:t>
    </dgm:pt>
    <dgm:pt modelId="{6AE2D79E-9818-40AC-8C22-67F7BF4E31CB}" type="parTrans" cxnId="{B1F1E55B-B599-48A5-947F-40ABF680F8AB}">
      <dgm:prSet/>
      <dgm:spPr/>
      <dgm:t>
        <a:bodyPr/>
        <a:lstStyle/>
        <a:p>
          <a:endParaRPr lang="en-US"/>
        </a:p>
      </dgm:t>
    </dgm:pt>
    <dgm:pt modelId="{FC197BE7-08B9-614D-92F7-09C01F342249}" type="pres">
      <dgm:prSet presAssocID="{6E2B6413-4949-4207-8E89-8EA2C7100202}" presName="vert0" presStyleCnt="0">
        <dgm:presLayoutVars>
          <dgm:dir/>
          <dgm:animOne val="branch"/>
          <dgm:animLvl val="lvl"/>
        </dgm:presLayoutVars>
      </dgm:prSet>
      <dgm:spPr/>
    </dgm:pt>
    <dgm:pt modelId="{314975BB-4539-874B-8166-DD691836B4B9}" type="pres">
      <dgm:prSet presAssocID="{2613C391-9526-4D62-B118-01553006EA95}" presName="thickLine" presStyleLbl="alignNode1" presStyleIdx="0" presStyleCnt="18" custLinFactNeighborX="-654" custLinFactNeighborY="-53258"/>
      <dgm:spPr/>
    </dgm:pt>
    <dgm:pt modelId="{96C59196-4493-554C-911B-9864A44469FD}" type="pres">
      <dgm:prSet presAssocID="{2613C391-9526-4D62-B118-01553006EA95}" presName="horz1" presStyleCnt="0"/>
      <dgm:spPr/>
    </dgm:pt>
    <dgm:pt modelId="{385466A7-92ED-4442-8E57-6B8B948C8D46}" type="pres">
      <dgm:prSet presAssocID="{2613C391-9526-4D62-B118-01553006EA95}" presName="tx1" presStyleLbl="revTx" presStyleIdx="0" presStyleCnt="18"/>
      <dgm:spPr/>
    </dgm:pt>
    <dgm:pt modelId="{E3D0D9AB-7052-1340-8186-FB34E38FB5DE}" type="pres">
      <dgm:prSet presAssocID="{2613C391-9526-4D62-B118-01553006EA95}" presName="vert1" presStyleCnt="0"/>
      <dgm:spPr/>
    </dgm:pt>
    <dgm:pt modelId="{D4AB6117-55D5-294F-9AA2-B23BA3FA8D71}" type="pres">
      <dgm:prSet presAssocID="{DC973817-B873-4C82-BA99-F9DF5B15744E}" presName="thickLine" presStyleLbl="alignNode1" presStyleIdx="1" presStyleCnt="18"/>
      <dgm:spPr/>
    </dgm:pt>
    <dgm:pt modelId="{3730C91D-C086-8547-818B-577E952EB542}" type="pres">
      <dgm:prSet presAssocID="{DC973817-B873-4C82-BA99-F9DF5B15744E}" presName="horz1" presStyleCnt="0"/>
      <dgm:spPr/>
    </dgm:pt>
    <dgm:pt modelId="{E80B55F8-BF9C-C24A-A3AD-CA958AFC97E1}" type="pres">
      <dgm:prSet presAssocID="{DC973817-B873-4C82-BA99-F9DF5B15744E}" presName="tx1" presStyleLbl="revTx" presStyleIdx="1" presStyleCnt="18"/>
      <dgm:spPr/>
    </dgm:pt>
    <dgm:pt modelId="{5B11F2BD-6384-594E-9542-C2F34DC5E51C}" type="pres">
      <dgm:prSet presAssocID="{DC973817-B873-4C82-BA99-F9DF5B15744E}" presName="vert1" presStyleCnt="0"/>
      <dgm:spPr/>
    </dgm:pt>
    <dgm:pt modelId="{04F88E3B-EA6F-9044-97C2-D5EB909A7967}" type="pres">
      <dgm:prSet presAssocID="{3A649C7F-7D48-4FED-B512-6D9721233753}" presName="thickLine" presStyleLbl="alignNode1" presStyleIdx="2" presStyleCnt="18"/>
      <dgm:spPr/>
    </dgm:pt>
    <dgm:pt modelId="{2FAF09B4-D6F2-2748-A181-672DCA915662}" type="pres">
      <dgm:prSet presAssocID="{3A649C7F-7D48-4FED-B512-6D9721233753}" presName="horz1" presStyleCnt="0"/>
      <dgm:spPr/>
    </dgm:pt>
    <dgm:pt modelId="{ABDADE90-9EF9-9A4D-8301-DCB754C36686}" type="pres">
      <dgm:prSet presAssocID="{3A649C7F-7D48-4FED-B512-6D9721233753}" presName="tx1" presStyleLbl="revTx" presStyleIdx="2" presStyleCnt="18"/>
      <dgm:spPr/>
    </dgm:pt>
    <dgm:pt modelId="{14D40A6C-19D0-2341-98CB-5246651D03B7}" type="pres">
      <dgm:prSet presAssocID="{3A649C7F-7D48-4FED-B512-6D9721233753}" presName="vert1" presStyleCnt="0"/>
      <dgm:spPr/>
    </dgm:pt>
    <dgm:pt modelId="{AB24DD21-31F2-254B-979B-0D13F0BBA746}" type="pres">
      <dgm:prSet presAssocID="{3A1D3370-4733-4191-BFB0-D5DB20E1F239}" presName="thickLine" presStyleLbl="alignNode1" presStyleIdx="3" presStyleCnt="18"/>
      <dgm:spPr/>
    </dgm:pt>
    <dgm:pt modelId="{90E642AD-2469-3F4D-BFD3-1929566C303F}" type="pres">
      <dgm:prSet presAssocID="{3A1D3370-4733-4191-BFB0-D5DB20E1F239}" presName="horz1" presStyleCnt="0"/>
      <dgm:spPr/>
    </dgm:pt>
    <dgm:pt modelId="{F3A2F702-9446-A34C-87FF-47E115270800}" type="pres">
      <dgm:prSet presAssocID="{3A1D3370-4733-4191-BFB0-D5DB20E1F239}" presName="tx1" presStyleLbl="revTx" presStyleIdx="3" presStyleCnt="18"/>
      <dgm:spPr/>
    </dgm:pt>
    <dgm:pt modelId="{CA85F57F-FA19-0343-8319-A8C69AD9A41F}" type="pres">
      <dgm:prSet presAssocID="{3A1D3370-4733-4191-BFB0-D5DB20E1F239}" presName="vert1" presStyleCnt="0"/>
      <dgm:spPr/>
    </dgm:pt>
    <dgm:pt modelId="{0D319D44-0A87-ED47-BC93-6285EF001588}" type="pres">
      <dgm:prSet presAssocID="{1EED101C-E4FB-4FB9-A959-6270ADCBD6F8}" presName="thickLine" presStyleLbl="alignNode1" presStyleIdx="4" presStyleCnt="18"/>
      <dgm:spPr/>
    </dgm:pt>
    <dgm:pt modelId="{89851DEA-71B5-7C45-8F45-6DEEE43ACAB3}" type="pres">
      <dgm:prSet presAssocID="{1EED101C-E4FB-4FB9-A959-6270ADCBD6F8}" presName="horz1" presStyleCnt="0"/>
      <dgm:spPr/>
    </dgm:pt>
    <dgm:pt modelId="{1A4FD340-68D6-7648-A2A0-2F75147C4A0E}" type="pres">
      <dgm:prSet presAssocID="{1EED101C-E4FB-4FB9-A959-6270ADCBD6F8}" presName="tx1" presStyleLbl="revTx" presStyleIdx="4" presStyleCnt="18"/>
      <dgm:spPr/>
    </dgm:pt>
    <dgm:pt modelId="{B2D502BD-5253-1146-90D6-301BC67813E7}" type="pres">
      <dgm:prSet presAssocID="{1EED101C-E4FB-4FB9-A959-6270ADCBD6F8}" presName="vert1" presStyleCnt="0"/>
      <dgm:spPr/>
    </dgm:pt>
    <dgm:pt modelId="{3D2ED2F9-169D-FE45-B612-45797B4238B4}" type="pres">
      <dgm:prSet presAssocID="{6CA724B4-D2ED-4C99-9776-7FEE43E92B1F}" presName="thickLine" presStyleLbl="alignNode1" presStyleIdx="5" presStyleCnt="18"/>
      <dgm:spPr/>
    </dgm:pt>
    <dgm:pt modelId="{B9BACBA0-12AD-BF40-846F-5A8AA5E7A898}" type="pres">
      <dgm:prSet presAssocID="{6CA724B4-D2ED-4C99-9776-7FEE43E92B1F}" presName="horz1" presStyleCnt="0"/>
      <dgm:spPr/>
    </dgm:pt>
    <dgm:pt modelId="{AD61AC33-CCBB-4349-9F38-894F92F78E90}" type="pres">
      <dgm:prSet presAssocID="{6CA724B4-D2ED-4C99-9776-7FEE43E92B1F}" presName="tx1" presStyleLbl="revTx" presStyleIdx="5" presStyleCnt="18"/>
      <dgm:spPr/>
    </dgm:pt>
    <dgm:pt modelId="{36CAACF5-D21B-2B45-91D6-F03EA727EEB2}" type="pres">
      <dgm:prSet presAssocID="{6CA724B4-D2ED-4C99-9776-7FEE43E92B1F}" presName="vert1" presStyleCnt="0"/>
      <dgm:spPr/>
    </dgm:pt>
    <dgm:pt modelId="{2596767D-3C51-074B-BD8B-B1781668EAC9}" type="pres">
      <dgm:prSet presAssocID="{1B9C237F-54CE-4BF6-A91E-74DE3EEF2133}" presName="thickLine" presStyleLbl="alignNode1" presStyleIdx="6" presStyleCnt="18"/>
      <dgm:spPr/>
    </dgm:pt>
    <dgm:pt modelId="{C549D434-34AF-5B47-9136-F7328C372DA7}" type="pres">
      <dgm:prSet presAssocID="{1B9C237F-54CE-4BF6-A91E-74DE3EEF2133}" presName="horz1" presStyleCnt="0"/>
      <dgm:spPr/>
    </dgm:pt>
    <dgm:pt modelId="{2F2E5281-99E3-5947-9D78-0E077712047B}" type="pres">
      <dgm:prSet presAssocID="{1B9C237F-54CE-4BF6-A91E-74DE3EEF2133}" presName="tx1" presStyleLbl="revTx" presStyleIdx="6" presStyleCnt="18"/>
      <dgm:spPr/>
    </dgm:pt>
    <dgm:pt modelId="{091A85A3-C794-8249-9731-C90D9BC7DA5D}" type="pres">
      <dgm:prSet presAssocID="{1B9C237F-54CE-4BF6-A91E-74DE3EEF2133}" presName="vert1" presStyleCnt="0"/>
      <dgm:spPr/>
    </dgm:pt>
    <dgm:pt modelId="{BB331051-2003-EB4B-8CD1-7B4D7336A94A}" type="pres">
      <dgm:prSet presAssocID="{007BD976-4977-482C-A538-651857225795}" presName="thickLine" presStyleLbl="alignNode1" presStyleIdx="7" presStyleCnt="18"/>
      <dgm:spPr/>
    </dgm:pt>
    <dgm:pt modelId="{2F973990-B626-A245-9561-59D71F3BF1BA}" type="pres">
      <dgm:prSet presAssocID="{007BD976-4977-482C-A538-651857225795}" presName="horz1" presStyleCnt="0"/>
      <dgm:spPr/>
    </dgm:pt>
    <dgm:pt modelId="{64D4A10B-D77F-1245-A087-30E741E7D154}" type="pres">
      <dgm:prSet presAssocID="{007BD976-4977-482C-A538-651857225795}" presName="tx1" presStyleLbl="revTx" presStyleIdx="7" presStyleCnt="18"/>
      <dgm:spPr/>
    </dgm:pt>
    <dgm:pt modelId="{8FDD5968-5012-704B-AA7B-AFD07045EF41}" type="pres">
      <dgm:prSet presAssocID="{007BD976-4977-482C-A538-651857225795}" presName="vert1" presStyleCnt="0"/>
      <dgm:spPr/>
    </dgm:pt>
    <dgm:pt modelId="{348F25F2-18CD-ED4F-B1DD-816356A23449}" type="pres">
      <dgm:prSet presAssocID="{0A64AEAA-A55A-489A-87FD-684DEE9A6EBB}" presName="thickLine" presStyleLbl="alignNode1" presStyleIdx="8" presStyleCnt="18"/>
      <dgm:spPr/>
    </dgm:pt>
    <dgm:pt modelId="{DB33871A-0BCB-DE44-AEE3-5269D80865AF}" type="pres">
      <dgm:prSet presAssocID="{0A64AEAA-A55A-489A-87FD-684DEE9A6EBB}" presName="horz1" presStyleCnt="0"/>
      <dgm:spPr/>
    </dgm:pt>
    <dgm:pt modelId="{C090C8C2-9138-244E-81A0-9E78490B57F0}" type="pres">
      <dgm:prSet presAssocID="{0A64AEAA-A55A-489A-87FD-684DEE9A6EBB}" presName="tx1" presStyleLbl="revTx" presStyleIdx="8" presStyleCnt="18"/>
      <dgm:spPr/>
    </dgm:pt>
    <dgm:pt modelId="{5CC3C5D4-1510-2F4D-9FAD-3EB3661F7990}" type="pres">
      <dgm:prSet presAssocID="{0A64AEAA-A55A-489A-87FD-684DEE9A6EBB}" presName="vert1" presStyleCnt="0"/>
      <dgm:spPr/>
    </dgm:pt>
    <dgm:pt modelId="{B7C9BA33-9E39-5543-B08E-00931F97EF29}" type="pres">
      <dgm:prSet presAssocID="{BD4D2ACE-F694-4BC8-9132-438847DC9219}" presName="thickLine" presStyleLbl="alignNode1" presStyleIdx="9" presStyleCnt="18"/>
      <dgm:spPr/>
    </dgm:pt>
    <dgm:pt modelId="{A697E712-CA6E-DE49-9987-CE65B6743656}" type="pres">
      <dgm:prSet presAssocID="{BD4D2ACE-F694-4BC8-9132-438847DC9219}" presName="horz1" presStyleCnt="0"/>
      <dgm:spPr/>
    </dgm:pt>
    <dgm:pt modelId="{204DE7B9-40B5-2242-A519-D86E4B326EE7}" type="pres">
      <dgm:prSet presAssocID="{BD4D2ACE-F694-4BC8-9132-438847DC9219}" presName="tx1" presStyleLbl="revTx" presStyleIdx="9" presStyleCnt="18"/>
      <dgm:spPr/>
    </dgm:pt>
    <dgm:pt modelId="{1EAF3055-2DB6-7A4F-B510-422D4350118E}" type="pres">
      <dgm:prSet presAssocID="{BD4D2ACE-F694-4BC8-9132-438847DC9219}" presName="vert1" presStyleCnt="0"/>
      <dgm:spPr/>
    </dgm:pt>
    <dgm:pt modelId="{56A3ACC6-1287-664A-B2E9-B86397A7701D}" type="pres">
      <dgm:prSet presAssocID="{080B1CDD-3A72-401B-BBC1-C0CB17807FBC}" presName="thickLine" presStyleLbl="alignNode1" presStyleIdx="10" presStyleCnt="18"/>
      <dgm:spPr/>
    </dgm:pt>
    <dgm:pt modelId="{E230C651-403D-2944-8424-1B985E9E488A}" type="pres">
      <dgm:prSet presAssocID="{080B1CDD-3A72-401B-BBC1-C0CB17807FBC}" presName="horz1" presStyleCnt="0"/>
      <dgm:spPr/>
    </dgm:pt>
    <dgm:pt modelId="{3D656B1E-F571-F34E-8FB2-740DBA61C5A8}" type="pres">
      <dgm:prSet presAssocID="{080B1CDD-3A72-401B-BBC1-C0CB17807FBC}" presName="tx1" presStyleLbl="revTx" presStyleIdx="10" presStyleCnt="18"/>
      <dgm:spPr/>
    </dgm:pt>
    <dgm:pt modelId="{5CA999CC-372D-F942-8284-457C61EA16EA}" type="pres">
      <dgm:prSet presAssocID="{080B1CDD-3A72-401B-BBC1-C0CB17807FBC}" presName="vert1" presStyleCnt="0"/>
      <dgm:spPr/>
    </dgm:pt>
    <dgm:pt modelId="{6668193F-D839-D147-92FC-6B111450DDDC}" type="pres">
      <dgm:prSet presAssocID="{CDE0DD5A-3216-41FB-918B-263AC2DD64E3}" presName="thickLine" presStyleLbl="alignNode1" presStyleIdx="11" presStyleCnt="18"/>
      <dgm:spPr/>
    </dgm:pt>
    <dgm:pt modelId="{44384349-4EA2-2A42-8995-C76D270535AC}" type="pres">
      <dgm:prSet presAssocID="{CDE0DD5A-3216-41FB-918B-263AC2DD64E3}" presName="horz1" presStyleCnt="0"/>
      <dgm:spPr/>
    </dgm:pt>
    <dgm:pt modelId="{DE1BCA2B-164A-064E-B04F-0E3B9D694668}" type="pres">
      <dgm:prSet presAssocID="{CDE0DD5A-3216-41FB-918B-263AC2DD64E3}" presName="tx1" presStyleLbl="revTx" presStyleIdx="11" presStyleCnt="18"/>
      <dgm:spPr/>
    </dgm:pt>
    <dgm:pt modelId="{D1875212-8725-3746-A000-3735ED458565}" type="pres">
      <dgm:prSet presAssocID="{CDE0DD5A-3216-41FB-918B-263AC2DD64E3}" presName="vert1" presStyleCnt="0"/>
      <dgm:spPr/>
    </dgm:pt>
    <dgm:pt modelId="{E649E403-4DC7-8446-8B8B-29E2DFA4CF57}" type="pres">
      <dgm:prSet presAssocID="{98B98133-059F-4F31-9C86-84382630B93C}" presName="thickLine" presStyleLbl="alignNode1" presStyleIdx="12" presStyleCnt="18"/>
      <dgm:spPr/>
    </dgm:pt>
    <dgm:pt modelId="{611A578E-1DE5-C847-A4C9-4EA1AFAC6F5A}" type="pres">
      <dgm:prSet presAssocID="{98B98133-059F-4F31-9C86-84382630B93C}" presName="horz1" presStyleCnt="0"/>
      <dgm:spPr/>
    </dgm:pt>
    <dgm:pt modelId="{7FDE3D2D-40DD-A547-94DB-17AD9ADD14AA}" type="pres">
      <dgm:prSet presAssocID="{98B98133-059F-4F31-9C86-84382630B93C}" presName="tx1" presStyleLbl="revTx" presStyleIdx="12" presStyleCnt="18"/>
      <dgm:spPr/>
    </dgm:pt>
    <dgm:pt modelId="{61BEAF31-78A6-1149-9259-E341FF540247}" type="pres">
      <dgm:prSet presAssocID="{98B98133-059F-4F31-9C86-84382630B93C}" presName="vert1" presStyleCnt="0"/>
      <dgm:spPr/>
    </dgm:pt>
    <dgm:pt modelId="{E9D9D6AD-DEB1-C64E-84B6-07FBA3754526}" type="pres">
      <dgm:prSet presAssocID="{F47B812B-0352-47C4-AD3B-2E6BEF9ACA82}" presName="thickLine" presStyleLbl="alignNode1" presStyleIdx="13" presStyleCnt="18"/>
      <dgm:spPr/>
    </dgm:pt>
    <dgm:pt modelId="{B1393C64-2C67-484E-B938-2E17577A8809}" type="pres">
      <dgm:prSet presAssocID="{F47B812B-0352-47C4-AD3B-2E6BEF9ACA82}" presName="horz1" presStyleCnt="0"/>
      <dgm:spPr/>
    </dgm:pt>
    <dgm:pt modelId="{45A75E1A-8D3B-CE48-9685-27F818CE6904}" type="pres">
      <dgm:prSet presAssocID="{F47B812B-0352-47C4-AD3B-2E6BEF9ACA82}" presName="tx1" presStyleLbl="revTx" presStyleIdx="13" presStyleCnt="18"/>
      <dgm:spPr/>
    </dgm:pt>
    <dgm:pt modelId="{EBEE76CF-1D44-2B42-8817-6283B6DBE4A0}" type="pres">
      <dgm:prSet presAssocID="{F47B812B-0352-47C4-AD3B-2E6BEF9ACA82}" presName="vert1" presStyleCnt="0"/>
      <dgm:spPr/>
    </dgm:pt>
    <dgm:pt modelId="{9E52D833-6F82-2447-9C8D-959C6EA5AA28}" type="pres">
      <dgm:prSet presAssocID="{EF2F5561-E397-45F4-B6E4-250FD22C1A61}" presName="thickLine" presStyleLbl="alignNode1" presStyleIdx="14" presStyleCnt="18"/>
      <dgm:spPr/>
    </dgm:pt>
    <dgm:pt modelId="{BCB5AFCE-5ECC-2B41-9326-8B5D2794D9C4}" type="pres">
      <dgm:prSet presAssocID="{EF2F5561-E397-45F4-B6E4-250FD22C1A61}" presName="horz1" presStyleCnt="0"/>
      <dgm:spPr/>
    </dgm:pt>
    <dgm:pt modelId="{19D4A754-44FC-BD47-8349-AF5D82F719DF}" type="pres">
      <dgm:prSet presAssocID="{EF2F5561-E397-45F4-B6E4-250FD22C1A61}" presName="tx1" presStyleLbl="revTx" presStyleIdx="14" presStyleCnt="18"/>
      <dgm:spPr/>
    </dgm:pt>
    <dgm:pt modelId="{FA916C4F-F4C4-BE4F-AE37-979C8A2D022E}" type="pres">
      <dgm:prSet presAssocID="{EF2F5561-E397-45F4-B6E4-250FD22C1A61}" presName="vert1" presStyleCnt="0"/>
      <dgm:spPr/>
    </dgm:pt>
    <dgm:pt modelId="{DC8ABCB2-097C-0C4D-A04E-7DEEC081675A}" type="pres">
      <dgm:prSet presAssocID="{DC1F3F95-6001-4993-863F-16EBFE66CE77}" presName="thickLine" presStyleLbl="alignNode1" presStyleIdx="15" presStyleCnt="18"/>
      <dgm:spPr/>
    </dgm:pt>
    <dgm:pt modelId="{C9E36151-0CE7-E043-888F-6A823343CB91}" type="pres">
      <dgm:prSet presAssocID="{DC1F3F95-6001-4993-863F-16EBFE66CE77}" presName="horz1" presStyleCnt="0"/>
      <dgm:spPr/>
    </dgm:pt>
    <dgm:pt modelId="{18A1071C-5241-0C4B-9E9A-CDD05A614767}" type="pres">
      <dgm:prSet presAssocID="{DC1F3F95-6001-4993-863F-16EBFE66CE77}" presName="tx1" presStyleLbl="revTx" presStyleIdx="15" presStyleCnt="18"/>
      <dgm:spPr/>
    </dgm:pt>
    <dgm:pt modelId="{F07500DA-34AB-7848-BB7E-FCB83AADC409}" type="pres">
      <dgm:prSet presAssocID="{DC1F3F95-6001-4993-863F-16EBFE66CE77}" presName="vert1" presStyleCnt="0"/>
      <dgm:spPr/>
    </dgm:pt>
    <dgm:pt modelId="{CAD8D035-D695-3B44-B9A9-4C46E4419CC0}" type="pres">
      <dgm:prSet presAssocID="{88650CB1-5FDD-4E59-92E0-A53B93B4F480}" presName="thickLine" presStyleLbl="alignNode1" presStyleIdx="16" presStyleCnt="18"/>
      <dgm:spPr/>
    </dgm:pt>
    <dgm:pt modelId="{E80A9413-E101-C048-85D3-97C31A07EB8B}" type="pres">
      <dgm:prSet presAssocID="{88650CB1-5FDD-4E59-92E0-A53B93B4F480}" presName="horz1" presStyleCnt="0"/>
      <dgm:spPr/>
    </dgm:pt>
    <dgm:pt modelId="{63D1FE4A-5956-B346-91E4-0F791E7D56C3}" type="pres">
      <dgm:prSet presAssocID="{88650CB1-5FDD-4E59-92E0-A53B93B4F480}" presName="tx1" presStyleLbl="revTx" presStyleIdx="16" presStyleCnt="18"/>
      <dgm:spPr/>
    </dgm:pt>
    <dgm:pt modelId="{E7E4A6FD-BBA6-DB41-B69E-FB24F8C0E99B}" type="pres">
      <dgm:prSet presAssocID="{88650CB1-5FDD-4E59-92E0-A53B93B4F480}" presName="vert1" presStyleCnt="0"/>
      <dgm:spPr/>
    </dgm:pt>
    <dgm:pt modelId="{B4D98F01-8D83-1547-8AEC-3123B1C3D4CE}" type="pres">
      <dgm:prSet presAssocID="{76355D5B-FB02-493F-AD39-2F6A34DBF34A}" presName="thickLine" presStyleLbl="alignNode1" presStyleIdx="17" presStyleCnt="18"/>
      <dgm:spPr/>
    </dgm:pt>
    <dgm:pt modelId="{D29DFA3A-D3FC-FF49-AD75-2962E2FDC542}" type="pres">
      <dgm:prSet presAssocID="{76355D5B-FB02-493F-AD39-2F6A34DBF34A}" presName="horz1" presStyleCnt="0"/>
      <dgm:spPr/>
    </dgm:pt>
    <dgm:pt modelId="{58D4C291-FC34-0543-BEC3-EA1773AAB757}" type="pres">
      <dgm:prSet presAssocID="{76355D5B-FB02-493F-AD39-2F6A34DBF34A}" presName="tx1" presStyleLbl="revTx" presStyleIdx="17" presStyleCnt="18"/>
      <dgm:spPr/>
    </dgm:pt>
    <dgm:pt modelId="{5A2332C8-F4EF-C347-8993-08BC9B41E1F9}" type="pres">
      <dgm:prSet presAssocID="{76355D5B-FB02-493F-AD39-2F6A34DBF34A}" presName="vert1" presStyleCnt="0"/>
      <dgm:spPr/>
    </dgm:pt>
  </dgm:ptLst>
  <dgm:cxnLst>
    <dgm:cxn modelId="{4E377C12-86FC-4942-B227-D4F00AD950FF}" srcId="{6E2B6413-4949-4207-8E89-8EA2C7100202}" destId="{1B9C237F-54CE-4BF6-A91E-74DE3EEF2133}" srcOrd="6" destOrd="0" parTransId="{41C87C07-BDFB-4480-927B-5B6F4FA2131C}" sibTransId="{75633A52-B821-4307-BECA-B81585F99120}"/>
    <dgm:cxn modelId="{CD32C016-A6C5-4974-9130-CA82E4655DA5}" srcId="{6E2B6413-4949-4207-8E89-8EA2C7100202}" destId="{EF2F5561-E397-45F4-B6E4-250FD22C1A61}" srcOrd="14" destOrd="0" parTransId="{1E1DF36D-AD47-4FD5-8A4E-8AA958C88FDB}" sibTransId="{56C3EA43-6BF0-4D00-8731-484C94B534C4}"/>
    <dgm:cxn modelId="{3CCF3B18-0526-B74F-B278-BF3C3FD1484C}" type="presOf" srcId="{DC973817-B873-4C82-BA99-F9DF5B15744E}" destId="{E80B55F8-BF9C-C24A-A3AD-CA958AFC97E1}" srcOrd="0" destOrd="0" presId="urn:microsoft.com/office/officeart/2008/layout/LinedList"/>
    <dgm:cxn modelId="{C886BD20-AD49-7247-9E7C-E7F62A62B765}" type="presOf" srcId="{88650CB1-5FDD-4E59-92E0-A53B93B4F480}" destId="{63D1FE4A-5956-B346-91E4-0F791E7D56C3}" srcOrd="0" destOrd="0" presId="urn:microsoft.com/office/officeart/2008/layout/LinedList"/>
    <dgm:cxn modelId="{25DE5522-54BF-4194-9EFE-FC756BBBD6D0}" srcId="{6E2B6413-4949-4207-8E89-8EA2C7100202}" destId="{0A64AEAA-A55A-489A-87FD-684DEE9A6EBB}" srcOrd="8" destOrd="0" parTransId="{110BF322-BFF1-4547-A221-68DF7FAA4E71}" sibTransId="{A4A3A846-00B5-4944-857E-A8D90C19475D}"/>
    <dgm:cxn modelId="{E7321323-693C-7140-95FF-290E722EBBB9}" type="presOf" srcId="{3A649C7F-7D48-4FED-B512-6D9721233753}" destId="{ABDADE90-9EF9-9A4D-8301-DCB754C36686}" srcOrd="0" destOrd="0" presId="urn:microsoft.com/office/officeart/2008/layout/LinedList"/>
    <dgm:cxn modelId="{87EF9C25-A4F6-4E2E-8ECA-53F374F9A0CB}" srcId="{6E2B6413-4949-4207-8E89-8EA2C7100202}" destId="{98B98133-059F-4F31-9C86-84382630B93C}" srcOrd="12" destOrd="0" parTransId="{412871FB-C76D-41B6-821E-AD061B9CAEEB}" sibTransId="{390F8C9E-4A56-4604-BA73-D667FAA4460A}"/>
    <dgm:cxn modelId="{0FD26629-5782-BA42-BA02-88BD9606FDC5}" type="presOf" srcId="{2613C391-9526-4D62-B118-01553006EA95}" destId="{385466A7-92ED-4442-8E57-6B8B948C8D46}" srcOrd="0" destOrd="0" presId="urn:microsoft.com/office/officeart/2008/layout/LinedList"/>
    <dgm:cxn modelId="{06AEAC2A-EEB6-43E9-861B-8B54C2EAEA2B}" srcId="{6E2B6413-4949-4207-8E89-8EA2C7100202}" destId="{007BD976-4977-482C-A538-651857225795}" srcOrd="7" destOrd="0" parTransId="{01BED66C-3B40-4032-8660-92A43C270443}" sibTransId="{5AD78222-2ABE-434E-BB45-6D8B144830E9}"/>
    <dgm:cxn modelId="{CED60934-334E-4F78-B9F0-CEDBEEA0858D}" srcId="{6E2B6413-4949-4207-8E89-8EA2C7100202}" destId="{DC1F3F95-6001-4993-863F-16EBFE66CE77}" srcOrd="15" destOrd="0" parTransId="{6853EA7B-FAF5-4020-8480-ECCFABFE67D1}" sibTransId="{741CAA30-078D-4EC8-AABE-7D605217EB23}"/>
    <dgm:cxn modelId="{D6DD7054-8F6D-424C-83D9-EC562BB26ED8}" type="presOf" srcId="{007BD976-4977-482C-A538-651857225795}" destId="{64D4A10B-D77F-1245-A087-30E741E7D154}" srcOrd="0" destOrd="0" presId="urn:microsoft.com/office/officeart/2008/layout/LinedList"/>
    <dgm:cxn modelId="{6151D85A-177C-44F8-9968-7CD54C5B4ABF}" srcId="{6E2B6413-4949-4207-8E89-8EA2C7100202}" destId="{080B1CDD-3A72-401B-BBC1-C0CB17807FBC}" srcOrd="10" destOrd="0" parTransId="{2AB34C80-AC39-4093-9341-1B76561D4C2A}" sibTransId="{5684B931-B40F-4397-ABF2-50A4C152A89F}"/>
    <dgm:cxn modelId="{B1F1E55B-B599-48A5-947F-40ABF680F8AB}" srcId="{6E2B6413-4949-4207-8E89-8EA2C7100202}" destId="{76355D5B-FB02-493F-AD39-2F6A34DBF34A}" srcOrd="17" destOrd="0" parTransId="{6AE2D79E-9818-40AC-8C22-67F7BF4E31CB}" sibTransId="{4E8BA6BD-39B2-462C-9EB9-EF129EE57FC0}"/>
    <dgm:cxn modelId="{12E7C562-0AEA-4225-99C5-6EFDB679CB8A}" srcId="{6E2B6413-4949-4207-8E89-8EA2C7100202}" destId="{F47B812B-0352-47C4-AD3B-2E6BEF9ACA82}" srcOrd="13" destOrd="0" parTransId="{C78C22AE-4A4D-4C59-8D65-01EDFDE366FF}" sibTransId="{1E87175C-F738-4222-965F-D262E7319E90}"/>
    <dgm:cxn modelId="{34FC2468-72BA-463C-B873-281D10A59728}" srcId="{6E2B6413-4949-4207-8E89-8EA2C7100202}" destId="{88650CB1-5FDD-4E59-92E0-A53B93B4F480}" srcOrd="16" destOrd="0" parTransId="{EF7AD2CE-46EF-49B5-A06B-6640FED8ACFE}" sibTransId="{822AD3A0-101F-4A4D-9AD1-95DE9BE19443}"/>
    <dgm:cxn modelId="{EC488B68-3A3B-7743-9A1D-C9E6AE85750D}" type="presOf" srcId="{1EED101C-E4FB-4FB9-A959-6270ADCBD6F8}" destId="{1A4FD340-68D6-7648-A2A0-2F75147C4A0E}" srcOrd="0" destOrd="0" presId="urn:microsoft.com/office/officeart/2008/layout/LinedList"/>
    <dgm:cxn modelId="{B6FDF369-7A42-D24B-91F4-3C5CF652BEB3}" type="presOf" srcId="{0A64AEAA-A55A-489A-87FD-684DEE9A6EBB}" destId="{C090C8C2-9138-244E-81A0-9E78490B57F0}" srcOrd="0" destOrd="0" presId="urn:microsoft.com/office/officeart/2008/layout/LinedList"/>
    <dgm:cxn modelId="{57E93B73-4BFC-2241-BFF8-1800CC6B6377}" type="presOf" srcId="{BD4D2ACE-F694-4BC8-9132-438847DC9219}" destId="{204DE7B9-40B5-2242-A519-D86E4B326EE7}" srcOrd="0" destOrd="0" presId="urn:microsoft.com/office/officeart/2008/layout/LinedList"/>
    <dgm:cxn modelId="{95B8177B-DCEE-584D-8D72-0712C286FB81}" type="presOf" srcId="{3A1D3370-4733-4191-BFB0-D5DB20E1F239}" destId="{F3A2F702-9446-A34C-87FF-47E115270800}" srcOrd="0" destOrd="0" presId="urn:microsoft.com/office/officeart/2008/layout/LinedList"/>
    <dgm:cxn modelId="{30883182-A590-C442-90F0-B877B0E6822E}" type="presOf" srcId="{6CA724B4-D2ED-4C99-9776-7FEE43E92B1F}" destId="{AD61AC33-CCBB-4349-9F38-894F92F78E90}" srcOrd="0" destOrd="0" presId="urn:microsoft.com/office/officeart/2008/layout/LinedList"/>
    <dgm:cxn modelId="{718E0B93-FB79-4F0C-90ED-324D354A3BD2}" srcId="{6E2B6413-4949-4207-8E89-8EA2C7100202}" destId="{BD4D2ACE-F694-4BC8-9132-438847DC9219}" srcOrd="9" destOrd="0" parTransId="{EE9D9B0B-6CF9-4708-89DD-216B6C4124A7}" sibTransId="{FD497BF7-DE3B-4AA3-AA8C-13E0A7BBB57B}"/>
    <dgm:cxn modelId="{8E2C5195-7F82-4860-9328-2A5CBA88D46D}" srcId="{6E2B6413-4949-4207-8E89-8EA2C7100202}" destId="{DC973817-B873-4C82-BA99-F9DF5B15744E}" srcOrd="1" destOrd="0" parTransId="{17B6DFFB-0D85-4CB5-BFDB-BC08B823497B}" sibTransId="{17CAB461-59CC-4719-983B-93BB6652DA3F}"/>
    <dgm:cxn modelId="{CFDB1198-F509-E04C-B3A7-AA5892688AA7}" type="presOf" srcId="{1B9C237F-54CE-4BF6-A91E-74DE3EEF2133}" destId="{2F2E5281-99E3-5947-9D78-0E077712047B}" srcOrd="0" destOrd="0" presId="urn:microsoft.com/office/officeart/2008/layout/LinedList"/>
    <dgm:cxn modelId="{9B527198-FEA4-4E4E-986E-1CC9D4A1262B}" type="presOf" srcId="{EF2F5561-E397-45F4-B6E4-250FD22C1A61}" destId="{19D4A754-44FC-BD47-8349-AF5D82F719DF}" srcOrd="0" destOrd="0" presId="urn:microsoft.com/office/officeart/2008/layout/LinedList"/>
    <dgm:cxn modelId="{EA243D9A-4AA8-3744-AE20-500D4B2DC739}" type="presOf" srcId="{CDE0DD5A-3216-41FB-918B-263AC2DD64E3}" destId="{DE1BCA2B-164A-064E-B04F-0E3B9D694668}" srcOrd="0" destOrd="0" presId="urn:microsoft.com/office/officeart/2008/layout/LinedList"/>
    <dgm:cxn modelId="{A9F5129C-827C-4317-8DEC-056719F1E82A}" srcId="{6E2B6413-4949-4207-8E89-8EA2C7100202}" destId="{1EED101C-E4FB-4FB9-A959-6270ADCBD6F8}" srcOrd="4" destOrd="0" parTransId="{AD730DBE-87A2-4963-BE39-BD6460E46BE0}" sibTransId="{6AD06486-08A8-41FC-B63E-EE5E9B659BE1}"/>
    <dgm:cxn modelId="{E1B35CA0-5AFB-40C0-A039-03109D9FFF57}" srcId="{6E2B6413-4949-4207-8E89-8EA2C7100202}" destId="{3A1D3370-4733-4191-BFB0-D5DB20E1F239}" srcOrd="3" destOrd="0" parTransId="{E9345AD0-A8F8-41B3-BBD3-FDC3B78D5E43}" sibTransId="{3CA1A530-A1B8-4C52-A685-4CBA8EC01491}"/>
    <dgm:cxn modelId="{FF94EDA0-2342-1140-BECD-76BEEAB6590E}" type="presOf" srcId="{6E2B6413-4949-4207-8E89-8EA2C7100202}" destId="{FC197BE7-08B9-614D-92F7-09C01F342249}" srcOrd="0" destOrd="0" presId="urn:microsoft.com/office/officeart/2008/layout/LinedList"/>
    <dgm:cxn modelId="{EC7433A3-BE56-BD45-B19D-86E1D012B994}" type="presOf" srcId="{98B98133-059F-4F31-9C86-84382630B93C}" destId="{7FDE3D2D-40DD-A547-94DB-17AD9ADD14AA}" srcOrd="0" destOrd="0" presId="urn:microsoft.com/office/officeart/2008/layout/LinedList"/>
    <dgm:cxn modelId="{169820B0-063F-6C4C-889D-5FCE66CA7315}" type="presOf" srcId="{F47B812B-0352-47C4-AD3B-2E6BEF9ACA82}" destId="{45A75E1A-8D3B-CE48-9685-27F818CE6904}" srcOrd="0" destOrd="0" presId="urn:microsoft.com/office/officeart/2008/layout/LinedList"/>
    <dgm:cxn modelId="{3A8E9DC5-8AD0-490E-9E48-7DCFCF5A33A0}" srcId="{6E2B6413-4949-4207-8E89-8EA2C7100202}" destId="{6CA724B4-D2ED-4C99-9776-7FEE43E92B1F}" srcOrd="5" destOrd="0" parTransId="{F02A8BDC-B750-4228-BE52-477D3DE7FF2A}" sibTransId="{24FD1D00-A841-43A2-B947-36229366324C}"/>
    <dgm:cxn modelId="{4B5615CA-A7D8-C74C-9FC3-48D6847880C8}" type="presOf" srcId="{DC1F3F95-6001-4993-863F-16EBFE66CE77}" destId="{18A1071C-5241-0C4B-9E9A-CDD05A614767}" srcOrd="0" destOrd="0" presId="urn:microsoft.com/office/officeart/2008/layout/LinedList"/>
    <dgm:cxn modelId="{626B44CF-38DC-4191-BBAD-68413AA272B8}" srcId="{6E2B6413-4949-4207-8E89-8EA2C7100202}" destId="{CDE0DD5A-3216-41FB-918B-263AC2DD64E3}" srcOrd="11" destOrd="0" parTransId="{ADA58670-D0D3-4F68-A2EF-B902DD5C4E3B}" sibTransId="{95BB3CB9-4997-40D4-AE16-8392278C9FEC}"/>
    <dgm:cxn modelId="{2142F8E4-A43A-4C51-99CD-DF6E529D3610}" srcId="{6E2B6413-4949-4207-8E89-8EA2C7100202}" destId="{3A649C7F-7D48-4FED-B512-6D9721233753}" srcOrd="2" destOrd="0" parTransId="{30E1234F-55FE-4029-84BD-E50165468494}" sibTransId="{2E9C9470-A7FC-49D3-89DF-809461C6DA14}"/>
    <dgm:cxn modelId="{9A95C9EF-0742-EE40-8BBF-D447F4E58C3B}" type="presOf" srcId="{76355D5B-FB02-493F-AD39-2F6A34DBF34A}" destId="{58D4C291-FC34-0543-BEC3-EA1773AAB757}" srcOrd="0" destOrd="0" presId="urn:microsoft.com/office/officeart/2008/layout/LinedList"/>
    <dgm:cxn modelId="{17F484F6-FD4D-49E8-ABE5-D80E1B4211C1}" srcId="{6E2B6413-4949-4207-8E89-8EA2C7100202}" destId="{2613C391-9526-4D62-B118-01553006EA95}" srcOrd="0" destOrd="0" parTransId="{F727ECEC-85E3-4DFE-91A5-5C419792C5C3}" sibTransId="{5E605F43-1A93-4E27-99C1-3E54EC078362}"/>
    <dgm:cxn modelId="{4C28BDFA-E84B-104A-B3CC-1DD104F2C67A}" type="presOf" srcId="{080B1CDD-3A72-401B-BBC1-C0CB17807FBC}" destId="{3D656B1E-F571-F34E-8FB2-740DBA61C5A8}" srcOrd="0" destOrd="0" presId="urn:microsoft.com/office/officeart/2008/layout/LinedList"/>
    <dgm:cxn modelId="{3D365BFF-9A67-A549-BA6C-71013D21456B}" type="presParOf" srcId="{FC197BE7-08B9-614D-92F7-09C01F342249}" destId="{314975BB-4539-874B-8166-DD691836B4B9}" srcOrd="0" destOrd="0" presId="urn:microsoft.com/office/officeart/2008/layout/LinedList"/>
    <dgm:cxn modelId="{43DEB284-A9EB-F148-BDDD-9A42901D6366}" type="presParOf" srcId="{FC197BE7-08B9-614D-92F7-09C01F342249}" destId="{96C59196-4493-554C-911B-9864A44469FD}" srcOrd="1" destOrd="0" presId="urn:microsoft.com/office/officeart/2008/layout/LinedList"/>
    <dgm:cxn modelId="{BC9B264F-0311-8145-9CAD-4285AA6961A1}" type="presParOf" srcId="{96C59196-4493-554C-911B-9864A44469FD}" destId="{385466A7-92ED-4442-8E57-6B8B948C8D46}" srcOrd="0" destOrd="0" presId="urn:microsoft.com/office/officeart/2008/layout/LinedList"/>
    <dgm:cxn modelId="{641884F9-4282-AC47-AD85-8D92D46AF586}" type="presParOf" srcId="{96C59196-4493-554C-911B-9864A44469FD}" destId="{E3D0D9AB-7052-1340-8186-FB34E38FB5DE}" srcOrd="1" destOrd="0" presId="urn:microsoft.com/office/officeart/2008/layout/LinedList"/>
    <dgm:cxn modelId="{1B11184E-90F8-C740-BCA6-8E8DA4CB987A}" type="presParOf" srcId="{FC197BE7-08B9-614D-92F7-09C01F342249}" destId="{D4AB6117-55D5-294F-9AA2-B23BA3FA8D71}" srcOrd="2" destOrd="0" presId="urn:microsoft.com/office/officeart/2008/layout/LinedList"/>
    <dgm:cxn modelId="{686C89A0-42E2-3343-99AD-9D24B753972A}" type="presParOf" srcId="{FC197BE7-08B9-614D-92F7-09C01F342249}" destId="{3730C91D-C086-8547-818B-577E952EB542}" srcOrd="3" destOrd="0" presId="urn:microsoft.com/office/officeart/2008/layout/LinedList"/>
    <dgm:cxn modelId="{DF925D57-B59A-7A41-9EFC-6197C9A6001A}" type="presParOf" srcId="{3730C91D-C086-8547-818B-577E952EB542}" destId="{E80B55F8-BF9C-C24A-A3AD-CA958AFC97E1}" srcOrd="0" destOrd="0" presId="urn:microsoft.com/office/officeart/2008/layout/LinedList"/>
    <dgm:cxn modelId="{7FE69988-1B38-BC4B-B330-BBD127EE5F41}" type="presParOf" srcId="{3730C91D-C086-8547-818B-577E952EB542}" destId="{5B11F2BD-6384-594E-9542-C2F34DC5E51C}" srcOrd="1" destOrd="0" presId="urn:microsoft.com/office/officeart/2008/layout/LinedList"/>
    <dgm:cxn modelId="{B93F491A-3A6E-BE47-B9A0-F38F90A4207E}" type="presParOf" srcId="{FC197BE7-08B9-614D-92F7-09C01F342249}" destId="{04F88E3B-EA6F-9044-97C2-D5EB909A7967}" srcOrd="4" destOrd="0" presId="urn:microsoft.com/office/officeart/2008/layout/LinedList"/>
    <dgm:cxn modelId="{62E56281-0177-8840-B1C7-1E93B42A6839}" type="presParOf" srcId="{FC197BE7-08B9-614D-92F7-09C01F342249}" destId="{2FAF09B4-D6F2-2748-A181-672DCA915662}" srcOrd="5" destOrd="0" presId="urn:microsoft.com/office/officeart/2008/layout/LinedList"/>
    <dgm:cxn modelId="{44EE5220-4ED7-3E48-9309-0C0C491B804A}" type="presParOf" srcId="{2FAF09B4-D6F2-2748-A181-672DCA915662}" destId="{ABDADE90-9EF9-9A4D-8301-DCB754C36686}" srcOrd="0" destOrd="0" presId="urn:microsoft.com/office/officeart/2008/layout/LinedList"/>
    <dgm:cxn modelId="{174322BE-2243-F446-82C9-8E731C7E7C5F}" type="presParOf" srcId="{2FAF09B4-D6F2-2748-A181-672DCA915662}" destId="{14D40A6C-19D0-2341-98CB-5246651D03B7}" srcOrd="1" destOrd="0" presId="urn:microsoft.com/office/officeart/2008/layout/LinedList"/>
    <dgm:cxn modelId="{28A2EF46-523A-7543-A795-4E3E1FB1FE4C}" type="presParOf" srcId="{FC197BE7-08B9-614D-92F7-09C01F342249}" destId="{AB24DD21-31F2-254B-979B-0D13F0BBA746}" srcOrd="6" destOrd="0" presId="urn:microsoft.com/office/officeart/2008/layout/LinedList"/>
    <dgm:cxn modelId="{55AE727E-079E-E243-9FCD-96E92811E792}" type="presParOf" srcId="{FC197BE7-08B9-614D-92F7-09C01F342249}" destId="{90E642AD-2469-3F4D-BFD3-1929566C303F}" srcOrd="7" destOrd="0" presId="urn:microsoft.com/office/officeart/2008/layout/LinedList"/>
    <dgm:cxn modelId="{12A6D538-3EEE-6441-83B5-7ADF4EE0264B}" type="presParOf" srcId="{90E642AD-2469-3F4D-BFD3-1929566C303F}" destId="{F3A2F702-9446-A34C-87FF-47E115270800}" srcOrd="0" destOrd="0" presId="urn:microsoft.com/office/officeart/2008/layout/LinedList"/>
    <dgm:cxn modelId="{C5FF9438-EC5F-C44F-9223-68F7FE7759F6}" type="presParOf" srcId="{90E642AD-2469-3F4D-BFD3-1929566C303F}" destId="{CA85F57F-FA19-0343-8319-A8C69AD9A41F}" srcOrd="1" destOrd="0" presId="urn:microsoft.com/office/officeart/2008/layout/LinedList"/>
    <dgm:cxn modelId="{A2625DEF-8152-0643-BE01-7B7B4C11B41E}" type="presParOf" srcId="{FC197BE7-08B9-614D-92F7-09C01F342249}" destId="{0D319D44-0A87-ED47-BC93-6285EF001588}" srcOrd="8" destOrd="0" presId="urn:microsoft.com/office/officeart/2008/layout/LinedList"/>
    <dgm:cxn modelId="{F005F6B9-F5DD-7D4F-A791-1060A2C0B64D}" type="presParOf" srcId="{FC197BE7-08B9-614D-92F7-09C01F342249}" destId="{89851DEA-71B5-7C45-8F45-6DEEE43ACAB3}" srcOrd="9" destOrd="0" presId="urn:microsoft.com/office/officeart/2008/layout/LinedList"/>
    <dgm:cxn modelId="{E0C35F6F-56E9-8F49-9C3E-19A914998A91}" type="presParOf" srcId="{89851DEA-71B5-7C45-8F45-6DEEE43ACAB3}" destId="{1A4FD340-68D6-7648-A2A0-2F75147C4A0E}" srcOrd="0" destOrd="0" presId="urn:microsoft.com/office/officeart/2008/layout/LinedList"/>
    <dgm:cxn modelId="{42AA1313-E967-D341-A724-FCE8E46C305B}" type="presParOf" srcId="{89851DEA-71B5-7C45-8F45-6DEEE43ACAB3}" destId="{B2D502BD-5253-1146-90D6-301BC67813E7}" srcOrd="1" destOrd="0" presId="urn:microsoft.com/office/officeart/2008/layout/LinedList"/>
    <dgm:cxn modelId="{ECA62EED-EF7D-644B-B2F6-0751080843BE}" type="presParOf" srcId="{FC197BE7-08B9-614D-92F7-09C01F342249}" destId="{3D2ED2F9-169D-FE45-B612-45797B4238B4}" srcOrd="10" destOrd="0" presId="urn:microsoft.com/office/officeart/2008/layout/LinedList"/>
    <dgm:cxn modelId="{F6D18AF0-321C-CE4C-8083-CED4584991D3}" type="presParOf" srcId="{FC197BE7-08B9-614D-92F7-09C01F342249}" destId="{B9BACBA0-12AD-BF40-846F-5A8AA5E7A898}" srcOrd="11" destOrd="0" presId="urn:microsoft.com/office/officeart/2008/layout/LinedList"/>
    <dgm:cxn modelId="{63FA11D9-89C0-AA42-8241-BE431BDA6ED2}" type="presParOf" srcId="{B9BACBA0-12AD-BF40-846F-5A8AA5E7A898}" destId="{AD61AC33-CCBB-4349-9F38-894F92F78E90}" srcOrd="0" destOrd="0" presId="urn:microsoft.com/office/officeart/2008/layout/LinedList"/>
    <dgm:cxn modelId="{7C536AF5-594E-4C4D-B0E3-5603E1BC854E}" type="presParOf" srcId="{B9BACBA0-12AD-BF40-846F-5A8AA5E7A898}" destId="{36CAACF5-D21B-2B45-91D6-F03EA727EEB2}" srcOrd="1" destOrd="0" presId="urn:microsoft.com/office/officeart/2008/layout/LinedList"/>
    <dgm:cxn modelId="{D6932448-AEC6-EE4A-B9EC-F027EB9A295F}" type="presParOf" srcId="{FC197BE7-08B9-614D-92F7-09C01F342249}" destId="{2596767D-3C51-074B-BD8B-B1781668EAC9}" srcOrd="12" destOrd="0" presId="urn:microsoft.com/office/officeart/2008/layout/LinedList"/>
    <dgm:cxn modelId="{DFBC3609-BC10-4343-B38F-DC338F025D7D}" type="presParOf" srcId="{FC197BE7-08B9-614D-92F7-09C01F342249}" destId="{C549D434-34AF-5B47-9136-F7328C372DA7}" srcOrd="13" destOrd="0" presId="urn:microsoft.com/office/officeart/2008/layout/LinedList"/>
    <dgm:cxn modelId="{1797198F-6D4A-5146-A933-5F2552D70E7D}" type="presParOf" srcId="{C549D434-34AF-5B47-9136-F7328C372DA7}" destId="{2F2E5281-99E3-5947-9D78-0E077712047B}" srcOrd="0" destOrd="0" presId="urn:microsoft.com/office/officeart/2008/layout/LinedList"/>
    <dgm:cxn modelId="{4B99A31F-A589-3C4A-B0B7-6C7152F51BC9}" type="presParOf" srcId="{C549D434-34AF-5B47-9136-F7328C372DA7}" destId="{091A85A3-C794-8249-9731-C90D9BC7DA5D}" srcOrd="1" destOrd="0" presId="urn:microsoft.com/office/officeart/2008/layout/LinedList"/>
    <dgm:cxn modelId="{72DEF90F-8761-5143-977E-96101C5081DC}" type="presParOf" srcId="{FC197BE7-08B9-614D-92F7-09C01F342249}" destId="{BB331051-2003-EB4B-8CD1-7B4D7336A94A}" srcOrd="14" destOrd="0" presId="urn:microsoft.com/office/officeart/2008/layout/LinedList"/>
    <dgm:cxn modelId="{6F93736E-2FBF-2347-B16B-A0B5AEAC87AB}" type="presParOf" srcId="{FC197BE7-08B9-614D-92F7-09C01F342249}" destId="{2F973990-B626-A245-9561-59D71F3BF1BA}" srcOrd="15" destOrd="0" presId="urn:microsoft.com/office/officeart/2008/layout/LinedList"/>
    <dgm:cxn modelId="{4D1379A8-7BC5-CD40-A3C0-419111455F39}" type="presParOf" srcId="{2F973990-B626-A245-9561-59D71F3BF1BA}" destId="{64D4A10B-D77F-1245-A087-30E741E7D154}" srcOrd="0" destOrd="0" presId="urn:microsoft.com/office/officeart/2008/layout/LinedList"/>
    <dgm:cxn modelId="{D7817F00-7124-144E-A3CA-ACE04166E1DA}" type="presParOf" srcId="{2F973990-B626-A245-9561-59D71F3BF1BA}" destId="{8FDD5968-5012-704B-AA7B-AFD07045EF41}" srcOrd="1" destOrd="0" presId="urn:microsoft.com/office/officeart/2008/layout/LinedList"/>
    <dgm:cxn modelId="{036BB963-10B1-BC40-86E8-36517402C288}" type="presParOf" srcId="{FC197BE7-08B9-614D-92F7-09C01F342249}" destId="{348F25F2-18CD-ED4F-B1DD-816356A23449}" srcOrd="16" destOrd="0" presId="urn:microsoft.com/office/officeart/2008/layout/LinedList"/>
    <dgm:cxn modelId="{C628DF3F-6E5F-CC4E-9AB5-58C64B15940D}" type="presParOf" srcId="{FC197BE7-08B9-614D-92F7-09C01F342249}" destId="{DB33871A-0BCB-DE44-AEE3-5269D80865AF}" srcOrd="17" destOrd="0" presId="urn:microsoft.com/office/officeart/2008/layout/LinedList"/>
    <dgm:cxn modelId="{FBB5A44F-199D-FC48-BB78-35DF32A500E0}" type="presParOf" srcId="{DB33871A-0BCB-DE44-AEE3-5269D80865AF}" destId="{C090C8C2-9138-244E-81A0-9E78490B57F0}" srcOrd="0" destOrd="0" presId="urn:microsoft.com/office/officeart/2008/layout/LinedList"/>
    <dgm:cxn modelId="{77C07978-2038-7E4A-A528-2D060BD38F82}" type="presParOf" srcId="{DB33871A-0BCB-DE44-AEE3-5269D80865AF}" destId="{5CC3C5D4-1510-2F4D-9FAD-3EB3661F7990}" srcOrd="1" destOrd="0" presId="urn:microsoft.com/office/officeart/2008/layout/LinedList"/>
    <dgm:cxn modelId="{E8B6F75A-D5A2-474B-920B-29DE8F011386}" type="presParOf" srcId="{FC197BE7-08B9-614D-92F7-09C01F342249}" destId="{B7C9BA33-9E39-5543-B08E-00931F97EF29}" srcOrd="18" destOrd="0" presId="urn:microsoft.com/office/officeart/2008/layout/LinedList"/>
    <dgm:cxn modelId="{174FD9B9-3EF7-204C-8BAE-2C17C1D76A26}" type="presParOf" srcId="{FC197BE7-08B9-614D-92F7-09C01F342249}" destId="{A697E712-CA6E-DE49-9987-CE65B6743656}" srcOrd="19" destOrd="0" presId="urn:microsoft.com/office/officeart/2008/layout/LinedList"/>
    <dgm:cxn modelId="{17E20C34-9F93-7348-9489-942F8C3ABC67}" type="presParOf" srcId="{A697E712-CA6E-DE49-9987-CE65B6743656}" destId="{204DE7B9-40B5-2242-A519-D86E4B326EE7}" srcOrd="0" destOrd="0" presId="urn:microsoft.com/office/officeart/2008/layout/LinedList"/>
    <dgm:cxn modelId="{D842F6A6-CB06-0741-B191-32C238FC317F}" type="presParOf" srcId="{A697E712-CA6E-DE49-9987-CE65B6743656}" destId="{1EAF3055-2DB6-7A4F-B510-422D4350118E}" srcOrd="1" destOrd="0" presId="urn:microsoft.com/office/officeart/2008/layout/LinedList"/>
    <dgm:cxn modelId="{03549DDB-73FD-464F-BC22-F5F55EE4CBE9}" type="presParOf" srcId="{FC197BE7-08B9-614D-92F7-09C01F342249}" destId="{56A3ACC6-1287-664A-B2E9-B86397A7701D}" srcOrd="20" destOrd="0" presId="urn:microsoft.com/office/officeart/2008/layout/LinedList"/>
    <dgm:cxn modelId="{BA272671-1CEF-E04E-80B6-DED453DE8588}" type="presParOf" srcId="{FC197BE7-08B9-614D-92F7-09C01F342249}" destId="{E230C651-403D-2944-8424-1B985E9E488A}" srcOrd="21" destOrd="0" presId="urn:microsoft.com/office/officeart/2008/layout/LinedList"/>
    <dgm:cxn modelId="{38BBFF7B-87F0-3247-A20C-243B4BBA336D}" type="presParOf" srcId="{E230C651-403D-2944-8424-1B985E9E488A}" destId="{3D656B1E-F571-F34E-8FB2-740DBA61C5A8}" srcOrd="0" destOrd="0" presId="urn:microsoft.com/office/officeart/2008/layout/LinedList"/>
    <dgm:cxn modelId="{50669D3B-9F5D-7743-965F-8A2568DEA4CE}" type="presParOf" srcId="{E230C651-403D-2944-8424-1B985E9E488A}" destId="{5CA999CC-372D-F942-8284-457C61EA16EA}" srcOrd="1" destOrd="0" presId="urn:microsoft.com/office/officeart/2008/layout/LinedList"/>
    <dgm:cxn modelId="{A5B5680F-B3EC-6F4F-974C-82FA7F98BC2E}" type="presParOf" srcId="{FC197BE7-08B9-614D-92F7-09C01F342249}" destId="{6668193F-D839-D147-92FC-6B111450DDDC}" srcOrd="22" destOrd="0" presId="urn:microsoft.com/office/officeart/2008/layout/LinedList"/>
    <dgm:cxn modelId="{EBDE2208-D5E6-DC4D-9751-F2B9FCC5EE46}" type="presParOf" srcId="{FC197BE7-08B9-614D-92F7-09C01F342249}" destId="{44384349-4EA2-2A42-8995-C76D270535AC}" srcOrd="23" destOrd="0" presId="urn:microsoft.com/office/officeart/2008/layout/LinedList"/>
    <dgm:cxn modelId="{8FEF1020-E4BB-B04C-86BF-6CC21840AB60}" type="presParOf" srcId="{44384349-4EA2-2A42-8995-C76D270535AC}" destId="{DE1BCA2B-164A-064E-B04F-0E3B9D694668}" srcOrd="0" destOrd="0" presId="urn:microsoft.com/office/officeart/2008/layout/LinedList"/>
    <dgm:cxn modelId="{098E3AC1-9ABF-8542-AAA8-11E6FF86A3A0}" type="presParOf" srcId="{44384349-4EA2-2A42-8995-C76D270535AC}" destId="{D1875212-8725-3746-A000-3735ED458565}" srcOrd="1" destOrd="0" presId="urn:microsoft.com/office/officeart/2008/layout/LinedList"/>
    <dgm:cxn modelId="{DACFC3B0-8D25-E84B-A590-32E1E3D9E52B}" type="presParOf" srcId="{FC197BE7-08B9-614D-92F7-09C01F342249}" destId="{E649E403-4DC7-8446-8B8B-29E2DFA4CF57}" srcOrd="24" destOrd="0" presId="urn:microsoft.com/office/officeart/2008/layout/LinedList"/>
    <dgm:cxn modelId="{E4F6EAB6-86A3-D442-9734-304F6F1EEDAE}" type="presParOf" srcId="{FC197BE7-08B9-614D-92F7-09C01F342249}" destId="{611A578E-1DE5-C847-A4C9-4EA1AFAC6F5A}" srcOrd="25" destOrd="0" presId="urn:microsoft.com/office/officeart/2008/layout/LinedList"/>
    <dgm:cxn modelId="{44C8F85D-9560-C347-95E0-6C527AFB0183}" type="presParOf" srcId="{611A578E-1DE5-C847-A4C9-4EA1AFAC6F5A}" destId="{7FDE3D2D-40DD-A547-94DB-17AD9ADD14AA}" srcOrd="0" destOrd="0" presId="urn:microsoft.com/office/officeart/2008/layout/LinedList"/>
    <dgm:cxn modelId="{9EC769D1-987C-4C43-887C-B294B18437DD}" type="presParOf" srcId="{611A578E-1DE5-C847-A4C9-4EA1AFAC6F5A}" destId="{61BEAF31-78A6-1149-9259-E341FF540247}" srcOrd="1" destOrd="0" presId="urn:microsoft.com/office/officeart/2008/layout/LinedList"/>
    <dgm:cxn modelId="{9075A6B7-1449-3646-AD89-8E7509DB9CCF}" type="presParOf" srcId="{FC197BE7-08B9-614D-92F7-09C01F342249}" destId="{E9D9D6AD-DEB1-C64E-84B6-07FBA3754526}" srcOrd="26" destOrd="0" presId="urn:microsoft.com/office/officeart/2008/layout/LinedList"/>
    <dgm:cxn modelId="{D22457DF-8C36-C349-84E4-1C6D5A88F060}" type="presParOf" srcId="{FC197BE7-08B9-614D-92F7-09C01F342249}" destId="{B1393C64-2C67-484E-B938-2E17577A8809}" srcOrd="27" destOrd="0" presId="urn:microsoft.com/office/officeart/2008/layout/LinedList"/>
    <dgm:cxn modelId="{D2E4CDFC-74BD-EC47-9511-503EE19B8C41}" type="presParOf" srcId="{B1393C64-2C67-484E-B938-2E17577A8809}" destId="{45A75E1A-8D3B-CE48-9685-27F818CE6904}" srcOrd="0" destOrd="0" presId="urn:microsoft.com/office/officeart/2008/layout/LinedList"/>
    <dgm:cxn modelId="{2205250B-FC29-9240-AB9A-25B7062F2577}" type="presParOf" srcId="{B1393C64-2C67-484E-B938-2E17577A8809}" destId="{EBEE76CF-1D44-2B42-8817-6283B6DBE4A0}" srcOrd="1" destOrd="0" presId="urn:microsoft.com/office/officeart/2008/layout/LinedList"/>
    <dgm:cxn modelId="{F09C5B36-CB62-D340-845D-810FF037F637}" type="presParOf" srcId="{FC197BE7-08B9-614D-92F7-09C01F342249}" destId="{9E52D833-6F82-2447-9C8D-959C6EA5AA28}" srcOrd="28" destOrd="0" presId="urn:microsoft.com/office/officeart/2008/layout/LinedList"/>
    <dgm:cxn modelId="{87481369-9126-B543-9033-A928E838AE25}" type="presParOf" srcId="{FC197BE7-08B9-614D-92F7-09C01F342249}" destId="{BCB5AFCE-5ECC-2B41-9326-8B5D2794D9C4}" srcOrd="29" destOrd="0" presId="urn:microsoft.com/office/officeart/2008/layout/LinedList"/>
    <dgm:cxn modelId="{50578358-D98A-3F47-AE0A-B2E002C68257}" type="presParOf" srcId="{BCB5AFCE-5ECC-2B41-9326-8B5D2794D9C4}" destId="{19D4A754-44FC-BD47-8349-AF5D82F719DF}" srcOrd="0" destOrd="0" presId="urn:microsoft.com/office/officeart/2008/layout/LinedList"/>
    <dgm:cxn modelId="{7D94517C-CABB-3447-8BB4-AD60FC83157C}" type="presParOf" srcId="{BCB5AFCE-5ECC-2B41-9326-8B5D2794D9C4}" destId="{FA916C4F-F4C4-BE4F-AE37-979C8A2D022E}" srcOrd="1" destOrd="0" presId="urn:microsoft.com/office/officeart/2008/layout/LinedList"/>
    <dgm:cxn modelId="{D069F13C-35FF-F344-B390-4F2478E000A3}" type="presParOf" srcId="{FC197BE7-08B9-614D-92F7-09C01F342249}" destId="{DC8ABCB2-097C-0C4D-A04E-7DEEC081675A}" srcOrd="30" destOrd="0" presId="urn:microsoft.com/office/officeart/2008/layout/LinedList"/>
    <dgm:cxn modelId="{E064B40B-9A8C-7745-975F-1A9806ECA26B}" type="presParOf" srcId="{FC197BE7-08B9-614D-92F7-09C01F342249}" destId="{C9E36151-0CE7-E043-888F-6A823343CB91}" srcOrd="31" destOrd="0" presId="urn:microsoft.com/office/officeart/2008/layout/LinedList"/>
    <dgm:cxn modelId="{BB586FAE-A2BB-114D-AFBD-8CF28C780940}" type="presParOf" srcId="{C9E36151-0CE7-E043-888F-6A823343CB91}" destId="{18A1071C-5241-0C4B-9E9A-CDD05A614767}" srcOrd="0" destOrd="0" presId="urn:microsoft.com/office/officeart/2008/layout/LinedList"/>
    <dgm:cxn modelId="{2634DD95-688E-474D-B605-BCAEE4A2CBE8}" type="presParOf" srcId="{C9E36151-0CE7-E043-888F-6A823343CB91}" destId="{F07500DA-34AB-7848-BB7E-FCB83AADC409}" srcOrd="1" destOrd="0" presId="urn:microsoft.com/office/officeart/2008/layout/LinedList"/>
    <dgm:cxn modelId="{EDABCF7D-7D94-1A4A-9FE9-552E3D983888}" type="presParOf" srcId="{FC197BE7-08B9-614D-92F7-09C01F342249}" destId="{CAD8D035-D695-3B44-B9A9-4C46E4419CC0}" srcOrd="32" destOrd="0" presId="urn:microsoft.com/office/officeart/2008/layout/LinedList"/>
    <dgm:cxn modelId="{B72938C1-A538-A74C-98FF-E767C1DB0EB9}" type="presParOf" srcId="{FC197BE7-08B9-614D-92F7-09C01F342249}" destId="{E80A9413-E101-C048-85D3-97C31A07EB8B}" srcOrd="33" destOrd="0" presId="urn:microsoft.com/office/officeart/2008/layout/LinedList"/>
    <dgm:cxn modelId="{F722FBC2-4FF5-DC4A-BCCA-10D79EEC88CA}" type="presParOf" srcId="{E80A9413-E101-C048-85D3-97C31A07EB8B}" destId="{63D1FE4A-5956-B346-91E4-0F791E7D56C3}" srcOrd="0" destOrd="0" presId="urn:microsoft.com/office/officeart/2008/layout/LinedList"/>
    <dgm:cxn modelId="{26459F39-B200-2348-9929-22573C614984}" type="presParOf" srcId="{E80A9413-E101-C048-85D3-97C31A07EB8B}" destId="{E7E4A6FD-BBA6-DB41-B69E-FB24F8C0E99B}" srcOrd="1" destOrd="0" presId="urn:microsoft.com/office/officeart/2008/layout/LinedList"/>
    <dgm:cxn modelId="{3C0E61F8-A7FB-D941-B707-25E8962A46BA}" type="presParOf" srcId="{FC197BE7-08B9-614D-92F7-09C01F342249}" destId="{B4D98F01-8D83-1547-8AEC-3123B1C3D4CE}" srcOrd="34" destOrd="0" presId="urn:microsoft.com/office/officeart/2008/layout/LinedList"/>
    <dgm:cxn modelId="{B9B89DC9-7FAF-974B-A0E2-77C74E6BB791}" type="presParOf" srcId="{FC197BE7-08B9-614D-92F7-09C01F342249}" destId="{D29DFA3A-D3FC-FF49-AD75-2962E2FDC542}" srcOrd="35" destOrd="0" presId="urn:microsoft.com/office/officeart/2008/layout/LinedList"/>
    <dgm:cxn modelId="{1DA7BAFE-40E0-5542-ADA9-0292A62F29A7}" type="presParOf" srcId="{D29DFA3A-D3FC-FF49-AD75-2962E2FDC542}" destId="{58D4C291-FC34-0543-BEC3-EA1773AAB757}" srcOrd="0" destOrd="0" presId="urn:microsoft.com/office/officeart/2008/layout/LinedList"/>
    <dgm:cxn modelId="{F99DB9AA-232A-4C4B-A47C-10F0BFAECF3B}" type="presParOf" srcId="{D29DFA3A-D3FC-FF49-AD75-2962E2FDC542}" destId="{5A2332C8-F4EF-C347-8993-08BC9B41E1F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4975BB-4539-874B-8166-DD691836B4B9}">
      <dsp:nvSpPr>
        <dsp:cNvPr id="0" name=""/>
        <dsp:cNvSpPr/>
      </dsp:nvSpPr>
      <dsp:spPr>
        <a:xfrm>
          <a:off x="0" y="0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466A7-92ED-4442-8E57-6B8B948C8D46}">
      <dsp:nvSpPr>
        <dsp:cNvPr id="0" name=""/>
        <dsp:cNvSpPr/>
      </dsp:nvSpPr>
      <dsp:spPr>
        <a:xfrm>
          <a:off x="0" y="842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>
              <a:solidFill>
                <a:schemeClr val="accent1">
                  <a:lumMod val="75000"/>
                </a:schemeClr>
              </a:solidFill>
            </a:rPr>
            <a:t>AGENDA</a:t>
          </a:r>
          <a:endParaRPr lang="en-US" sz="24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0" y="842"/>
        <a:ext cx="12072952" cy="383221"/>
      </dsp:txXfrm>
    </dsp:sp>
    <dsp:sp modelId="{D4AB6117-55D5-294F-9AA2-B23BA3FA8D71}">
      <dsp:nvSpPr>
        <dsp:cNvPr id="0" name=""/>
        <dsp:cNvSpPr/>
      </dsp:nvSpPr>
      <dsp:spPr>
        <a:xfrm>
          <a:off x="0" y="384064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0B55F8-BF9C-C24A-A3AD-CA958AFC97E1}">
      <dsp:nvSpPr>
        <dsp:cNvPr id="0" name=""/>
        <dsp:cNvSpPr/>
      </dsp:nvSpPr>
      <dsp:spPr>
        <a:xfrm>
          <a:off x="0" y="384064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u="sng" kern="1200" dirty="0">
              <a:solidFill>
                <a:schemeClr val="accent1">
                  <a:lumMod val="50000"/>
                </a:schemeClr>
              </a:solidFill>
            </a:rPr>
            <a:t>MORNING SESSION: OUR GOALS, THE CHALLENGES, THE SOLUTIONS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84064"/>
        <a:ext cx="12072952" cy="383221"/>
      </dsp:txXfrm>
    </dsp:sp>
    <dsp:sp modelId="{04F88E3B-EA6F-9044-97C2-D5EB909A7967}">
      <dsp:nvSpPr>
        <dsp:cNvPr id="0" name=""/>
        <dsp:cNvSpPr/>
      </dsp:nvSpPr>
      <dsp:spPr>
        <a:xfrm>
          <a:off x="0" y="767285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DADE90-9EF9-9A4D-8301-DCB754C36686}">
      <dsp:nvSpPr>
        <dsp:cNvPr id="0" name=""/>
        <dsp:cNvSpPr/>
      </dsp:nvSpPr>
      <dsp:spPr>
        <a:xfrm>
          <a:off x="0" y="767285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7:30  Breakfast</a:t>
          </a:r>
          <a:endParaRPr lang="en-US" sz="1600" kern="1200" dirty="0"/>
        </a:p>
      </dsp:txBody>
      <dsp:txXfrm>
        <a:off x="0" y="767285"/>
        <a:ext cx="12072952" cy="383221"/>
      </dsp:txXfrm>
    </dsp:sp>
    <dsp:sp modelId="{AB24DD21-31F2-254B-979B-0D13F0BBA746}">
      <dsp:nvSpPr>
        <dsp:cNvPr id="0" name=""/>
        <dsp:cNvSpPr/>
      </dsp:nvSpPr>
      <dsp:spPr>
        <a:xfrm>
          <a:off x="0" y="1150507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F702-9446-A34C-87FF-47E115270800}">
      <dsp:nvSpPr>
        <dsp:cNvPr id="0" name=""/>
        <dsp:cNvSpPr/>
      </dsp:nvSpPr>
      <dsp:spPr>
        <a:xfrm>
          <a:off x="0" y="1150507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 dirty="0"/>
            <a:t>8:00  Welcome/Opening Remarks – </a:t>
          </a:r>
          <a:r>
            <a:rPr lang="en-CA" sz="1600" kern="1200" dirty="0"/>
            <a:t>Dr. Parveen </a:t>
          </a:r>
          <a:r>
            <a:rPr lang="en-CA" sz="1600" kern="1200" dirty="0" err="1"/>
            <a:t>Wasi</a:t>
          </a:r>
          <a:r>
            <a:rPr lang="en-CA" sz="1600" kern="1200"/>
            <a:t>, Associate Dean, PGME</a:t>
          </a:r>
          <a:endParaRPr lang="en-US" sz="1600" kern="1200"/>
        </a:p>
      </dsp:txBody>
      <dsp:txXfrm>
        <a:off x="0" y="1150507"/>
        <a:ext cx="12072952" cy="383221"/>
      </dsp:txXfrm>
    </dsp:sp>
    <dsp:sp modelId="{0D319D44-0A87-ED47-BC93-6285EF001588}">
      <dsp:nvSpPr>
        <dsp:cNvPr id="0" name=""/>
        <dsp:cNvSpPr/>
      </dsp:nvSpPr>
      <dsp:spPr>
        <a:xfrm>
          <a:off x="0" y="1533729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D340-68D6-7648-A2A0-2F75147C4A0E}">
      <dsp:nvSpPr>
        <dsp:cNvPr id="0" name=""/>
        <dsp:cNvSpPr/>
      </dsp:nvSpPr>
      <dsp:spPr>
        <a:xfrm>
          <a:off x="0" y="1533729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accent1"/>
              </a:solidFill>
            </a:rPr>
            <a:t>Keynote/Discussion: Programmatic Assessment in CBME, Dr. Nancy Dudek</a:t>
          </a:r>
          <a:endParaRPr lang="en-US" sz="1600" kern="1200">
            <a:solidFill>
              <a:schemeClr val="accent1"/>
            </a:solidFill>
          </a:endParaRPr>
        </a:p>
      </dsp:txBody>
      <dsp:txXfrm>
        <a:off x="0" y="1533729"/>
        <a:ext cx="12072952" cy="383221"/>
      </dsp:txXfrm>
    </dsp:sp>
    <dsp:sp modelId="{3D2ED2F9-169D-FE45-B612-45797B4238B4}">
      <dsp:nvSpPr>
        <dsp:cNvPr id="0" name=""/>
        <dsp:cNvSpPr/>
      </dsp:nvSpPr>
      <dsp:spPr>
        <a:xfrm>
          <a:off x="0" y="1916951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1AC33-CCBB-4349-9F38-894F92F78E90}">
      <dsp:nvSpPr>
        <dsp:cNvPr id="0" name=""/>
        <dsp:cNvSpPr/>
      </dsp:nvSpPr>
      <dsp:spPr>
        <a:xfrm>
          <a:off x="0" y="1916951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9:00  Presentation of CBME Champion Awards</a:t>
          </a:r>
          <a:endParaRPr lang="en-US" sz="1600" kern="1200"/>
        </a:p>
      </dsp:txBody>
      <dsp:txXfrm>
        <a:off x="0" y="1916951"/>
        <a:ext cx="12072952" cy="383221"/>
      </dsp:txXfrm>
    </dsp:sp>
    <dsp:sp modelId="{2596767D-3C51-074B-BD8B-B1781668EAC9}">
      <dsp:nvSpPr>
        <dsp:cNvPr id="0" name=""/>
        <dsp:cNvSpPr/>
      </dsp:nvSpPr>
      <dsp:spPr>
        <a:xfrm>
          <a:off x="0" y="2300173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E5281-99E3-5947-9D78-0E077712047B}">
      <dsp:nvSpPr>
        <dsp:cNvPr id="0" name=""/>
        <dsp:cNvSpPr/>
      </dsp:nvSpPr>
      <dsp:spPr>
        <a:xfrm>
          <a:off x="0" y="2300173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9:10-9:35  Navigating the Messy Middle: </a:t>
          </a:r>
          <a:r>
            <a:rPr lang="en-CA" sz="1600" b="1" i="1" kern="1200"/>
            <a:t>What’s the Data Telling Us? </a:t>
          </a:r>
          <a:r>
            <a:rPr lang="en-CA" sz="1600" b="1" kern="1200"/>
            <a:t> </a:t>
          </a:r>
          <a:r>
            <a:rPr lang="en-CA" sz="1400" kern="1200"/>
            <a:t>L. Colizza, CBME Lead, Dr. Ranil Sonnadara, Chairs CBME Evaluation Committee</a:t>
          </a:r>
          <a:endParaRPr lang="en-US" sz="1400" kern="1200"/>
        </a:p>
      </dsp:txBody>
      <dsp:txXfrm>
        <a:off x="0" y="2300173"/>
        <a:ext cx="12072952" cy="383221"/>
      </dsp:txXfrm>
    </dsp:sp>
    <dsp:sp modelId="{BB331051-2003-EB4B-8CD1-7B4D7336A94A}">
      <dsp:nvSpPr>
        <dsp:cNvPr id="0" name=""/>
        <dsp:cNvSpPr/>
      </dsp:nvSpPr>
      <dsp:spPr>
        <a:xfrm>
          <a:off x="0" y="2683395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4A10B-D77F-1245-A087-30E741E7D154}">
      <dsp:nvSpPr>
        <dsp:cNvPr id="0" name=""/>
        <dsp:cNvSpPr/>
      </dsp:nvSpPr>
      <dsp:spPr>
        <a:xfrm>
          <a:off x="0" y="2683395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accent1">
                  <a:lumMod val="75000"/>
                </a:schemeClr>
              </a:solidFill>
            </a:rPr>
            <a:t>BREAK</a:t>
          </a:r>
          <a:r>
            <a:rPr lang="en-CA" sz="1600" b="1" kern="1200">
              <a:solidFill>
                <a:schemeClr val="accent1"/>
              </a:solidFill>
            </a:rPr>
            <a:t>  </a:t>
          </a:r>
          <a:r>
            <a:rPr lang="en-CA" sz="1600" kern="1200">
              <a:solidFill>
                <a:schemeClr val="tx1"/>
              </a:solidFill>
            </a:rPr>
            <a:t>When you return, sit at a table with those who have the same colour sticker on their name badge.</a:t>
          </a:r>
          <a:endParaRPr lang="en-US" sz="1600" kern="1200">
            <a:solidFill>
              <a:schemeClr val="tx1"/>
            </a:solidFill>
          </a:endParaRPr>
        </a:p>
      </dsp:txBody>
      <dsp:txXfrm>
        <a:off x="0" y="2683395"/>
        <a:ext cx="12072952" cy="383221"/>
      </dsp:txXfrm>
    </dsp:sp>
    <dsp:sp modelId="{348F25F2-18CD-ED4F-B1DD-816356A23449}">
      <dsp:nvSpPr>
        <dsp:cNvPr id="0" name=""/>
        <dsp:cNvSpPr/>
      </dsp:nvSpPr>
      <dsp:spPr>
        <a:xfrm>
          <a:off x="0" y="3066617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0C8C2-9138-244E-81A0-9E78490B57F0}">
      <dsp:nvSpPr>
        <dsp:cNvPr id="0" name=""/>
        <dsp:cNvSpPr/>
      </dsp:nvSpPr>
      <dsp:spPr>
        <a:xfrm>
          <a:off x="0" y="3066617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Time with your colleagues - Issues, best practices, priorities, and strategies for CQI</a:t>
          </a:r>
          <a:endParaRPr lang="en-US" sz="1600" kern="1200"/>
        </a:p>
      </dsp:txBody>
      <dsp:txXfrm>
        <a:off x="0" y="3066617"/>
        <a:ext cx="12072952" cy="383221"/>
      </dsp:txXfrm>
    </dsp:sp>
    <dsp:sp modelId="{B7C9BA33-9E39-5543-B08E-00931F97EF29}">
      <dsp:nvSpPr>
        <dsp:cNvPr id="0" name=""/>
        <dsp:cNvSpPr/>
      </dsp:nvSpPr>
      <dsp:spPr>
        <a:xfrm>
          <a:off x="0" y="3449839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DE7B9-40B5-2242-A519-D86E4B326EE7}">
      <dsp:nvSpPr>
        <dsp:cNvPr id="0" name=""/>
        <dsp:cNvSpPr/>
      </dsp:nvSpPr>
      <dsp:spPr>
        <a:xfrm>
          <a:off x="0" y="3449839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9:45 – 10:45  Small group activity 1/Discussion  </a:t>
          </a:r>
          <a:r>
            <a:rPr lang="en-CA" sz="1600" b="0" kern="1200"/>
            <a:t>*sit with those with same colour on name badge, max 5 per table </a:t>
          </a:r>
          <a:endParaRPr lang="en-US" sz="1600" b="0" kern="1200"/>
        </a:p>
      </dsp:txBody>
      <dsp:txXfrm>
        <a:off x="0" y="3449839"/>
        <a:ext cx="12072952" cy="383221"/>
      </dsp:txXfrm>
    </dsp:sp>
    <dsp:sp modelId="{56A3ACC6-1287-664A-B2E9-B86397A7701D}">
      <dsp:nvSpPr>
        <dsp:cNvPr id="0" name=""/>
        <dsp:cNvSpPr/>
      </dsp:nvSpPr>
      <dsp:spPr>
        <a:xfrm>
          <a:off x="0" y="3833060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56B1E-F571-F34E-8FB2-740DBA61C5A8}">
      <dsp:nvSpPr>
        <dsp:cNvPr id="0" name=""/>
        <dsp:cNvSpPr/>
      </dsp:nvSpPr>
      <dsp:spPr>
        <a:xfrm>
          <a:off x="0" y="3833060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10:45 -11:45  Small group activity 2/Discussion  </a:t>
          </a:r>
          <a:r>
            <a:rPr lang="en-CA" sz="1600" b="0" kern="1200"/>
            <a:t>*sit with those with different colour on name badge, max 5 per table </a:t>
          </a:r>
          <a:r>
            <a:rPr lang="en-CA" sz="1600" b="1" kern="1200"/>
            <a:t> </a:t>
          </a:r>
          <a:endParaRPr lang="en-US" sz="1600" kern="1200"/>
        </a:p>
      </dsp:txBody>
      <dsp:txXfrm>
        <a:off x="0" y="3833060"/>
        <a:ext cx="12072952" cy="383221"/>
      </dsp:txXfrm>
    </dsp:sp>
    <dsp:sp modelId="{6668193F-D839-D147-92FC-6B111450DDDC}">
      <dsp:nvSpPr>
        <dsp:cNvPr id="0" name=""/>
        <dsp:cNvSpPr/>
      </dsp:nvSpPr>
      <dsp:spPr>
        <a:xfrm>
          <a:off x="0" y="4216282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BCA2B-164A-064E-B04F-0E3B9D694668}">
      <dsp:nvSpPr>
        <dsp:cNvPr id="0" name=""/>
        <dsp:cNvSpPr/>
      </dsp:nvSpPr>
      <dsp:spPr>
        <a:xfrm>
          <a:off x="0" y="4216282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accent1">
                  <a:lumMod val="75000"/>
                </a:schemeClr>
              </a:solidFill>
            </a:rPr>
            <a:t> 12:00 LUNCH</a:t>
          </a:r>
          <a:endParaRPr lang="en-US" sz="1600" b="1" kern="1200">
            <a:solidFill>
              <a:schemeClr val="accent1">
                <a:lumMod val="75000"/>
              </a:schemeClr>
            </a:solidFill>
          </a:endParaRPr>
        </a:p>
      </dsp:txBody>
      <dsp:txXfrm>
        <a:off x="0" y="4216282"/>
        <a:ext cx="12072952" cy="383221"/>
      </dsp:txXfrm>
    </dsp:sp>
    <dsp:sp modelId="{E649E403-4DC7-8446-8B8B-29E2DFA4CF57}">
      <dsp:nvSpPr>
        <dsp:cNvPr id="0" name=""/>
        <dsp:cNvSpPr/>
      </dsp:nvSpPr>
      <dsp:spPr>
        <a:xfrm>
          <a:off x="0" y="4599504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E3D2D-40DD-A547-94DB-17AD9ADD14AA}">
      <dsp:nvSpPr>
        <dsp:cNvPr id="0" name=""/>
        <dsp:cNvSpPr/>
      </dsp:nvSpPr>
      <dsp:spPr>
        <a:xfrm>
          <a:off x="0" y="4599504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u="sng" kern="1200">
              <a:solidFill>
                <a:schemeClr val="accent1">
                  <a:lumMod val="75000"/>
                </a:schemeClr>
              </a:solidFill>
            </a:rPr>
            <a:t>AFTERNOON SESSION</a:t>
          </a:r>
          <a:r>
            <a:rPr lang="en-CA" sz="1600" u="sng" kern="1200">
              <a:solidFill>
                <a:schemeClr val="accent1">
                  <a:lumMod val="75000"/>
                </a:schemeClr>
              </a:solidFill>
            </a:rPr>
            <a:t>: </a:t>
          </a:r>
          <a:r>
            <a:rPr lang="en-CA" sz="1600" b="1" u="sng" kern="1200">
              <a:solidFill>
                <a:schemeClr val="accent1">
                  <a:lumMod val="75000"/>
                </a:schemeClr>
              </a:solidFill>
            </a:rPr>
            <a:t>IMPROVING THE RESIDENT LEARNING EXPERIENCE</a:t>
          </a:r>
          <a:endParaRPr lang="en-US" sz="1600" kern="1200">
            <a:solidFill>
              <a:schemeClr val="accent1">
                <a:lumMod val="75000"/>
              </a:schemeClr>
            </a:solidFill>
          </a:endParaRPr>
        </a:p>
      </dsp:txBody>
      <dsp:txXfrm>
        <a:off x="0" y="4599504"/>
        <a:ext cx="12072952" cy="383221"/>
      </dsp:txXfrm>
    </dsp:sp>
    <dsp:sp modelId="{E9D9D6AD-DEB1-C64E-84B6-07FBA3754526}">
      <dsp:nvSpPr>
        <dsp:cNvPr id="0" name=""/>
        <dsp:cNvSpPr/>
      </dsp:nvSpPr>
      <dsp:spPr>
        <a:xfrm>
          <a:off x="0" y="4982726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75E1A-8D3B-CE48-9685-27F818CE6904}">
      <dsp:nvSpPr>
        <dsp:cNvPr id="0" name=""/>
        <dsp:cNvSpPr/>
      </dsp:nvSpPr>
      <dsp:spPr>
        <a:xfrm>
          <a:off x="0" y="4982726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12:45 CBME Resident Experience Survey 2022: </a:t>
          </a:r>
          <a:r>
            <a:rPr lang="en-CA" sz="1600" b="1" i="1" kern="1200"/>
            <a:t>What are our residents telling us?</a:t>
          </a:r>
          <a:r>
            <a:rPr lang="en-CA" sz="1600" b="1" kern="1200"/>
            <a:t> </a:t>
          </a:r>
          <a:r>
            <a:rPr lang="en-CA" sz="1600" kern="1200"/>
            <a:t>Kestrel McNeil, Dr. Ranil Sonnadara</a:t>
          </a:r>
          <a:endParaRPr lang="en-US" sz="1600" kern="1200"/>
        </a:p>
      </dsp:txBody>
      <dsp:txXfrm>
        <a:off x="0" y="4982726"/>
        <a:ext cx="12072952" cy="383221"/>
      </dsp:txXfrm>
    </dsp:sp>
    <dsp:sp modelId="{9E52D833-6F82-2447-9C8D-959C6EA5AA28}">
      <dsp:nvSpPr>
        <dsp:cNvPr id="0" name=""/>
        <dsp:cNvSpPr/>
      </dsp:nvSpPr>
      <dsp:spPr>
        <a:xfrm>
          <a:off x="0" y="5365948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4A754-44FC-BD47-8349-AF5D82F719DF}">
      <dsp:nvSpPr>
        <dsp:cNvPr id="0" name=""/>
        <dsp:cNvSpPr/>
      </dsp:nvSpPr>
      <dsp:spPr>
        <a:xfrm>
          <a:off x="0" y="5365948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1:15  Rapid Program Evaluation and CQI  </a:t>
          </a:r>
          <a:r>
            <a:rPr lang="en-CA" sz="1600" b="0" kern="1200"/>
            <a:t>Dr. Ranil </a:t>
          </a:r>
          <a:r>
            <a:rPr lang="en-CA" sz="1600" b="0" kern="1200" err="1"/>
            <a:t>Sonnadara</a:t>
          </a:r>
          <a:r>
            <a:rPr lang="en-CA" sz="1600" b="0" kern="1200"/>
            <a:t>, Dr. </a:t>
          </a:r>
          <a:r>
            <a:rPr lang="en-CA" sz="1600" b="0" kern="1200" err="1"/>
            <a:t>Enas</a:t>
          </a:r>
          <a:r>
            <a:rPr lang="en-CA" sz="1600" b="0" kern="1200"/>
            <a:t>. </a:t>
          </a:r>
          <a:r>
            <a:rPr lang="en-CA" sz="1600" b="0" kern="1200" err="1"/>
            <a:t>el</a:t>
          </a:r>
          <a:r>
            <a:rPr lang="en-CA" sz="1600" b="0" kern="1200"/>
            <a:t> </a:t>
          </a:r>
          <a:r>
            <a:rPr lang="en-CA" sz="1600" b="0" kern="1200" err="1"/>
            <a:t>Gouhary</a:t>
          </a:r>
          <a:r>
            <a:rPr lang="en-CA" sz="1600" b="0" kern="1200"/>
            <a:t>, Lisa </a:t>
          </a:r>
          <a:r>
            <a:rPr lang="en-CA" sz="1600" b="0" kern="1200" err="1"/>
            <a:t>Colizza</a:t>
          </a:r>
          <a:r>
            <a:rPr lang="en-CA" sz="1600" b="1" kern="1200"/>
            <a:t> </a:t>
          </a:r>
          <a:endParaRPr lang="en-US" sz="1600" kern="1200"/>
        </a:p>
      </dsp:txBody>
      <dsp:txXfrm>
        <a:off x="0" y="5365948"/>
        <a:ext cx="12072952" cy="383221"/>
      </dsp:txXfrm>
    </dsp:sp>
    <dsp:sp modelId="{DC8ABCB2-097C-0C4D-A04E-7DEEC081675A}">
      <dsp:nvSpPr>
        <dsp:cNvPr id="0" name=""/>
        <dsp:cNvSpPr/>
      </dsp:nvSpPr>
      <dsp:spPr>
        <a:xfrm>
          <a:off x="0" y="5749170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A1071C-5241-0C4B-9E9A-CDD05A614767}">
      <dsp:nvSpPr>
        <dsp:cNvPr id="0" name=""/>
        <dsp:cNvSpPr/>
      </dsp:nvSpPr>
      <dsp:spPr>
        <a:xfrm>
          <a:off x="0" y="5749170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1:45-2:30 Small group activity: Program eval and CQI planning </a:t>
          </a:r>
          <a:endParaRPr lang="en-US" sz="1600" kern="1200"/>
        </a:p>
      </dsp:txBody>
      <dsp:txXfrm>
        <a:off x="0" y="5749170"/>
        <a:ext cx="12072952" cy="383221"/>
      </dsp:txXfrm>
    </dsp:sp>
    <dsp:sp modelId="{CAD8D035-D695-3B44-B9A9-4C46E4419CC0}">
      <dsp:nvSpPr>
        <dsp:cNvPr id="0" name=""/>
        <dsp:cNvSpPr/>
      </dsp:nvSpPr>
      <dsp:spPr>
        <a:xfrm>
          <a:off x="0" y="6132392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D1FE4A-5956-B346-91E4-0F791E7D56C3}">
      <dsp:nvSpPr>
        <dsp:cNvPr id="0" name=""/>
        <dsp:cNvSpPr/>
      </dsp:nvSpPr>
      <dsp:spPr>
        <a:xfrm>
          <a:off x="0" y="6132392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/>
            <a:t>2:30 Large Group Discussion/Wrap Up</a:t>
          </a:r>
          <a:endParaRPr lang="en-US" sz="1600" kern="1200"/>
        </a:p>
      </dsp:txBody>
      <dsp:txXfrm>
        <a:off x="0" y="6132392"/>
        <a:ext cx="12072952" cy="383221"/>
      </dsp:txXfrm>
    </dsp:sp>
    <dsp:sp modelId="{B4D98F01-8D83-1547-8AEC-3123B1C3D4CE}">
      <dsp:nvSpPr>
        <dsp:cNvPr id="0" name=""/>
        <dsp:cNvSpPr/>
      </dsp:nvSpPr>
      <dsp:spPr>
        <a:xfrm>
          <a:off x="0" y="6515613"/>
          <a:ext cx="12072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4C291-FC34-0543-BEC3-EA1773AAB757}">
      <dsp:nvSpPr>
        <dsp:cNvPr id="0" name=""/>
        <dsp:cNvSpPr/>
      </dsp:nvSpPr>
      <dsp:spPr>
        <a:xfrm>
          <a:off x="0" y="6515613"/>
          <a:ext cx="12072952" cy="3832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kern="1200">
              <a:solidFill>
                <a:schemeClr val="accent1">
                  <a:lumMod val="50000"/>
                </a:schemeClr>
              </a:solidFill>
            </a:rPr>
            <a:t>3:00 End of Day</a:t>
          </a:r>
          <a:endParaRPr lang="en-US" sz="1600" kern="1200">
            <a:solidFill>
              <a:schemeClr val="accent1">
                <a:lumMod val="50000"/>
              </a:schemeClr>
            </a:solidFill>
          </a:endParaRPr>
        </a:p>
      </dsp:txBody>
      <dsp:txXfrm>
        <a:off x="0" y="6515613"/>
        <a:ext cx="12072952" cy="383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8T04:33:42.7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58 16383,'51'0'0,"-9"0"0,-11 0 0,-4 0 0,5 0 0,7 0 0,-5 0 0,11 0 0,-5 0 0,7 0 0,21 0 0,-16 0 0,16 0 0,-22 0 0,-5 0 0,4 0 0,-5 0 0,7 0 0,-1 0 0,1 0 0,0 0 0,0 0 0,7 0 0,-5 0 0,40-11 0,-33 8 0,33-8 0,-40 11 0,5-5 0,-7 3 0,-7-8 0,-1 9 0,-7-4 0,0 5 0,-5 0 0,-2 0 0,-5 0 0,0 0 0,-1 0 0,-4 0 0,3 0 0,-3 0 0,5 0 0,-1 0 0,1 0 0,0 0 0,5 0 0,-4 0 0,10 0 0,-10 0 0,10 0 0,-10 0 0,4 0 0,0 0 0,-4 0 0,4 0 0,0 0 0,-3 0 0,3 0 0,0 0 0,-4 0 0,4-4 0,-5 3 0,-1-3 0,1 4 0,0 0 0,-1 0 0,-4 0 0,4 0 0,-1 0 0,3 0 0,-2 0 0,-1 0 0,-3 0 0,5 0 0,-1 0 0,1 0 0,-1 0 0,1 0 0,0 0 0,-5 0 0,2 0 0,-3 0 0,4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4EB3E-600D-324A-84CC-CE4DB56627DA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3688C-B668-8645-A486-A81E1ACC6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688C-B668-8645-A486-A81E1ACC65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3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688C-B668-8645-A486-A81E1ACC65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Honorable mention</a:t>
            </a:r>
          </a:p>
          <a:p>
            <a:r>
              <a:rPr lang="en-US"/>
              <a:t>Dr. Naveen Sidhu</a:t>
            </a:r>
          </a:p>
          <a:p>
            <a:r>
              <a:rPr lang="en-US"/>
              <a:t>Dr. </a:t>
            </a:r>
            <a:r>
              <a:rPr lang="en-US" err="1"/>
              <a:t>Ronish</a:t>
            </a:r>
            <a:r>
              <a:rPr lang="en-US"/>
              <a:t> Gupta</a:t>
            </a:r>
          </a:p>
          <a:p>
            <a:r>
              <a:rPr lang="en-US"/>
              <a:t>Dr. Blake </a:t>
            </a:r>
            <a:r>
              <a:rPr lang="en-US" err="1"/>
              <a:t>Yarascavitch</a:t>
            </a:r>
            <a:endParaRPr lang="en-US"/>
          </a:p>
          <a:p>
            <a:r>
              <a:rPr lang="en-US"/>
              <a:t>Dr. Heather Whittingham</a:t>
            </a:r>
          </a:p>
          <a:p>
            <a:r>
              <a:rPr lang="en-US"/>
              <a:t>Dr. Catherine Munn</a:t>
            </a:r>
          </a:p>
          <a:p>
            <a:r>
              <a:rPr lang="en-US"/>
              <a:t>Dr. Julie </a:t>
            </a:r>
            <a:r>
              <a:rPr lang="en-US" err="1"/>
              <a:t>Emerli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688C-B668-8645-A486-A81E1ACC65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Handout for QI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688C-B668-8645-A486-A81E1ACC65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89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Ranil – add or delete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A3688C-B668-8645-A486-A81E1ACC65B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830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Example of how our evaluation activities inform adaptations and support CQI.  Table adapted from materials presented by Van Melle and Andrew Hall. PE Summit, 2020</a:t>
            </a:r>
          </a:p>
          <a:p>
            <a:endParaRPr lang="en-US"/>
          </a:p>
          <a:p>
            <a:r>
              <a:rPr lang="en-US"/>
              <a:t>Entrustment/scale as intended: O Score – 4/5 issue (anchor language problematic and the culture of assessment in medED – anchor change), add to table, CC Checklist, CC Dashboard/annual reporting,</a:t>
            </a:r>
          </a:p>
          <a:p>
            <a:r>
              <a:rPr lang="en-US"/>
              <a:t>Resident survey results: Communicated back to CBME committees, Implementation Committee and Eval Committee inform Fac Dev, Learner Dev, Resident Lead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F79C8-FE4B-5D4E-AD75-FDB2987EE82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4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031B9-52CF-9F5A-CF63-FB8C18674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7D957-0BA5-3C13-3243-7F4C37C047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C2DA4-1633-11D1-D134-C71A9328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51FCE-BAB3-A6B5-8427-44D161E7B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DF1F1-030C-B8DD-DB9E-53B8897B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9A87-7AB7-B09D-46F2-BD81C178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CB2EB5-9CAB-1145-E409-F7E12CEA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C8616-4FD6-3ACB-2B1B-E7BAC9A2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EEAD0-E74A-4C15-DBAB-DFA58BE6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3C8CC-837F-8D36-1744-3DE1FD48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1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E1D1A-5CBF-D804-954F-D6139760F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4097E4-850C-D22E-86FC-E3839D0B8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0D695-B3E4-8D50-0E99-946FE495C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BE743-E575-CDED-154A-6AF74E058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D6039-27BA-0DEC-FD9C-C488A04F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C8D43-EF39-9FD1-3922-A3AEA713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2AB79-13E0-D803-3C4E-F4EF4F9BE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2C30C-42B0-3580-55B5-365B72E41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A7A7-F7E5-FE87-6B03-2BA6981C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4227A-AF9B-9195-D4DD-483E9F75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3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45AED-79E1-C133-C352-23A429D6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EAB15-7BC7-9984-A746-872EE7882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FB374-63FE-E34B-713F-53DD56A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D5EBA-8225-B2E9-4CE4-A82CC896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1A14D-4180-9731-6947-48604F2CD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16A27-2889-5B48-D544-4395C1D2F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634E4-60E0-3094-0EA5-841295400F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8964A-2944-0B52-3673-8AF476FD4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0E8C6-7C12-8761-A253-17A01BEB6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2E25EA-F500-81D7-C7D1-687E7EE8D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B9950-FCA5-2990-A43F-4F34F1BE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81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43A7F-FD85-7B01-195D-C435BB10B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06FCE-B87D-DE49-0A47-9BE8710A6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8C219-F59C-9261-A6F6-57CA607B8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C41A06-94E2-2A8D-AB93-11DFD2E0A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CF8B5F-CAC0-3B35-D3A6-F55D947EE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53954-FA4A-A897-1734-FDFD91E72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2E0303-98F1-B53D-F40F-3D2FD1FA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69FE81-91D0-4A42-8C53-D8BAE43A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386EE-9B45-4F4A-A62B-E96A819B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28007-4931-C9E2-E8C8-B7F497540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7E87AD-7F67-ADE8-8BFA-6725D1D23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FE5C2-2818-F967-D3F8-E4D25866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1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AD1F6D-490C-5ACA-A6E5-F9BDF11E0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C340F5-E705-E386-0DC1-88E7F5DCC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1D89B-E394-D991-C7E8-CB22CCF0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C4BFF-34C5-3B9B-6948-689D3FDD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95D8-4EF5-D6D8-BACD-E0869C9A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805AD-5669-36C2-657B-C4CB56D391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6A51-7A61-ECBF-BB75-DECBB82E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97AD26-15B0-B8A9-6143-F487B45A7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FAD5C-AE17-1C78-EB1C-40DA2710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8AF71-AE82-6599-BB93-F9CC45C7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1CC4E-E6DE-D9B3-D0AD-BE1AC522F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8A10E-FF52-09EE-307C-03210666F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F92B18-A046-2388-54FD-E24EF4F9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7F6AB-E7FD-9BC3-DD78-43BA79DDC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4CEF7-BEC4-D173-BA3B-38DA190A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1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DE792B-BABD-9EB5-CDBA-0688266BF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4D7678-A6F0-5091-A47F-2EB24448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B7BB-8BE6-F088-06B3-2B11E9183D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B4833-1C57-B24F-A975-2015651F67ED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03942-FC7F-334E-657F-6CC597E1B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9E67-B668-BBE6-6C5D-1DF34C536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CC2C0-4754-974E-93B3-9FDC7DB127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EF69C008-D419-98B7-6B6A-68CA15365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787718"/>
              </p:ext>
            </p:extLst>
          </p:nvPr>
        </p:nvGraphicFramePr>
        <p:xfrm>
          <a:off x="119048" y="-69448"/>
          <a:ext cx="12072952" cy="6899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4070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907ADAD-5E5B-3D78-2F50-709E44852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72" y="0"/>
            <a:ext cx="9426883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6E3E47-1C4B-6876-8EB1-9F3DF363DE60}"/>
              </a:ext>
            </a:extLst>
          </p:cNvPr>
          <p:cNvSpPr/>
          <p:nvPr/>
        </p:nvSpPr>
        <p:spPr>
          <a:xfrm>
            <a:off x="3912243" y="4456253"/>
            <a:ext cx="798653" cy="8796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9148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A53A2F-1195-0B38-F45A-28EAFE7AA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DIRECT OBSERVATION</a:t>
            </a:r>
          </a:p>
        </p:txBody>
      </p:sp>
      <p:pic>
        <p:nvPicPr>
          <p:cNvPr id="7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7F21B8FD-F91B-0E38-DFDE-823AB888C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840" y="606037"/>
            <a:ext cx="7635341" cy="59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60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D52934-26F0-FB41-92C1-9C1E44B73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WORK-BASED EPA ASSESSMENT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94505C0-8FC5-B20A-AEE8-E36C546A7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250" y="791123"/>
            <a:ext cx="7503547" cy="5533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2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43D40-C75F-AC71-6221-1DC6C05FD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CURRICULUM MAPPING</a:t>
            </a:r>
          </a:p>
        </p:txBody>
      </p:sp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EC388C19-EE26-7286-41AC-C6A82D94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4" y="689273"/>
            <a:ext cx="7584336" cy="580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69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38873B-8DDE-EAD9-1743-C24B2818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COACHING IN THE MOMENT</a:t>
            </a:r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4FC2A3DF-D024-07DC-753B-BCEE0B61A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833376"/>
            <a:ext cx="7461758" cy="53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66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2D91831-FDC9-13E5-21AF-0ED13E617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COACHING OVER TIME</a:t>
            </a: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0D1FF637-962F-04D3-425A-A615429AE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544620"/>
            <a:ext cx="7395294" cy="576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60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DB16C-41FD-87FE-C547-E6EB6163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ELECTRONIC PORTFOLIO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5F44993C-B0CC-EED0-4303-A15F9917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40" y="656616"/>
            <a:ext cx="7781683" cy="562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9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6C17D9-4BD1-93E5-30A8-4BBDCCD5E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COMPETENCE COMMITTEES</a:t>
            </a: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48563AF-2205-2640-7178-CFAE1C7DA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433" y="791602"/>
            <a:ext cx="7654364" cy="55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73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65D3E-7C1F-99FC-4614-9D75EFD0C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INDIVIDUALIZED LEARNING PLANS</a:t>
            </a: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1068DED1-5522-7358-5BBB-1348CF877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812" y="688429"/>
            <a:ext cx="7584336" cy="5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41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634E87-39A7-8521-0490-F97015FB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RESIDENT WELLNESS</a:t>
            </a:r>
          </a:p>
        </p:txBody>
      </p:sp>
      <p:pic>
        <p:nvPicPr>
          <p:cNvPr id="11" name="Picture 10" descr="Chart&#10;&#10;Description automatically generated with low confidence">
            <a:extLst>
              <a:ext uri="{FF2B5EF4-FFF2-40B4-BE49-F238E27FC236}">
                <a16:creationId xmlns:a16="http://schemas.microsoft.com/office/drawing/2014/main" id="{FB147553-206B-5921-8E62-BF585E78E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4" y="717008"/>
            <a:ext cx="7637616" cy="544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9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n iceberg in the water&#10;&#10;Description automatically generated with medium confidence">
            <a:extLst>
              <a:ext uri="{FF2B5EF4-FFF2-40B4-BE49-F238E27FC236}">
                <a16:creationId xmlns:a16="http://schemas.microsoft.com/office/drawing/2014/main" id="{CC2C2295-101D-6D09-9725-5C3F6A1A2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96" b="1"/>
          <a:stretch/>
        </p:blipFill>
        <p:spPr>
          <a:xfrm>
            <a:off x="1443659" y="108471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8DB682-EA56-DC49-1749-BF179A0FC04F}"/>
              </a:ext>
            </a:extLst>
          </p:cNvPr>
          <p:cNvSpPr txBox="1"/>
          <p:nvPr/>
        </p:nvSpPr>
        <p:spPr>
          <a:xfrm>
            <a:off x="9296400" y="3352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68BE64-080C-D42E-C789-DBCE2842B111}"/>
              </a:ext>
            </a:extLst>
          </p:cNvPr>
          <p:cNvSpPr txBox="1"/>
          <p:nvPr/>
        </p:nvSpPr>
        <p:spPr>
          <a:xfrm>
            <a:off x="9448800" y="3505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4013F-072C-756C-A0CE-2F0CB4EE4FF5}"/>
              </a:ext>
            </a:extLst>
          </p:cNvPr>
          <p:cNvSpPr txBox="1"/>
          <p:nvPr/>
        </p:nvSpPr>
        <p:spPr>
          <a:xfrm>
            <a:off x="9601200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BB7349-11BD-CBC2-AE84-6A29BC2E76B8}"/>
              </a:ext>
            </a:extLst>
          </p:cNvPr>
          <p:cNvSpPr txBox="1"/>
          <p:nvPr/>
        </p:nvSpPr>
        <p:spPr>
          <a:xfrm>
            <a:off x="9753600" y="381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E5D298-B0D7-8FF3-BE47-79048ED6B768}"/>
              </a:ext>
            </a:extLst>
          </p:cNvPr>
          <p:cNvSpPr txBox="1"/>
          <p:nvPr/>
        </p:nvSpPr>
        <p:spPr>
          <a:xfrm>
            <a:off x="99060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5B9BE1-15A9-B6DD-E2D9-FB1E515D5805}"/>
              </a:ext>
            </a:extLst>
          </p:cNvPr>
          <p:cNvSpPr txBox="1"/>
          <p:nvPr/>
        </p:nvSpPr>
        <p:spPr>
          <a:xfrm>
            <a:off x="100584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A2F575-58AF-F9EC-833F-0AC815DAFA53}"/>
              </a:ext>
            </a:extLst>
          </p:cNvPr>
          <p:cNvSpPr txBox="1"/>
          <p:nvPr/>
        </p:nvSpPr>
        <p:spPr>
          <a:xfrm>
            <a:off x="102108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12843-CA6B-3075-6342-9DB33D291D80}"/>
              </a:ext>
            </a:extLst>
          </p:cNvPr>
          <p:cNvSpPr txBox="1"/>
          <p:nvPr/>
        </p:nvSpPr>
        <p:spPr>
          <a:xfrm>
            <a:off x="5697098" y="2869006"/>
            <a:ext cx="1739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Engagement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8AA652-FAF3-0BC2-25BB-DAC40EDE094A}"/>
              </a:ext>
            </a:extLst>
          </p:cNvPr>
          <p:cNvSpPr txBox="1"/>
          <p:nvPr/>
        </p:nvSpPr>
        <p:spPr>
          <a:xfrm>
            <a:off x="7155366" y="27729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B30E85-8816-437D-EAB5-5229CD56D201}"/>
              </a:ext>
            </a:extLst>
          </p:cNvPr>
          <p:cNvSpPr txBox="1"/>
          <p:nvPr/>
        </p:nvSpPr>
        <p:spPr>
          <a:xfrm>
            <a:off x="1477535" y="2830559"/>
            <a:ext cx="2163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Communication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2E56C-CA1B-BB50-E699-E99E90341EDD}"/>
              </a:ext>
            </a:extLst>
          </p:cNvPr>
          <p:cNvSpPr txBox="1"/>
          <p:nvPr/>
        </p:nvSpPr>
        <p:spPr>
          <a:xfrm>
            <a:off x="7460166" y="30777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337820-38C3-37A1-D979-BACF6573F4DE}"/>
              </a:ext>
            </a:extLst>
          </p:cNvPr>
          <p:cNvSpPr txBox="1"/>
          <p:nvPr/>
        </p:nvSpPr>
        <p:spPr>
          <a:xfrm>
            <a:off x="6286616" y="44753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466116-D9B8-F798-A026-176305C3CFCB}"/>
              </a:ext>
            </a:extLst>
          </p:cNvPr>
          <p:cNvSpPr txBox="1"/>
          <p:nvPr/>
        </p:nvSpPr>
        <p:spPr>
          <a:xfrm>
            <a:off x="6439016" y="46277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855328D-080A-105F-80C5-900A375C2497}"/>
              </a:ext>
            </a:extLst>
          </p:cNvPr>
          <p:cNvSpPr txBox="1"/>
          <p:nvPr/>
        </p:nvSpPr>
        <p:spPr>
          <a:xfrm>
            <a:off x="6591416" y="47801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D90143-463B-E874-B63C-5A09D30E619E}"/>
              </a:ext>
            </a:extLst>
          </p:cNvPr>
          <p:cNvSpPr txBox="1"/>
          <p:nvPr/>
        </p:nvSpPr>
        <p:spPr>
          <a:xfrm>
            <a:off x="6743816" y="49325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A79B88-3164-C9DC-D791-853B812CB20E}"/>
              </a:ext>
            </a:extLst>
          </p:cNvPr>
          <p:cNvSpPr txBox="1"/>
          <p:nvPr/>
        </p:nvSpPr>
        <p:spPr>
          <a:xfrm>
            <a:off x="6896216" y="50849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CCD08F-179E-E46A-8822-DF0A7197E1E8}"/>
              </a:ext>
            </a:extLst>
          </p:cNvPr>
          <p:cNvSpPr txBox="1"/>
          <p:nvPr/>
        </p:nvSpPr>
        <p:spPr>
          <a:xfrm>
            <a:off x="7048616" y="52373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03F45B-7220-3FA5-E191-20266168DFA3}"/>
              </a:ext>
            </a:extLst>
          </p:cNvPr>
          <p:cNvSpPr txBox="1"/>
          <p:nvPr/>
        </p:nvSpPr>
        <p:spPr>
          <a:xfrm>
            <a:off x="7201016" y="53897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938024F-BF8F-DAE4-4663-1501D64EDB3D}"/>
              </a:ext>
            </a:extLst>
          </p:cNvPr>
          <p:cNvSpPr txBox="1"/>
          <p:nvPr/>
        </p:nvSpPr>
        <p:spPr>
          <a:xfrm>
            <a:off x="7353416" y="5542159"/>
            <a:ext cx="14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Perseverance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ACDBE2A-2D4F-E704-D79E-041F7EBBE441}"/>
              </a:ext>
            </a:extLst>
          </p:cNvPr>
          <p:cNvSpPr txBox="1"/>
          <p:nvPr/>
        </p:nvSpPr>
        <p:spPr>
          <a:xfrm>
            <a:off x="7505816" y="5694559"/>
            <a:ext cx="1984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Perseverance!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4CF16B-5B0B-7BE3-3109-D8F933057AF9}"/>
              </a:ext>
            </a:extLst>
          </p:cNvPr>
          <p:cNvSpPr txBox="1"/>
          <p:nvPr/>
        </p:nvSpPr>
        <p:spPr>
          <a:xfrm>
            <a:off x="8999772" y="1995632"/>
            <a:ext cx="1261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Planning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1BD03-4D59-FD02-3F2D-D39BD6BC7C6F}"/>
              </a:ext>
            </a:extLst>
          </p:cNvPr>
          <p:cNvSpPr txBox="1"/>
          <p:nvPr/>
        </p:nvSpPr>
        <p:spPr>
          <a:xfrm>
            <a:off x="8474570" y="2878513"/>
            <a:ext cx="1768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Participation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E01D2C-8E08-DE42-FF62-8E127BB37A49}"/>
              </a:ext>
            </a:extLst>
          </p:cNvPr>
          <p:cNvSpPr txBox="1"/>
          <p:nvPr/>
        </p:nvSpPr>
        <p:spPr>
          <a:xfrm>
            <a:off x="3481802" y="2086854"/>
            <a:ext cx="1371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Roadmap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FF5001-102C-FA85-E32D-1856C63EB7EF}"/>
              </a:ext>
            </a:extLst>
          </p:cNvPr>
          <p:cNvSpPr txBox="1"/>
          <p:nvPr/>
        </p:nvSpPr>
        <p:spPr>
          <a:xfrm>
            <a:off x="2559402" y="3812035"/>
            <a:ext cx="184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Transparency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F350CC0-682E-8B14-49CC-BB6C69374FEB}"/>
              </a:ext>
            </a:extLst>
          </p:cNvPr>
          <p:cNvSpPr txBox="1"/>
          <p:nvPr/>
        </p:nvSpPr>
        <p:spPr>
          <a:xfrm>
            <a:off x="6357780" y="2067713"/>
            <a:ext cx="1548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Leadership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0A827F-785C-71C9-B5F1-B7BBD6FDE33D}"/>
              </a:ext>
            </a:extLst>
          </p:cNvPr>
          <p:cNvSpPr txBox="1"/>
          <p:nvPr/>
        </p:nvSpPr>
        <p:spPr>
          <a:xfrm>
            <a:off x="7074808" y="3712685"/>
            <a:ext cx="2923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Monitor and Measure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1998F13-6546-681A-9DC2-BE722CEF8030}"/>
              </a:ext>
            </a:extLst>
          </p:cNvPr>
          <p:cNvSpPr txBox="1"/>
          <p:nvPr/>
        </p:nvSpPr>
        <p:spPr>
          <a:xfrm>
            <a:off x="67922" y="324654"/>
            <a:ext cx="7285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chemeClr val="accent1">
                    <a:lumMod val="75000"/>
                  </a:schemeClr>
                </a:solidFill>
              </a:rPr>
              <a:t>Navigating the </a:t>
            </a:r>
            <a:r>
              <a:rPr lang="en-US" sz="4400" b="1">
                <a:solidFill>
                  <a:srgbClr val="FFFF00"/>
                </a:solidFill>
              </a:rPr>
              <a:t>MESSY MIDDLE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3CBC0D-ECE7-3E1C-7B18-089BA55E6935}"/>
              </a:ext>
            </a:extLst>
          </p:cNvPr>
          <p:cNvSpPr txBox="1"/>
          <p:nvPr/>
        </p:nvSpPr>
        <p:spPr>
          <a:xfrm>
            <a:off x="4451881" y="6145001"/>
            <a:ext cx="4230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CBME CHAMPIONS!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E1AD93-AE12-63FB-3CA4-63090E67939E}"/>
              </a:ext>
            </a:extLst>
          </p:cNvPr>
          <p:cNvSpPr txBox="1"/>
          <p:nvPr/>
        </p:nvSpPr>
        <p:spPr>
          <a:xfrm>
            <a:off x="220367" y="5660882"/>
            <a:ext cx="15408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Lisa Colizza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CBME Lead, PGME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CBME Retreat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Nov. 9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022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F77EAA-47CD-939D-5119-7622F2C50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314" y="0"/>
            <a:ext cx="9464979" cy="6858000"/>
          </a:xfrm>
        </p:spPr>
      </p:pic>
    </p:spTree>
    <p:extLst>
      <p:ext uri="{BB962C8B-B14F-4D97-AF65-F5344CB8AC3E}">
        <p14:creationId xmlns:p14="http://schemas.microsoft.com/office/powerpoint/2010/main" val="3179582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2D2EDB-B051-251E-1342-5395C9224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2012" y="23150"/>
            <a:ext cx="12057405" cy="6701883"/>
          </a:xfrm>
        </p:spPr>
      </p:pic>
    </p:spTree>
    <p:extLst>
      <p:ext uri="{BB962C8B-B14F-4D97-AF65-F5344CB8AC3E}">
        <p14:creationId xmlns:p14="http://schemas.microsoft.com/office/powerpoint/2010/main" val="3982304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52D19F-27E1-2A1D-A350-58C7F93102F8}"/>
              </a:ext>
            </a:extLst>
          </p:cNvPr>
          <p:cNvSpPr txBox="1"/>
          <p:nvPr/>
        </p:nvSpPr>
        <p:spPr>
          <a:xfrm>
            <a:off x="466722" y="666114"/>
            <a:ext cx="3025303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Seven common themes identified as having the greatest negative impact on health and wellness: 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Stress from chasing staff to do EPA observations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Administrative burden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Concerns about achieving requirements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Concerns around utility/validity of CBD/EPAs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Cognitive load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Evaluation/performance anxiety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>
                <a:solidFill>
                  <a:srgbClr val="FFFF00"/>
                </a:solidFill>
                <a:effectLst/>
              </a:rPr>
              <a:t>● Preoccupation with EPAs </a:t>
            </a:r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8C772F18-E728-E08A-1F64-2B4EA63C9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639" y="1381458"/>
            <a:ext cx="7667786" cy="4830703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F82024-49C8-98CB-A7BA-5489FCA316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811701"/>
              </p:ext>
            </p:extLst>
          </p:nvPr>
        </p:nvGraphicFramePr>
        <p:xfrm>
          <a:off x="4493535" y="358783"/>
          <a:ext cx="7231743" cy="614662"/>
        </p:xfrm>
        <a:graphic>
          <a:graphicData uri="http://schemas.openxmlformats.org/drawingml/2006/table">
            <a:tbl>
              <a:tblPr/>
              <a:tblGrid>
                <a:gridCol w="2410581">
                  <a:extLst>
                    <a:ext uri="{9D8B030D-6E8A-4147-A177-3AD203B41FA5}">
                      <a16:colId xmlns:a16="http://schemas.microsoft.com/office/drawing/2014/main" val="1885969373"/>
                    </a:ext>
                  </a:extLst>
                </a:gridCol>
                <a:gridCol w="2410581">
                  <a:extLst>
                    <a:ext uri="{9D8B030D-6E8A-4147-A177-3AD203B41FA5}">
                      <a16:colId xmlns:a16="http://schemas.microsoft.com/office/drawing/2014/main" val="2768944522"/>
                    </a:ext>
                  </a:extLst>
                </a:gridCol>
                <a:gridCol w="2410581">
                  <a:extLst>
                    <a:ext uri="{9D8B030D-6E8A-4147-A177-3AD203B41FA5}">
                      <a16:colId xmlns:a16="http://schemas.microsoft.com/office/drawing/2014/main" val="719758951"/>
                    </a:ext>
                  </a:extLst>
                </a:gridCol>
              </a:tblGrid>
              <a:tr h="61466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McMaster University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     67/414 of </a:t>
                      </a:r>
                    </a:p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Residents in CBD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       16% </a:t>
                      </a:r>
                    </a:p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Response Rate      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161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62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AECE2B94-23F6-F25C-0579-A6FD5E53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86" y="0"/>
            <a:ext cx="9692391" cy="639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8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E38D17-C7C2-EF5D-8D00-184A6D466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1786"/>
              </p:ext>
            </p:extLst>
          </p:nvPr>
        </p:nvGraphicFramePr>
        <p:xfrm>
          <a:off x="263587" y="192014"/>
          <a:ext cx="7231743" cy="614662"/>
        </p:xfrm>
        <a:graphic>
          <a:graphicData uri="http://schemas.openxmlformats.org/drawingml/2006/table">
            <a:tbl>
              <a:tblPr/>
              <a:tblGrid>
                <a:gridCol w="2410581">
                  <a:extLst>
                    <a:ext uri="{9D8B030D-6E8A-4147-A177-3AD203B41FA5}">
                      <a16:colId xmlns:a16="http://schemas.microsoft.com/office/drawing/2014/main" val="1885969373"/>
                    </a:ext>
                  </a:extLst>
                </a:gridCol>
                <a:gridCol w="2410581">
                  <a:extLst>
                    <a:ext uri="{9D8B030D-6E8A-4147-A177-3AD203B41FA5}">
                      <a16:colId xmlns:a16="http://schemas.microsoft.com/office/drawing/2014/main" val="2768944522"/>
                    </a:ext>
                  </a:extLst>
                </a:gridCol>
                <a:gridCol w="2410581">
                  <a:extLst>
                    <a:ext uri="{9D8B030D-6E8A-4147-A177-3AD203B41FA5}">
                      <a16:colId xmlns:a16="http://schemas.microsoft.com/office/drawing/2014/main" val="719758951"/>
                    </a:ext>
                  </a:extLst>
                </a:gridCol>
              </a:tblGrid>
              <a:tr h="614662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McMaster University 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     67/414 of </a:t>
                      </a:r>
                    </a:p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Residents in CBD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       16% </a:t>
                      </a:r>
                    </a:p>
                    <a:p>
                      <a:r>
                        <a:rPr lang="en-CA">
                          <a:effectLst/>
                          <a:latin typeface="Helvetica" pitchFamily="2" charset="0"/>
                        </a:rPr>
                        <a:t> Response Rate       </a:t>
                      </a: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161715"/>
                  </a:ext>
                </a:extLst>
              </a:tr>
            </a:tbl>
          </a:graphicData>
        </a:graphic>
      </p:graphicFrame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8123661-1A55-ABFA-6994-EF675DC3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179" y="741717"/>
            <a:ext cx="8935994" cy="61162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E0734B2-3B34-2F78-8D84-F073FD4DF2EA}"/>
                  </a:ext>
                </a:extLst>
              </p14:cNvPr>
              <p14:cNvContentPartPr/>
              <p14:nvPr/>
            </p14:nvContentPartPr>
            <p14:xfrm>
              <a:off x="2253444" y="3591438"/>
              <a:ext cx="952200" cy="21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E0734B2-3B34-2F78-8D84-F073FD4DF2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9804" y="3483798"/>
                <a:ext cx="1059840" cy="23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678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94357A-2CA9-9657-5D82-F5B1440CC0E6}"/>
              </a:ext>
            </a:extLst>
          </p:cNvPr>
          <p:cNvSpPr txBox="1"/>
          <p:nvPr/>
        </p:nvSpPr>
        <p:spPr>
          <a:xfrm>
            <a:off x="578888" y="1892832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CBME RESIDENT EXPERIENCE SURVEY,  2022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Drs. Spencer van Mil, David Callen, Ranil Sonnadara and Kestrel McNeil, Lisa Colizza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4F98F27B-DEDD-174F-77BF-2CA87B186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448615"/>
              </p:ext>
            </p:extLst>
          </p:nvPr>
        </p:nvGraphicFramePr>
        <p:xfrm>
          <a:off x="4502428" y="1250222"/>
          <a:ext cx="7225748" cy="4357557"/>
        </p:xfrm>
        <a:graphic>
          <a:graphicData uri="http://schemas.openxmlformats.org/drawingml/2006/table">
            <a:tbl>
              <a:tblPr firstRow="1" bandRow="1">
                <a:noFill/>
                <a:tableStyleId>{74C1A8A3-306A-4EB7-A6B1-4F7E0EB9C5D6}</a:tableStyleId>
              </a:tblPr>
              <a:tblGrid>
                <a:gridCol w="3593275">
                  <a:extLst>
                    <a:ext uri="{9D8B030D-6E8A-4147-A177-3AD203B41FA5}">
                      <a16:colId xmlns:a16="http://schemas.microsoft.com/office/drawing/2014/main" val="2899105303"/>
                    </a:ext>
                  </a:extLst>
                </a:gridCol>
                <a:gridCol w="3632473">
                  <a:extLst>
                    <a:ext uri="{9D8B030D-6E8A-4147-A177-3AD203B41FA5}">
                      <a16:colId xmlns:a16="http://schemas.microsoft.com/office/drawing/2014/main" val="2232024454"/>
                    </a:ext>
                  </a:extLst>
                </a:gridCol>
              </a:tblGrid>
              <a:tr h="466613">
                <a:tc>
                  <a:txBody>
                    <a:bodyPr/>
                    <a:lstStyle/>
                    <a:p>
                      <a:pPr algn="ctr"/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The Positives</a:t>
                      </a:r>
                    </a:p>
                  </a:txBody>
                  <a:tcPr marL="112890" marR="112890" marT="79023" marB="7902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cap="none" spc="0">
                          <a:solidFill>
                            <a:schemeClr val="tx1"/>
                          </a:solidFill>
                        </a:rPr>
                        <a:t>The Negatives </a:t>
                      </a:r>
                    </a:p>
                  </a:txBody>
                  <a:tcPr marL="112890" marR="112890" marT="79023" marB="79023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748086"/>
                  </a:ext>
                </a:extLst>
              </a:tr>
              <a:tr h="3890944"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Residents value opportunities for formalized feedback </a:t>
                      </a:r>
                    </a:p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An overview of the “milestones” they should be achieving is helpful for self-assessment </a:t>
                      </a:r>
                    </a:p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The theoretical basis of CBME is something they value </a:t>
                      </a:r>
                    </a:p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Residents appreciate knowing ahead what they need to work on - learning </a:t>
                      </a: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pathway</a:t>
                      </a:r>
                    </a:p>
                  </a:txBody>
                  <a:tcPr marL="112890" marR="112890" marT="79023" marB="79023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CBD has placed immense administrative burden on both staff and residents </a:t>
                      </a:r>
                    </a:p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Numerous challenges/concerns are present around the use and implementation of EPAs</a:t>
                      </a:r>
                    </a:p>
                    <a:p>
                      <a:endParaRPr lang="en-US" sz="1700" cap="none" spc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700" cap="none" spc="0">
                          <a:solidFill>
                            <a:schemeClr val="tx1"/>
                          </a:solidFill>
                        </a:rPr>
                        <a:t>Theoretical benefit of CBD must be considered in relation to the clinical realties faced by residents and staff</a:t>
                      </a:r>
                    </a:p>
                  </a:txBody>
                  <a:tcPr marL="112890" marR="112890" marT="79023" marB="79023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306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7789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E04FF-63D3-73B2-FDD4-2B53004629C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EPA Assessment – Burden of WBA/EPAs, Threat to wellness, Impact on Training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BCE147-D329-CB30-3271-BDAF16C68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6737"/>
              </p:ext>
            </p:extLst>
          </p:nvPr>
        </p:nvGraphicFramePr>
        <p:xfrm>
          <a:off x="486136" y="1683548"/>
          <a:ext cx="11447260" cy="496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44">
                  <a:extLst>
                    <a:ext uri="{9D8B030D-6E8A-4147-A177-3AD203B41FA5}">
                      <a16:colId xmlns:a16="http://schemas.microsoft.com/office/drawing/2014/main" val="2870041273"/>
                    </a:ext>
                  </a:extLst>
                </a:gridCol>
                <a:gridCol w="3451770">
                  <a:extLst>
                    <a:ext uri="{9D8B030D-6E8A-4147-A177-3AD203B41FA5}">
                      <a16:colId xmlns:a16="http://schemas.microsoft.com/office/drawing/2014/main" val="1236544862"/>
                    </a:ext>
                  </a:extLst>
                </a:gridCol>
                <a:gridCol w="2509661">
                  <a:extLst>
                    <a:ext uri="{9D8B030D-6E8A-4147-A177-3AD203B41FA5}">
                      <a16:colId xmlns:a16="http://schemas.microsoft.com/office/drawing/2014/main" val="3545244152"/>
                    </a:ext>
                  </a:extLst>
                </a:gridCol>
                <a:gridCol w="3114085">
                  <a:extLst>
                    <a:ext uri="{9D8B030D-6E8A-4147-A177-3AD203B41FA5}">
                      <a16:colId xmlns:a16="http://schemas.microsoft.com/office/drawing/2014/main" val="3867911476"/>
                    </a:ext>
                  </a:extLst>
                </a:gridCol>
              </a:tblGrid>
              <a:tr h="81561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Root Drivers of EPA Assessment Burden (RC)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rgbClr val="FFFF00"/>
                          </a:solidFill>
                        </a:rPr>
                        <a:t>Priority Areas for QI (104)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rgbClr val="FFFF00"/>
                          </a:solidFill>
                        </a:rPr>
                        <a:t>URGENT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Fundamental Problems to be Addressed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PGME Interventions</a:t>
                      </a:r>
                    </a:p>
                  </a:txBody>
                  <a:tcPr marL="65095" marR="65095" marT="32547" marB="32547"/>
                </a:tc>
                <a:extLst>
                  <a:ext uri="{0D108BD9-81ED-4DB2-BD59-A6C34878D82A}">
                    <a16:rowId xmlns:a16="http://schemas.microsoft.com/office/drawing/2014/main" val="1917881509"/>
                  </a:ext>
                </a:extLst>
              </a:tr>
              <a:tr h="760507">
                <a:tc>
                  <a:txBody>
                    <a:bodyPr/>
                    <a:lstStyle/>
                    <a:p>
                      <a:r>
                        <a:rPr lang="en-US" sz="16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Conceptual Design (EPA by stage…)</a:t>
                      </a:r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Focusing extensively on EPA and EPA assessment over coaching/feedback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Struggle to understand the scores/scale/single obs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Holding off for high O- scores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Clinical supervisory set up does not facilitate expected EPAs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and residents not effectively oriented by program leaders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 added on without refinement of program of assessment – added burden without value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Residents concerned with wasting faculty time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CCs attend to growth curve and use of narrative over numbers</a:t>
                      </a:r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 assessment is driving performance orientation rather than focus on growth/mastery mindset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Refinement of program of assessment – added burden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 not used for teaching/coaching but for assessment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struggle to interpret scale/use of single obs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Clinical supervisory set up does not facilitate EPA assessment &amp; coaching in the moment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Design and functionality of eportfolio systems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n-US" sz="1200" dirty="0"/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Enhanced learner orientation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development 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programmatic assessment and assessment mapping workshop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++resources, asynch.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EPA Assessment in MedSIS - rationale &amp; how-to demo workshop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Communication Toolkit to support orientation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prompts and changed O score anchors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MedSIS: residents notified when EPA achieved/faculty prompted pre-expiry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Enhanced data export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 Review Dashboard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visualization dashboard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Versioning technical solution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  working group</a:t>
                      </a:r>
                    </a:p>
                  </a:txBody>
                  <a:tcPr marL="65095" marR="65095" marT="32547" marB="32547"/>
                </a:tc>
                <a:extLst>
                  <a:ext uri="{0D108BD9-81ED-4DB2-BD59-A6C34878D82A}">
                    <a16:rowId xmlns:a16="http://schemas.microsoft.com/office/drawing/2014/main" val="210744411"/>
                  </a:ext>
                </a:extLst>
              </a:tr>
              <a:tr h="8725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Orientation/Preparation for CBD (program, faculty, staff, resident)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-Holding off for high   </a:t>
                      </a:r>
                    </a:p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Oscores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-clinical supervisory set up does  </a:t>
                      </a:r>
                    </a:p>
                    <a:p>
                      <a:r>
                        <a:rPr lang="en-US" sz="1600" dirty="0"/>
                        <a:t>  not facilitate expected EPAs</a:t>
                      </a:r>
                    </a:p>
                    <a:p>
                      <a:r>
                        <a:rPr lang="en-US" sz="1600" dirty="0"/>
                        <a:t>- Faculty not effectively   </a:t>
                      </a:r>
                    </a:p>
                    <a:p>
                      <a:r>
                        <a:rPr lang="en-US" sz="1600" dirty="0"/>
                        <a:t> oriented by program </a:t>
                      </a:r>
                    </a:p>
                    <a:p>
                      <a:r>
                        <a:rPr lang="en-US" sz="1600" dirty="0"/>
                        <a:t> leaders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Clinical supervisory set up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34823"/>
                  </a:ext>
                </a:extLst>
              </a:tr>
              <a:tr h="6248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EPAs/Program of Assessment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-Focusing extensively on EPAs</a:t>
                      </a:r>
                    </a:p>
                    <a:p>
                      <a:r>
                        <a:rPr lang="en-US" sz="1600" dirty="0"/>
                        <a:t>-EPAs added on without refinement of program of assessment – added burden without value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73662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Teaching/Coaching with trainee</a:t>
                      </a:r>
                    </a:p>
                    <a:p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-Wasting faculty time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02855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Review of Data/ Access</a:t>
                      </a:r>
                    </a:p>
                    <a:p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02964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Competence Committee 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 Growth curve and use of narrative over numbers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254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788EB54F-14C1-520E-0BE1-69431F29F32C}"/>
              </a:ext>
            </a:extLst>
          </p:cNvPr>
          <p:cNvSpPr txBox="1"/>
          <p:nvPr/>
        </p:nvSpPr>
        <p:spPr>
          <a:xfrm>
            <a:off x="4360609" y="243068"/>
            <a:ext cx="7004998" cy="5952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Please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return to your seats by 9:45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sit with those who share the same role as you.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CE6632-05D5-5907-BCC0-1EF572DB98D2}"/>
              </a:ext>
            </a:extLst>
          </p:cNvPr>
          <p:cNvSpPr txBox="1"/>
          <p:nvPr/>
        </p:nvSpPr>
        <p:spPr>
          <a:xfrm>
            <a:off x="974198" y="3059197"/>
            <a:ext cx="2042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A BREAK!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C96AC-8AF8-68B4-1DCA-A570891BAAB5}"/>
              </a:ext>
            </a:extLst>
          </p:cNvPr>
          <p:cNvSpPr txBox="1"/>
          <p:nvPr/>
        </p:nvSpPr>
        <p:spPr>
          <a:xfrm>
            <a:off x="4363657" y="243068"/>
            <a:ext cx="743210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CA" i="1" dirty="0">
                <a:solidFill>
                  <a:srgbClr val="3E3F40"/>
                </a:solidFill>
                <a:effectLst/>
                <a:latin typeface="Alegreya Sans"/>
              </a:rPr>
              <a:t>“Competency Based Medical Education (CBME) is an approach to preparing physicians for practice that is fundamentally oriented to graduate outcome abilities and organized around competencies. It deemphasizes time-based training and promises greater accountability, flexibility, and learner centerdness.”</a:t>
            </a:r>
            <a:endParaRPr lang="en-CA" i="0" dirty="0">
              <a:solidFill>
                <a:srgbClr val="3E3F40"/>
              </a:solidFill>
              <a:effectLst/>
              <a:latin typeface="Alegreya Sans"/>
            </a:endParaRPr>
          </a:p>
          <a:p>
            <a:pPr algn="l"/>
            <a:endParaRPr lang="en-CA" dirty="0">
              <a:solidFill>
                <a:srgbClr val="3E3F40"/>
              </a:solidFill>
              <a:latin typeface="Alegreya Sans"/>
            </a:endParaRPr>
          </a:p>
          <a:p>
            <a:pPr algn="l"/>
            <a:r>
              <a:rPr lang="en-CA" i="0" dirty="0">
                <a:solidFill>
                  <a:srgbClr val="3E3F40"/>
                </a:solidFill>
                <a:effectLst/>
                <a:latin typeface="Alegreya Sans"/>
              </a:rPr>
              <a:t>To deliver on these promises, CBME must offer tailored training that promotes each learner’s individual professional development</a:t>
            </a:r>
            <a:r>
              <a:rPr lang="en-CA" dirty="0">
                <a:solidFill>
                  <a:srgbClr val="3E3F40"/>
                </a:solidFill>
                <a:latin typeface="Alegreya Sans"/>
              </a:rPr>
              <a:t> on a path of continual growth in competency. </a:t>
            </a:r>
            <a:endParaRPr lang="en-CA" i="0" dirty="0">
              <a:solidFill>
                <a:srgbClr val="3E3F40"/>
              </a:solidFill>
              <a:effectLst/>
              <a:latin typeface="Alegreya Sans"/>
            </a:endParaRPr>
          </a:p>
          <a:p>
            <a:pPr algn="l"/>
            <a:endParaRPr lang="en-CA" dirty="0">
              <a:solidFill>
                <a:srgbClr val="3E3F40"/>
              </a:solidFill>
              <a:latin typeface="Alegreya Sans"/>
            </a:endParaRPr>
          </a:p>
          <a:p>
            <a:pPr algn="l"/>
            <a:r>
              <a:rPr lang="en-CA" b="1" i="0" dirty="0">
                <a:solidFill>
                  <a:schemeClr val="tx2">
                    <a:lumMod val="75000"/>
                  </a:schemeClr>
                </a:solidFill>
                <a:effectLst/>
                <a:latin typeface="Alegreya Sans"/>
              </a:rPr>
              <a:t>Learners must be active agents in the process who surrender to a level of vulnerability that is not promoted by current systems of medical education. </a:t>
            </a:r>
            <a:r>
              <a:rPr lang="en-CA" b="0" i="0" dirty="0">
                <a:solidFill>
                  <a:srgbClr val="3E3F40"/>
                </a:solidFill>
                <a:effectLst/>
                <a:latin typeface="Alegreya Sans"/>
              </a:rPr>
              <a:t>Whether in the moment or in a longitudinal manner – coaching is a critical element to implementing CBME with fidelity.</a:t>
            </a:r>
          </a:p>
        </p:txBody>
      </p:sp>
    </p:spTree>
    <p:extLst>
      <p:ext uri="{BB962C8B-B14F-4D97-AF65-F5344CB8AC3E}">
        <p14:creationId xmlns:p14="http://schemas.microsoft.com/office/powerpoint/2010/main" val="3915545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CE04FF-63D3-73B2-FDD4-2B53004629C1}"/>
              </a:ext>
            </a:extLst>
          </p:cNvPr>
          <p:cNvSpPr txBox="1"/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EPA Assessment – Burden of WBA/EPAs, Threat to wellness, Impact on Training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BCE147-D329-CB30-3271-BDAF16C68A56}"/>
              </a:ext>
            </a:extLst>
          </p:cNvPr>
          <p:cNvGraphicFramePr>
            <a:graphicFrameLocks noGrp="1"/>
          </p:cNvGraphicFramePr>
          <p:nvPr/>
        </p:nvGraphicFramePr>
        <p:xfrm>
          <a:off x="486136" y="1683548"/>
          <a:ext cx="11447260" cy="4961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1744">
                  <a:extLst>
                    <a:ext uri="{9D8B030D-6E8A-4147-A177-3AD203B41FA5}">
                      <a16:colId xmlns:a16="http://schemas.microsoft.com/office/drawing/2014/main" val="2870041273"/>
                    </a:ext>
                  </a:extLst>
                </a:gridCol>
                <a:gridCol w="3451770">
                  <a:extLst>
                    <a:ext uri="{9D8B030D-6E8A-4147-A177-3AD203B41FA5}">
                      <a16:colId xmlns:a16="http://schemas.microsoft.com/office/drawing/2014/main" val="1236544862"/>
                    </a:ext>
                  </a:extLst>
                </a:gridCol>
                <a:gridCol w="2509661">
                  <a:extLst>
                    <a:ext uri="{9D8B030D-6E8A-4147-A177-3AD203B41FA5}">
                      <a16:colId xmlns:a16="http://schemas.microsoft.com/office/drawing/2014/main" val="3545244152"/>
                    </a:ext>
                  </a:extLst>
                </a:gridCol>
                <a:gridCol w="3114085">
                  <a:extLst>
                    <a:ext uri="{9D8B030D-6E8A-4147-A177-3AD203B41FA5}">
                      <a16:colId xmlns:a16="http://schemas.microsoft.com/office/drawing/2014/main" val="3867911476"/>
                    </a:ext>
                  </a:extLst>
                </a:gridCol>
              </a:tblGrid>
              <a:tr h="8156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Root Drivers of EPA Assessment Burden (RC)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Priority Areas for QI (104)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URGENT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Fundamental Problems to be Addressed</a:t>
                      </a:r>
                    </a:p>
                  </a:txBody>
                  <a:tcPr marL="65095" marR="65095" marT="32547" marB="3254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PGME Interventions</a:t>
                      </a:r>
                    </a:p>
                  </a:txBody>
                  <a:tcPr marL="65095" marR="65095" marT="32547" marB="32547"/>
                </a:tc>
                <a:extLst>
                  <a:ext uri="{0D108BD9-81ED-4DB2-BD59-A6C34878D82A}">
                    <a16:rowId xmlns:a16="http://schemas.microsoft.com/office/drawing/2014/main" val="1917881509"/>
                  </a:ext>
                </a:extLst>
              </a:tr>
              <a:tr h="76050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Conceptual Design (EPA by stage…)</a:t>
                      </a:r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Focusing extensively on EPA and EPA assessment over coaching/feedback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Struggle to understand the scores/scale/single obs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Holding off for high O- scores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Clinical supervisory set up does not facilitate expected EPAs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and residents not effectively oriented by program leaders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 added on without refinement of program of assessment – added burden without value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Residents concerned with wasting faculty time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Courier New" panose="02070309020205020404" pitchFamily="49" charset="0"/>
                        <a:buChar char="o"/>
                      </a:pPr>
                      <a:r>
                        <a:rPr lang="en-US" sz="15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CCs attend to growth curve and use of narrative over numbers</a:t>
                      </a:r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 assessment is driving performance orientation rather than focus on growth/mastery mindset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Refinement of program of assessment – added burden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 not used for teaching/coaching but for assessment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struggle to interpret scale/use of single obs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Clinical supervisory set up does not facilitate EPA assessment &amp; coaching in the moment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Design and functionality of eportfolio systems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endParaRPr lang="en-US" sz="1200" dirty="0"/>
                    </a:p>
                  </a:txBody>
                  <a:tcPr marL="65095" marR="65095" marT="32547" marB="32547"/>
                </a:tc>
                <a:tc rowSpan="6"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Enhanced learner orientation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Faculty development 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programmatic assessment and assessment mapping workshop</a:t>
                      </a:r>
                    </a:p>
                    <a:p>
                      <a:pPr marL="742950" lvl="1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++resources, asynch.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EPA Assessment in MedSIS - rationale &amp; how-to demo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Communication Toolkit to support orientation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Added prompts and changed O score anchors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MedSIS: residents notified when EPA achieved/faculty prompted pre-expiry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Enhanced data export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 Review Dashboard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Data visualization dashboard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Versioning technical solution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CC  working group</a:t>
                      </a:r>
                    </a:p>
                  </a:txBody>
                  <a:tcPr marL="65095" marR="65095" marT="32547" marB="32547"/>
                </a:tc>
                <a:extLst>
                  <a:ext uri="{0D108BD9-81ED-4DB2-BD59-A6C34878D82A}">
                    <a16:rowId xmlns:a16="http://schemas.microsoft.com/office/drawing/2014/main" val="210744411"/>
                  </a:ext>
                </a:extLst>
              </a:tr>
              <a:tr h="872587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Orientation/Preparation for CBD (program, faculty, staff, resident)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-Holding off for high   </a:t>
                      </a:r>
                    </a:p>
                    <a:p>
                      <a:r>
                        <a:rPr lang="en-US" sz="1600" dirty="0"/>
                        <a:t>  </a:t>
                      </a:r>
                      <a:r>
                        <a:rPr lang="en-US" sz="1600" dirty="0" err="1"/>
                        <a:t>Oscores</a:t>
                      </a:r>
                      <a:endParaRPr lang="en-US" sz="1600" dirty="0"/>
                    </a:p>
                    <a:p>
                      <a:r>
                        <a:rPr lang="en-US" sz="1600" dirty="0"/>
                        <a:t>-clinical supervisory set up does  </a:t>
                      </a:r>
                    </a:p>
                    <a:p>
                      <a:r>
                        <a:rPr lang="en-US" sz="1600" dirty="0"/>
                        <a:t>  not facilitate expected EPAs</a:t>
                      </a:r>
                    </a:p>
                    <a:p>
                      <a:r>
                        <a:rPr lang="en-US" sz="1600" dirty="0"/>
                        <a:t>- Faculty not effectively   </a:t>
                      </a:r>
                    </a:p>
                    <a:p>
                      <a:r>
                        <a:rPr lang="en-US" sz="1600" dirty="0"/>
                        <a:t> oriented by program </a:t>
                      </a:r>
                    </a:p>
                    <a:p>
                      <a:r>
                        <a:rPr lang="en-US" sz="1600" dirty="0"/>
                        <a:t> leaders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Clinical supervisory set up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034823"/>
                  </a:ext>
                </a:extLst>
              </a:tr>
              <a:tr h="624848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EPAs/Program of Assessment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-Focusing extensively on EPAs</a:t>
                      </a:r>
                    </a:p>
                    <a:p>
                      <a:r>
                        <a:rPr lang="en-US" sz="1600" dirty="0"/>
                        <a:t>-EPAs added on without refinement of program of assessment – added burden without value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973662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Teaching/Coaching with trainee</a:t>
                      </a:r>
                    </a:p>
                    <a:p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-Wasting faculty time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9802855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Review of Data/ Access</a:t>
                      </a:r>
                    </a:p>
                    <a:p>
                      <a:endParaRPr lang="en-US" sz="16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02964"/>
                  </a:ext>
                </a:extLst>
              </a:tr>
              <a:tr h="466591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Competence Committee </a:t>
                      </a:r>
                    </a:p>
                  </a:txBody>
                  <a:tcPr marL="65095" marR="65095" marT="32547" marB="32547"/>
                </a:tc>
                <a:tc vMerge="1">
                  <a:txBody>
                    <a:bodyPr/>
                    <a:lstStyle/>
                    <a:p>
                      <a:r>
                        <a:rPr lang="en-US" sz="1600" dirty="0"/>
                        <a:t>- Growth curve and use of narrative over numbers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2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204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345D7-CDA2-EEB0-3463-413AEEDA9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2" y="1365162"/>
            <a:ext cx="3381045" cy="5313754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Small Group Activity #1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Sit in groups of 5 max.</a:t>
            </a:r>
            <a:br>
              <a:rPr lang="en-US" sz="4000" dirty="0">
                <a:solidFill>
                  <a:srgbClr val="FFFFFF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Sit with those who share your role in CBME.</a:t>
            </a:r>
            <a:br>
              <a:rPr lang="en-US" sz="4000" dirty="0">
                <a:solidFill>
                  <a:srgbClr val="FFFF00"/>
                </a:solidFill>
              </a:rPr>
            </a:b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Follow the instructions on the worksheet.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04DE5-660E-6504-44D8-28335B98554E}"/>
              </a:ext>
            </a:extLst>
          </p:cNvPr>
          <p:cNvSpPr txBox="1"/>
          <p:nvPr/>
        </p:nvSpPr>
        <p:spPr>
          <a:xfrm>
            <a:off x="4687041" y="511388"/>
            <a:ext cx="68557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Contrary to what many people think, the hardest step of problem-solving is not coming up with a solution or maintaining the gains that are made.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934F4-54AA-2863-329A-AB4C3B61F3A5}"/>
              </a:ext>
            </a:extLst>
          </p:cNvPr>
          <p:cNvSpPr txBox="1"/>
          <p:nvPr/>
        </p:nvSpPr>
        <p:spPr>
          <a:xfrm>
            <a:off x="4687041" y="2890387"/>
            <a:ext cx="6855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It is identifying the problem in the first place.</a:t>
            </a:r>
          </a:p>
        </p:txBody>
      </p:sp>
      <p:pic>
        <p:nvPicPr>
          <p:cNvPr id="8" name="Picture 7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7044D899-27A0-AB5A-DAA0-09A022ADF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9938" y="3655193"/>
            <a:ext cx="4340507" cy="30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324E0AE-2974-A32C-2EDA-17265743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51" y="1099595"/>
            <a:ext cx="11247525" cy="54069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</a:t>
            </a:r>
            <a:r>
              <a:rPr lang="en-US" dirty="0" err="1">
                <a:solidFill>
                  <a:srgbClr val="FFFF00"/>
                </a:solidFill>
              </a:rPr>
              <a:t>Ereny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Bassilious</a:t>
            </a:r>
            <a:r>
              <a:rPr lang="en-US" dirty="0">
                <a:solidFill>
                  <a:srgbClr val="FFFF00"/>
                </a:solidFill>
              </a:rPr>
              <a:t> 	 	 Dr. Spencer van Mil 			Mentors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David Callen		 Dr. Lori Whitehead			Modelers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JoAnn Corey		 Dr. Anne Wong 			Communicators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Azim </a:t>
            </a:r>
            <a:r>
              <a:rPr lang="en-US" dirty="0" err="1">
                <a:solidFill>
                  <a:srgbClr val="FFFF00"/>
                </a:solidFill>
              </a:rPr>
              <a:t>Gangii</a:t>
            </a:r>
            <a:r>
              <a:rPr lang="en-US" dirty="0">
                <a:solidFill>
                  <a:srgbClr val="FFFF00"/>
                </a:solidFill>
              </a:rPr>
              <a:t>		 Dr. </a:t>
            </a:r>
            <a:r>
              <a:rPr lang="en-US" dirty="0" err="1">
                <a:solidFill>
                  <a:srgbClr val="FFFF00"/>
                </a:solidFill>
              </a:rPr>
              <a:t>Ilun</a:t>
            </a:r>
            <a:r>
              <a:rPr lang="en-US" dirty="0">
                <a:solidFill>
                  <a:srgbClr val="FFFF00"/>
                </a:solidFill>
              </a:rPr>
              <a:t> Yang	 			Enablers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</a:t>
            </a:r>
            <a:r>
              <a:rPr lang="en-US" dirty="0" err="1">
                <a:solidFill>
                  <a:srgbClr val="FFFF00"/>
                </a:solidFill>
              </a:rPr>
              <a:t>Som</a:t>
            </a:r>
            <a:r>
              <a:rPr lang="en-US" dirty="0">
                <a:solidFill>
                  <a:srgbClr val="FFFF00"/>
                </a:solidFill>
              </a:rPr>
              <a:t> Mukherjee 		 Dr. Teresa Chan			Facilitators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Alim </a:t>
            </a:r>
            <a:r>
              <a:rPr lang="en-US" dirty="0" err="1">
                <a:solidFill>
                  <a:srgbClr val="FFFF00"/>
                </a:solidFill>
              </a:rPr>
              <a:t>Pardhan</a:t>
            </a:r>
            <a:r>
              <a:rPr lang="en-US" dirty="0">
                <a:solidFill>
                  <a:srgbClr val="FFFF00"/>
                </a:solidFill>
              </a:rPr>
              <a:t>	 						Problem-solvers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Michael Parrish 							Innovators 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Diane Reid	 						Planners 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Ms. Sarah Richardson 						Sharers 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David Sands							Techies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Ms. Julia </a:t>
            </a:r>
            <a:r>
              <a:rPr lang="en-US" dirty="0" err="1">
                <a:solidFill>
                  <a:srgbClr val="FFFF00"/>
                </a:solidFill>
              </a:rPr>
              <a:t>Smerilli</a:t>
            </a:r>
            <a:r>
              <a:rPr lang="en-US" dirty="0">
                <a:solidFill>
                  <a:srgbClr val="FFFF00"/>
                </a:solidFill>
              </a:rPr>
              <a:t> 							Pioneers 	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Dr. Ranil Sonnadara							Presenters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94525-75D1-ADF5-5465-87511F3A8C8D}"/>
              </a:ext>
            </a:extLst>
          </p:cNvPr>
          <p:cNvSpPr txBox="1"/>
          <p:nvPr/>
        </p:nvSpPr>
        <p:spPr>
          <a:xfrm>
            <a:off x="1968942" y="351436"/>
            <a:ext cx="825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With gratitude…we recognize OUR CBME CHAMPIONS</a:t>
            </a:r>
          </a:p>
        </p:txBody>
      </p:sp>
    </p:spTree>
    <p:extLst>
      <p:ext uri="{BB962C8B-B14F-4D97-AF65-F5344CB8AC3E}">
        <p14:creationId xmlns:p14="http://schemas.microsoft.com/office/powerpoint/2010/main" val="4352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58E75A27-D86C-4D4A-2B09-D0CB086EA1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04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63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3674DA6-40D5-1B55-63FF-0BDBBEE07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4" y="457200"/>
            <a:ext cx="106135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0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17E911-875F-4DE5-8699-99D9F1805A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879A59D-8FF2-A93A-111C-AA0259638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096" y="1474338"/>
            <a:ext cx="3424877" cy="4644054"/>
          </a:xfrm>
        </p:spPr>
        <p:txBody>
          <a:bodyPr anchor="b">
            <a:normAutofit fontScale="90000"/>
          </a:bodyPr>
          <a:lstStyle/>
          <a:p>
            <a:pPr algn="r"/>
            <a:r>
              <a:rPr lang="en-US" sz="4000" dirty="0">
                <a:solidFill>
                  <a:srgbClr val="FFFF00"/>
                </a:solidFill>
              </a:rPr>
              <a:t>Small Group Activity #2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Sit in groups of 5 max.</a:t>
            </a:r>
            <a:br>
              <a:rPr lang="en-US" sz="3600" dirty="0">
                <a:solidFill>
                  <a:srgbClr val="FFFFFF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00"/>
                </a:solidFill>
              </a:rPr>
              <a:t>Sit with those who </a:t>
            </a:r>
            <a:r>
              <a:rPr lang="en-US" sz="3600" b="1" u="sng" dirty="0">
                <a:solidFill>
                  <a:srgbClr val="FFFF00"/>
                </a:solidFill>
              </a:rPr>
              <a:t>don’t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share your role in CBME.</a:t>
            </a:r>
            <a:br>
              <a:rPr lang="en-US" sz="3600" dirty="0">
                <a:solidFill>
                  <a:srgbClr val="FFFF00"/>
                </a:solidFill>
              </a:rPr>
            </a:b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Follow the instructions on the worksheet.</a:t>
            </a:r>
          </a:p>
        </p:txBody>
      </p:sp>
      <p:pic>
        <p:nvPicPr>
          <p:cNvPr id="20" name="Picture 19" descr="A group of people sitting in chairs&#10;&#10;Description automatically generated with low confidence">
            <a:extLst>
              <a:ext uri="{FF2B5EF4-FFF2-40B4-BE49-F238E27FC236}">
                <a16:creationId xmlns:a16="http://schemas.microsoft.com/office/drawing/2014/main" id="{3D32C376-4648-352F-406E-711F6DCE1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1833" y="3428996"/>
            <a:ext cx="4340507" cy="302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2F1D52-594F-1C58-7713-5FB0E4FB0D6D}"/>
              </a:ext>
            </a:extLst>
          </p:cNvPr>
          <p:cNvSpPr txBox="1"/>
          <p:nvPr/>
        </p:nvSpPr>
        <p:spPr>
          <a:xfrm>
            <a:off x="4687041" y="1231115"/>
            <a:ext cx="68557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5 things to </a:t>
            </a:r>
            <a:r>
              <a:rPr lang="en-US" sz="3200" dirty="0">
                <a:solidFill>
                  <a:srgbClr val="FF0000"/>
                </a:solidFill>
              </a:rPr>
              <a:t>STOP</a:t>
            </a:r>
            <a:r>
              <a:rPr lang="en-US" sz="3200" dirty="0"/>
              <a:t> doing in CBD. </a:t>
            </a:r>
          </a:p>
          <a:p>
            <a:r>
              <a:rPr lang="en-US" sz="3200" dirty="0"/>
              <a:t>5 things to </a:t>
            </a:r>
            <a:r>
              <a:rPr lang="en-US" sz="3200" dirty="0">
                <a:solidFill>
                  <a:srgbClr val="00B050"/>
                </a:solidFill>
              </a:rPr>
              <a:t>START</a:t>
            </a:r>
            <a:r>
              <a:rPr lang="en-US" sz="3200" dirty="0"/>
              <a:t> doing in CBD.</a:t>
            </a:r>
          </a:p>
        </p:txBody>
      </p:sp>
    </p:spTree>
    <p:extLst>
      <p:ext uri="{BB962C8B-B14F-4D97-AF65-F5344CB8AC3E}">
        <p14:creationId xmlns:p14="http://schemas.microsoft.com/office/powerpoint/2010/main" val="58598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90396B3-305A-C099-9CC2-2FBAB2167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518" y="1840314"/>
            <a:ext cx="3502914" cy="5017686"/>
          </a:xfrm>
          <a:prstGeom prst="rect">
            <a:avLst/>
          </a:prstGeom>
        </p:spPr>
      </p:pic>
      <p:pic>
        <p:nvPicPr>
          <p:cNvPr id="1026" name="Picture 2" descr="All Models Are Wrong?">
            <a:extLst>
              <a:ext uri="{FF2B5EF4-FFF2-40B4-BE49-F238E27FC236}">
                <a16:creationId xmlns:a16="http://schemas.microsoft.com/office/drawing/2014/main" id="{D68E914F-9C63-4959-D08D-4D3449802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0" y="1839454"/>
            <a:ext cx="5583060" cy="5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D9116069-E620-8F5B-01F9-7B0F0012B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017" y="239209"/>
            <a:ext cx="6731692" cy="13614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B570C-5817-70E3-41B3-54CD53DAE095}"/>
              </a:ext>
            </a:extLst>
          </p:cNvPr>
          <p:cNvSpPr txBox="1"/>
          <p:nvPr/>
        </p:nvSpPr>
        <p:spPr>
          <a:xfrm>
            <a:off x="112929" y="7715"/>
            <a:ext cx="3921608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Rapid Evaluation and CQI in CBME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Dr. Ranil Sonnadara, Kestrel McNeil,</a:t>
            </a:r>
          </a:p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Dr. Enas el Gouhary, Lisa Colizza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659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ACB8F1-E112-99DE-E2EE-DC84BFCCB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62" y="323386"/>
            <a:ext cx="8626110" cy="62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659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A1156C8-0DA7-D2D7-D3BC-72236D4DA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7" y="102020"/>
            <a:ext cx="10731500" cy="665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885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Diagram, text&#10;&#10;Description automatically generated">
            <a:extLst>
              <a:ext uri="{FF2B5EF4-FFF2-40B4-BE49-F238E27FC236}">
                <a16:creationId xmlns:a16="http://schemas.microsoft.com/office/drawing/2014/main" id="{23BB51CF-3A50-3CF5-DCE3-83E11F074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83" b="9379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5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C7141-B4CD-4716-2B34-A3E6ECDDA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&gt;Dr. </a:t>
            </a:r>
            <a:r>
              <a:rPr lang="en-US" dirty="0" err="1"/>
              <a:t>Enas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Gourhary</a:t>
            </a:r>
            <a:r>
              <a:rPr lang="en-US" dirty="0"/>
              <a:t> – PDSA cycling for QI</a:t>
            </a:r>
          </a:p>
        </p:txBody>
      </p:sp>
    </p:spTree>
    <p:extLst>
      <p:ext uri="{BB962C8B-B14F-4D97-AF65-F5344CB8AC3E}">
        <p14:creationId xmlns:p14="http://schemas.microsoft.com/office/powerpoint/2010/main" val="2509000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2A11FCB-B261-59BF-7BD9-A201E6E75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055"/>
            <a:ext cx="12192000" cy="70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61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372F24-D96B-D4B2-D9D4-8AB319E26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695" y="220962"/>
            <a:ext cx="5452487" cy="6416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745AA-2A74-E405-86BF-311987A084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71" y="314926"/>
            <a:ext cx="5693135" cy="641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8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4B1A16E-03CF-ED5A-C6A3-A99D9A95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65" y="1717937"/>
            <a:ext cx="6046976" cy="34671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13F4230-FBC4-A616-B9AA-8BA8C6B95C6F}"/>
              </a:ext>
            </a:extLst>
          </p:cNvPr>
          <p:cNvSpPr txBox="1"/>
          <p:nvPr/>
        </p:nvSpPr>
        <p:spPr>
          <a:xfrm>
            <a:off x="6549507" y="1391353"/>
            <a:ext cx="5573985" cy="38010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A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We need a system that </a:t>
            </a:r>
            <a:r>
              <a:rPr lang="en-CA" b="1">
                <a:solidFill>
                  <a:srgbClr val="FFFF00"/>
                </a:solidFill>
                <a:latin typeface="Open Sans" panose="020B0606030504020204" pitchFamily="34" charset="0"/>
              </a:rPr>
              <a:t>responds to </a:t>
            </a:r>
            <a:r>
              <a:rPr lang="en-CA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specialists who.. 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graduate with </a:t>
            </a:r>
            <a:r>
              <a:rPr lang="en-CA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knowledge gaps </a:t>
            </a: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and feel </a:t>
            </a:r>
            <a:r>
              <a:rPr lang="en-CA">
                <a:solidFill>
                  <a:srgbClr val="FFFF00"/>
                </a:solidFill>
                <a:latin typeface="Open Sans" panose="020B0606030504020204" pitchFamily="34" charset="0"/>
              </a:rPr>
              <a:t>  </a:t>
            </a:r>
            <a:r>
              <a:rPr lang="en-CA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unprepared for independent practice</a:t>
            </a: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feel that existing methods of assessment and feedback are ineffectual,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lack a clear understanding of the learning objectives of their program,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lose needed clinical practice time to exam preparation, or</a:t>
            </a:r>
          </a:p>
          <a:p>
            <a:pPr marL="285750" indent="-285750" algn="l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find it difficult to determine when new abilities/skills are needed in practice.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AEF0F3-EFCD-E372-F28E-47F74645B43C}"/>
              </a:ext>
            </a:extLst>
          </p:cNvPr>
          <p:cNvSpPr txBox="1"/>
          <p:nvPr/>
        </p:nvSpPr>
        <p:spPr>
          <a:xfrm>
            <a:off x="7143750" y="-2500313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A42ADF-A797-4088-F527-86AA221DA147}"/>
              </a:ext>
            </a:extLst>
          </p:cNvPr>
          <p:cNvSpPr txBox="1"/>
          <p:nvPr/>
        </p:nvSpPr>
        <p:spPr>
          <a:xfrm>
            <a:off x="267965" y="443684"/>
            <a:ext cx="7807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i="1" u="sng" dirty="0">
                <a:solidFill>
                  <a:srgbClr val="FFFF00"/>
                </a:solidFill>
              </a:rPr>
              <a:t>CBME</a:t>
            </a:r>
            <a:r>
              <a:rPr lang="en-US" sz="4800" i="1" dirty="0">
                <a:solidFill>
                  <a:srgbClr val="FFFF00"/>
                </a:solidFill>
              </a:rPr>
              <a:t>: Why are we doing this?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A9ABDD-D58C-C35B-B128-6E7715A4D960}"/>
              </a:ext>
            </a:extLst>
          </p:cNvPr>
          <p:cNvSpPr txBox="1"/>
          <p:nvPr/>
        </p:nvSpPr>
        <p:spPr>
          <a:xfrm>
            <a:off x="207407" y="5515512"/>
            <a:ext cx="1180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FFFF00"/>
                </a:solidFill>
              </a:rPr>
              <a:t>To graduate competent physicians who are ready for independent practice, who as life-long learners continually strive to meet the needs of their community.</a:t>
            </a:r>
          </a:p>
        </p:txBody>
      </p:sp>
    </p:spTree>
    <p:extLst>
      <p:ext uri="{BB962C8B-B14F-4D97-AF65-F5344CB8AC3E}">
        <p14:creationId xmlns:p14="http://schemas.microsoft.com/office/powerpoint/2010/main" val="1760127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C7D85-7150-2C77-1169-491A6608E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2400"/>
            <a:ext cx="10515600" cy="12723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Group Discussion/Wrap Up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~ Thanks for participating ~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C547CA-2A15-9E41-8AC6-DAD9AC2E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667000" y="173777"/>
            <a:ext cx="6857999" cy="50586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2D3A23-185F-0C4A-A48B-7D3C3E8C1F35}"/>
              </a:ext>
            </a:extLst>
          </p:cNvPr>
          <p:cNvSpPr txBox="1"/>
          <p:nvPr/>
        </p:nvSpPr>
        <p:spPr>
          <a:xfrm>
            <a:off x="2916071" y="764276"/>
            <a:ext cx="3179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Hopefully a greater view of CBD implementation – being data informed is a priority.</a:t>
            </a:r>
          </a:p>
        </p:txBody>
      </p:sp>
    </p:spTree>
    <p:extLst>
      <p:ext uri="{BB962C8B-B14F-4D97-AF65-F5344CB8AC3E}">
        <p14:creationId xmlns:p14="http://schemas.microsoft.com/office/powerpoint/2010/main" val="2984436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9AF066F-5DBB-DCFB-0668-1B0C8171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418"/>
            <a:ext cx="12192000" cy="66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73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FAA5BE1-7B45-001F-96F4-7B1233BE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141" y="174620"/>
            <a:ext cx="9070846" cy="650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857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4ED168-10C2-7BA6-21A9-11CA72339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09" b="3134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C0B99F2-8E09-A0B2-1B44-03AA85BCC018}"/>
              </a:ext>
            </a:extLst>
          </p:cNvPr>
          <p:cNvSpPr txBox="1"/>
          <p:nvPr/>
        </p:nvSpPr>
        <p:spPr>
          <a:xfrm>
            <a:off x="625034" y="601884"/>
            <a:ext cx="636608" cy="5324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5A8BAF-8863-D669-F359-1F2FC347897E}"/>
              </a:ext>
            </a:extLst>
          </p:cNvPr>
          <p:cNvSpPr txBox="1"/>
          <p:nvPr/>
        </p:nvSpPr>
        <p:spPr>
          <a:xfrm>
            <a:off x="925975" y="868101"/>
            <a:ext cx="752354" cy="474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07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6D1A440-2315-4302-BCE2-11629AB32972}"/>
              </a:ext>
            </a:extLst>
          </p:cNvPr>
          <p:cNvGraphicFramePr>
            <a:graphicFrameLocks noGrp="1"/>
          </p:cNvGraphicFramePr>
          <p:nvPr/>
        </p:nvGraphicFramePr>
        <p:xfrm>
          <a:off x="1524001" y="1"/>
          <a:ext cx="9144001" cy="6890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347">
                  <a:extLst>
                    <a:ext uri="{9D8B030D-6E8A-4147-A177-3AD203B41FA5}">
                      <a16:colId xmlns:a16="http://schemas.microsoft.com/office/drawing/2014/main" val="1179094139"/>
                    </a:ext>
                  </a:extLst>
                </a:gridCol>
                <a:gridCol w="1857083">
                  <a:extLst>
                    <a:ext uri="{9D8B030D-6E8A-4147-A177-3AD203B41FA5}">
                      <a16:colId xmlns:a16="http://schemas.microsoft.com/office/drawing/2014/main" val="1982015994"/>
                    </a:ext>
                  </a:extLst>
                </a:gridCol>
                <a:gridCol w="1451728">
                  <a:extLst>
                    <a:ext uri="{9D8B030D-6E8A-4147-A177-3AD203B41FA5}">
                      <a16:colId xmlns:a16="http://schemas.microsoft.com/office/drawing/2014/main" val="2343565650"/>
                    </a:ext>
                  </a:extLst>
                </a:gridCol>
                <a:gridCol w="876692">
                  <a:extLst>
                    <a:ext uri="{9D8B030D-6E8A-4147-A177-3AD203B41FA5}">
                      <a16:colId xmlns:a16="http://schemas.microsoft.com/office/drawing/2014/main" val="1522147611"/>
                    </a:ext>
                  </a:extLst>
                </a:gridCol>
                <a:gridCol w="923825">
                  <a:extLst>
                    <a:ext uri="{9D8B030D-6E8A-4147-A177-3AD203B41FA5}">
                      <a16:colId xmlns:a16="http://schemas.microsoft.com/office/drawing/2014/main" val="1813149189"/>
                    </a:ext>
                  </a:extLst>
                </a:gridCol>
                <a:gridCol w="1027524">
                  <a:extLst>
                    <a:ext uri="{9D8B030D-6E8A-4147-A177-3AD203B41FA5}">
                      <a16:colId xmlns:a16="http://schemas.microsoft.com/office/drawing/2014/main" val="1178853972"/>
                    </a:ext>
                  </a:extLst>
                </a:gridCol>
                <a:gridCol w="1055802">
                  <a:extLst>
                    <a:ext uri="{9D8B030D-6E8A-4147-A177-3AD203B41FA5}">
                      <a16:colId xmlns:a16="http://schemas.microsoft.com/office/drawing/2014/main" val="1707019466"/>
                    </a:ext>
                  </a:extLst>
                </a:gridCol>
              </a:tblGrid>
              <a:tr h="332190"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CORE COMPONENTS/</a:t>
                      </a:r>
                    </a:p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Subcomponents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EXPECTED OUTCOMES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EMERGENT THEMES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ADAPTATIONS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TEST OF CHANGE/ PDSA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u="none" strike="noStrike" dirty="0">
                          <a:effectLst/>
                        </a:rPr>
                        <a:t>EMERGENT THEMES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C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ADAPTATIONS</a:t>
                      </a:r>
                    </a:p>
                  </a:txBody>
                  <a:tcPr marL="971" marR="971" marT="971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666389"/>
                  </a:ext>
                </a:extLst>
              </a:tr>
              <a:tr h="332190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CA" sz="1100" b="1" u="none" strike="noStrike" dirty="0">
                          <a:effectLst/>
                        </a:rPr>
                        <a:t>1. Outcomes Competency </a:t>
                      </a:r>
                    </a:p>
                    <a:p>
                      <a:pPr algn="l" fontAlgn="t"/>
                      <a:r>
                        <a:rPr lang="en-CA" sz="1100" b="1" u="none" strike="noStrike" dirty="0">
                          <a:effectLst/>
                        </a:rPr>
                        <a:t>     Framework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511327"/>
                  </a:ext>
                </a:extLst>
              </a:tr>
              <a:tr h="166575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u="none" strike="noStrike" dirty="0">
                          <a:effectLst/>
                        </a:rPr>
                        <a:t>     -&gt; Subcomponent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n-CA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812628"/>
                  </a:ext>
                </a:extLst>
              </a:tr>
              <a:tr h="332190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2. Progressive Sequencing of  </a:t>
                      </a:r>
                    </a:p>
                    <a:p>
                      <a:pPr algn="l" fontAlgn="t"/>
                      <a:r>
                        <a:rPr lang="en-US" sz="1100" b="1" u="none" strike="noStrike" dirty="0">
                          <a:effectLst/>
                        </a:rPr>
                        <a:t>    Competence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01446"/>
                  </a:ext>
                </a:extLst>
              </a:tr>
              <a:tr h="185672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CA" sz="1100" b="0" i="0" u="none" strike="noStrike" noProof="0" dirty="0">
                          <a:effectLst/>
                          <a:latin typeface="Calibri"/>
                        </a:rPr>
                        <a:t>    -&gt; </a:t>
                      </a:r>
                      <a:r>
                        <a:rPr lang="en-CA" sz="1100" b="0" u="none" strike="noStrike" dirty="0">
                          <a:effectLst/>
                        </a:rPr>
                        <a:t>Curriculum Mapping</a:t>
                      </a: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CA" sz="1000" b="0" i="0" u="none" strike="noStrike" noProof="0" dirty="0">
                          <a:effectLst/>
                          <a:latin typeface="Calibri"/>
                        </a:rPr>
                        <a:t>Discipline specific EPAs mapped to clinical and non-clinical 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marL="0" lvl="0" indent="0" algn="l">
                        <a:buNone/>
                      </a:pPr>
                      <a:r>
                        <a:rPr lang="en-CA" sz="1000" b="0" i="0" u="none" strike="noStrike" noProof="0" dirty="0">
                          <a:effectLst/>
                          <a:latin typeface="Calibri"/>
                        </a:rPr>
                        <a:t>      learning experiences. </a:t>
                      </a:r>
                      <a:endParaRPr lang="en-US" sz="1000" u="none" strike="noStrike" dirty="0">
                        <a:effectLst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Programs have discipline specific EPAs mapped across their four stages of learning/rotations.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Variety of curriculum map templates available</a:t>
                      </a:r>
                    </a:p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1000" u="none" strike="noStrike" dirty="0">
                          <a:effectLst/>
                        </a:rPr>
                        <a:t>Program leads have a tool to communicate their competencies across their curriculum to faculty, staff, and residents</a:t>
                      </a: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endParaRPr lang="en-US" sz="1000" u="none" strike="noStrike" dirty="0">
                        <a:effectLst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Curriculum mapping is a useful/essential process to transitioning to CBD.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Refined/easy to use curriculum map templates would benefit PDs/programs.</a:t>
                      </a:r>
                    </a:p>
                    <a:p>
                      <a:pPr algn="l" fontAlgn="t"/>
                      <a:endParaRPr lang="en-US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Residents benefit from knowing what EPAs they are working on across stages/rotations. 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Curriculum mapping workshop to support PDs/CBD Leads with completing sample maps.</a:t>
                      </a:r>
                    </a:p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Review/revise maps used by programs already transitioned, template.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workshop  </a:t>
                      </a: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developed for PDs/CBD Leads and evaluated. </a:t>
                      </a:r>
                    </a:p>
                    <a:p>
                      <a:pPr algn="l" fontAlgn="t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Review map templates and collect feedback on usefulness, format.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  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Rated ++effective by PDs. 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CA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Follow up support to complete maps efficiently.</a:t>
                      </a:r>
                    </a:p>
                    <a:p>
                      <a:pPr algn="l" fontAlgn="t"/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Revise/reduce maps to 4 </a:t>
                      </a:r>
                    </a:p>
                    <a:p>
                      <a:pPr algn="l" fontAlgn="t"/>
                      <a:endParaRPr lang="en-CA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Assessment mapping required in follow up.</a:t>
                      </a:r>
                    </a:p>
                    <a:p>
                      <a:pPr algn="l" fontAlgn="t"/>
                      <a:endParaRPr lang="en-CA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Residents would benefit from receiving map.</a:t>
                      </a:r>
                    </a:p>
                    <a:p>
                      <a:pPr algn="l" fontAlgn="t"/>
                      <a:endParaRPr lang="en-CA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An additional assessment mapping workshop 4 months later, after EPAs are finalized.</a:t>
                      </a: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 Facilitators will offer support in the interim to PDs completing their maps. </a:t>
                      </a:r>
                    </a:p>
                    <a:p>
                      <a:pPr algn="l" fontAlgn="t"/>
                      <a:endParaRPr lang="en-CA" sz="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Map specific for resident reference.</a:t>
                      </a:r>
                    </a:p>
                    <a:p>
                      <a:pPr algn="l" fontAlgn="t"/>
                      <a:r>
                        <a:rPr lang="en-C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(Year at a Glance) </a:t>
                      </a:r>
                      <a:endParaRPr lang="en-CA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" marR="971" marT="971" marB="0"/>
                </a:tc>
                <a:extLst>
                  <a:ext uri="{0D108BD9-81ED-4DB2-BD59-A6C34878D82A}">
                    <a16:rowId xmlns:a16="http://schemas.microsoft.com/office/drawing/2014/main" val="1433167957"/>
                  </a:ext>
                </a:extLst>
              </a:tr>
              <a:tr h="166575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CA" sz="1100" b="1" u="none" strike="noStrike" dirty="0">
                          <a:effectLst/>
                        </a:rPr>
                        <a:t>3. Tailored Learning Experiences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444649"/>
                  </a:ext>
                </a:extLst>
              </a:tr>
              <a:tr h="166575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CA" sz="1100" b="1" u="none" strike="noStrike" dirty="0">
                          <a:effectLst/>
                        </a:rPr>
                        <a:t>4. Competency-Focused </a:t>
                      </a:r>
                      <a:r>
                        <a:rPr lang="en-CA" sz="1100" b="1" u="none" strike="noStrike" dirty="0" err="1">
                          <a:effectLst/>
                        </a:rPr>
                        <a:t>Instruc</a:t>
                      </a:r>
                      <a:r>
                        <a:rPr lang="en-CA" sz="1100" b="1" u="none" strike="noStrike" dirty="0">
                          <a:effectLst/>
                        </a:rPr>
                        <a:t>.</a:t>
                      </a:r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56128"/>
                  </a:ext>
                </a:extLst>
              </a:tr>
              <a:tr h="166575">
                <a:tc gridSpan="7">
                  <a:txBody>
                    <a:bodyPr/>
                    <a:lstStyle/>
                    <a:p>
                      <a:pPr algn="l" fontAlgn="t"/>
                      <a:r>
                        <a:rPr lang="en-CA" sz="1100" b="1" u="none" strike="noStrike">
                          <a:effectLst/>
                        </a:rPr>
                        <a:t>5. Programmatic Assessment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71" marR="971" marT="971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25875"/>
                  </a:ext>
                </a:extLst>
              </a:tr>
              <a:tr h="1271787">
                <a:tc>
                  <a:txBody>
                    <a:bodyPr/>
                    <a:lstStyle/>
                    <a:p>
                      <a:pPr algn="l" fontAlgn="t"/>
                      <a:r>
                        <a:rPr lang="en-CA" sz="1100" b="0" u="none" strike="noStrike">
                          <a:effectLst/>
                        </a:rPr>
                        <a:t>    </a:t>
                      </a:r>
                      <a:r>
                        <a:rPr lang="en-CA" sz="1100" b="0" i="0" u="none" strike="noStrike" noProof="0">
                          <a:effectLst/>
                          <a:latin typeface="Calibri"/>
                        </a:rPr>
                        <a:t>-&gt;  </a:t>
                      </a:r>
                      <a:r>
                        <a:rPr lang="en-CA" sz="1100" b="0" u="none" strike="noStrike">
                          <a:effectLst/>
                        </a:rPr>
                        <a:t>EPA Assessment –  </a:t>
                      </a:r>
                    </a:p>
                    <a:p>
                      <a:pPr algn="l" fontAlgn="t"/>
                      <a:r>
                        <a:rPr lang="en-CA" sz="1100" b="0" u="none" strike="noStrike">
                          <a:effectLst/>
                        </a:rPr>
                        <a:t>          Entrustment Scale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the EPA entrustment scale as intended so scores reflects a distribution across the scale 1,2&gt;5 on an EPA observations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lvl="0" algn="l">
                        <a:buNone/>
                      </a:pP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Assess milestones observed to inform performance review/feedback.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Scores not distributed across the scale.</a:t>
                      </a:r>
                    </a:p>
                    <a:p>
                      <a:pPr algn="l" fontAlgn="t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Few 5 scores.</a:t>
                      </a:r>
                    </a:p>
                    <a:p>
                      <a:pPr algn="l" fontAlgn="t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Faculty find the anchors problematic “I did not need to be there.”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Modify anchors of the scale. </a:t>
                      </a: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Changed directly on CBD forms in </a:t>
                      </a:r>
                      <a:r>
                        <a:rPr lang="en-CA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medSIS</a:t>
                      </a:r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Examine data from MedSIS 1 </a:t>
                      </a:r>
                      <a:r>
                        <a:rPr lang="en-CA" sz="1000" b="1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yr</a:t>
                      </a:r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out.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Comparison of EPA score distributions pre/post anchor change 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– minimal effect at 1 year.</a:t>
                      </a: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Multiple strategies required to affect change.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New anchors to be communicated via faculty and learner development. </a:t>
                      </a:r>
                      <a:endParaRPr lang="en-CA" sz="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endParaRPr lang="en-CA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EPA assessment/entrustment workshop.</a:t>
                      </a:r>
                    </a:p>
                  </a:txBody>
                  <a:tcPr marL="971" marR="971" marT="971" marB="0"/>
                </a:tc>
                <a:extLst>
                  <a:ext uri="{0D108BD9-81ED-4DB2-BD59-A6C34878D82A}">
                    <a16:rowId xmlns:a16="http://schemas.microsoft.com/office/drawing/2014/main" val="2753318838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CA" sz="1100" b="0" i="0" u="none" strike="noStrike" noProof="0">
                          <a:effectLst/>
                          <a:latin typeface="Calibri"/>
                        </a:rPr>
                        <a:t>   -&gt;  </a:t>
                      </a:r>
                      <a:r>
                        <a:rPr lang="en-CA" sz="1100" b="0" u="none" strike="noStrike">
                          <a:effectLst/>
                        </a:rPr>
                        <a:t>Quality Narrative Feedback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Supervisors will provide actionable and timely written, narrative feedback for each EPA assessment.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Lack of actionable, written feedback entered on CBD Forms.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text prompt on CBD forms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and 2.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 change in quality of narrative.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EPA assessment requires multiple strategies.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Add EPA assessment fac dev workshop . 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extLst>
                  <a:ext uri="{0D108BD9-81ED-4DB2-BD59-A6C34878D82A}">
                    <a16:rowId xmlns:a16="http://schemas.microsoft.com/office/drawing/2014/main" val="735438254"/>
                  </a:ext>
                </a:extLst>
              </a:tr>
              <a:tr h="452638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CA" sz="1100" b="0" i="0" u="none" strike="noStrike" noProof="0">
                          <a:effectLst/>
                        </a:rPr>
                        <a:t>    -&gt; Competence Committee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l">
                        <a:buNone/>
                      </a:pPr>
                      <a:r>
                        <a:rPr lang="en-CA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Calibri"/>
                        </a:rPr>
                        <a:t>         Structure, Function, Process </a:t>
                      </a: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are structured, function, and adopt processes aligned with RC guidelines.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High variability across CCs.</a:t>
                      </a:r>
                    </a:p>
                    <a:p>
                      <a:pPr algn="l" fontAlgn="t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Expectations unclear.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 Checklist</a:t>
                      </a:r>
                    </a:p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(Working group)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Feedback at CC Forum</a:t>
                      </a: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Pilot CC Checklist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Fall 2021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71" marR="971" marT="971" marB="0"/>
                </a:tc>
                <a:extLst>
                  <a:ext uri="{0D108BD9-81ED-4DB2-BD59-A6C34878D82A}">
                    <a16:rowId xmlns:a16="http://schemas.microsoft.com/office/drawing/2014/main" val="3291596124"/>
                  </a:ext>
                </a:extLst>
              </a:tr>
              <a:tr h="6483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b="0" i="0" u="none" strike="noStrike" noProof="0">
                          <a:effectLst/>
                        </a:rPr>
                        <a:t>   -&gt;  </a:t>
                      </a:r>
                      <a:r>
                        <a:rPr lang="en-CA" sz="1100" u="none" strike="noStrike">
                          <a:effectLst/>
                          <a:latin typeface="Calibri"/>
                          <a:cs typeface="Calibri"/>
                        </a:rPr>
                        <a:t>Comprehensive Resident 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100" u="none" strike="noStrike">
                          <a:effectLst/>
                          <a:latin typeface="Calibri"/>
                          <a:cs typeface="Calibri"/>
                        </a:rPr>
                        <a:t>         Review – CC Dashboard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71" marR="971" marT="971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Comprehensive review of residents.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Fast access to all relevant performance data.</a:t>
                      </a:r>
                    </a:p>
                    <a:p>
                      <a:pPr algn="l" fontAlgn="t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Mtg time limitations challenging.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CC Dashboard </a:t>
                      </a:r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(17 person working group)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Build in functionality/ medSIS and pilot. </a:t>
                      </a:r>
                      <a:endParaRPr lang="en-C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on CC Dashboard promotes uptake.</a:t>
                      </a: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 essential </a:t>
                      </a:r>
                    </a:p>
                  </a:txBody>
                  <a:tcPr marL="971" marR="971" marT="971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Hands on training in medSIS.</a:t>
                      </a:r>
                    </a:p>
                    <a:p>
                      <a:pPr algn="l" fontAlgn="t"/>
                      <a:endParaRPr lang="en-CA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t"/>
                      <a:r>
                        <a:rPr lang="en-CA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 Lunch ‘n Learns. </a:t>
                      </a:r>
                    </a:p>
                  </a:txBody>
                  <a:tcPr marL="971" marR="971" marT="971" marB="0"/>
                </a:tc>
                <a:extLst>
                  <a:ext uri="{0D108BD9-81ED-4DB2-BD59-A6C34878D82A}">
                    <a16:rowId xmlns:a16="http://schemas.microsoft.com/office/drawing/2014/main" val="259391848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791174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799B6-D9E0-A287-0C75-99A3CCEF0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15" y="55801"/>
            <a:ext cx="10533185" cy="683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70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CDBCBA-C9AF-2371-228C-E58B6F8B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86" y="173959"/>
            <a:ext cx="8217643" cy="651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421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12427732-D733-FCC0-1513-01172B13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254000"/>
            <a:ext cx="10229669" cy="63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0B5DF49-6FAD-D729-DB36-4E4585E4E9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288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90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2CDEBF-2D62-E6F8-E498-813C9E5DA69B}"/>
              </a:ext>
            </a:extLst>
          </p:cNvPr>
          <p:cNvSpPr txBox="1"/>
          <p:nvPr/>
        </p:nvSpPr>
        <p:spPr>
          <a:xfrm>
            <a:off x="323726" y="1173279"/>
            <a:ext cx="11410689" cy="4275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identify the competencies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needed at all stages of training and practice,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>
                <a:solidFill>
                  <a:srgbClr val="FFFF00"/>
                </a:solidFill>
                <a:latin typeface="Open Sans" panose="020B0606030504020204" pitchFamily="34" charset="0"/>
              </a:rPr>
              <a:t>align teaching and learning with </a:t>
            </a:r>
            <a:r>
              <a:rPr lang="en-CA" sz="2000" b="1">
                <a:solidFill>
                  <a:srgbClr val="FFFF00"/>
                </a:solidFill>
                <a:latin typeface="Open Sans" panose="020B0606030504020204" pitchFamily="34" charset="0"/>
              </a:rPr>
              <a:t>clear learning objectives</a:t>
            </a:r>
            <a:r>
              <a:rPr lang="en-CA" sz="2000">
                <a:solidFill>
                  <a:srgbClr val="FFFF00"/>
                </a:solidFill>
                <a:latin typeface="Open Sans" panose="020B0606030504020204" pitchFamily="34" charset="0"/>
              </a:rPr>
              <a:t>,</a:t>
            </a:r>
            <a:endParaRPr lang="en-CA" sz="2000" b="0" i="0">
              <a:solidFill>
                <a:srgbClr val="FFFF00"/>
              </a:solidFill>
              <a:effectLst/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set up/follow a </a:t>
            </a: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transparent learning plan 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to achieve competencies,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adjust learning to individual 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needs and abilities and consistently </a:t>
            </a: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track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progress,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pinpoint areas where learners may be struggling and </a:t>
            </a: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respond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 accordingly,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provide/receive </a:t>
            </a: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meaningful assessments 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against competencies,</a:t>
            </a: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determine when and how new skills should be </a:t>
            </a:r>
            <a:r>
              <a:rPr lang="en-CA" sz="20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incorporated into practice</a:t>
            </a: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, </a:t>
            </a:r>
            <a:endParaRPr lang="en-CA" sz="2000">
              <a:solidFill>
                <a:srgbClr val="FFFF00"/>
              </a:solidFill>
              <a:latin typeface="Open Sans" panose="020B0606030504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CA" sz="2000" b="0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ensure a national baseline of competence across all specialties in Canada.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AEF0F3-EFCD-E372-F28E-47F74645B43C}"/>
              </a:ext>
            </a:extLst>
          </p:cNvPr>
          <p:cNvSpPr txBox="1"/>
          <p:nvPr/>
        </p:nvSpPr>
        <p:spPr>
          <a:xfrm>
            <a:off x="7143750" y="-2500313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A42ADF-A797-4088-F527-86AA221DA147}"/>
              </a:ext>
            </a:extLst>
          </p:cNvPr>
          <p:cNvSpPr txBox="1"/>
          <p:nvPr/>
        </p:nvSpPr>
        <p:spPr>
          <a:xfrm>
            <a:off x="323727" y="486137"/>
            <a:ext cx="11410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>
                <a:solidFill>
                  <a:srgbClr val="FFFF00"/>
                </a:solidFill>
                <a:latin typeface="Open Sans" panose="020B0606030504020204" pitchFamily="34" charset="0"/>
              </a:rPr>
              <a:t>We are building </a:t>
            </a:r>
            <a:r>
              <a:rPr lang="en-CA" sz="2800" b="1" i="0">
                <a:solidFill>
                  <a:srgbClr val="FFFF00"/>
                </a:solidFill>
                <a:effectLst/>
                <a:latin typeface="Open Sans" panose="020B0606030504020204" pitchFamily="34" charset="0"/>
              </a:rPr>
              <a:t>a system that enables educators/learners to…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5E77B-B362-C9C8-DB0B-CE661EE5BADE}"/>
              </a:ext>
            </a:extLst>
          </p:cNvPr>
          <p:cNvSpPr txBox="1"/>
          <p:nvPr/>
        </p:nvSpPr>
        <p:spPr>
          <a:xfrm>
            <a:off x="106221" y="5667367"/>
            <a:ext cx="11804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FFFF00"/>
                </a:solidFill>
              </a:rPr>
              <a:t>… </a:t>
            </a:r>
            <a:r>
              <a:rPr lang="en-US" sz="2400" b="1" i="1">
                <a:solidFill>
                  <a:srgbClr val="FFFF00"/>
                </a:solidFill>
              </a:rPr>
              <a:t>graduate competent physicians who are ready for independent practice, who as life-long learners continually strive to meet the needs of their community</a:t>
            </a:r>
            <a:r>
              <a:rPr lang="en-US" sz="2400" i="1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83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FE937A5F-CB44-347E-72B8-65F9EA6E0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2439" y="1711274"/>
            <a:ext cx="6159733" cy="3765573"/>
          </a:xfr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CDB5D35-1558-A583-6418-64A89471B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0" y="831598"/>
            <a:ext cx="6310723" cy="519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9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975F512-076D-0040-3B30-68B6690CB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301" y="284302"/>
            <a:ext cx="10350856" cy="6198300"/>
          </a:xfrm>
        </p:spPr>
      </p:pic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BBFC59B2-E8C1-EDC6-532C-12DC1A2FDFDA}"/>
              </a:ext>
            </a:extLst>
          </p:cNvPr>
          <p:cNvSpPr/>
          <p:nvPr/>
        </p:nvSpPr>
        <p:spPr>
          <a:xfrm rot="2640195">
            <a:off x="3357480" y="1150109"/>
            <a:ext cx="580698" cy="164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875A66-5773-5D65-3400-8EFB9642AAAA}"/>
              </a:ext>
            </a:extLst>
          </p:cNvPr>
          <p:cNvSpPr txBox="1"/>
          <p:nvPr/>
        </p:nvSpPr>
        <p:spPr>
          <a:xfrm>
            <a:off x="534729" y="252985"/>
            <a:ext cx="30490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Coaches</a:t>
            </a:r>
            <a:r>
              <a:rPr lang="en-US" sz="2800" baseline="30000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US" sz="2000" baseline="300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</a:rPr>
              <a:t>Senior Residents</a:t>
            </a:r>
            <a:endParaRPr lang="en-US" sz="20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14C55-6EDF-E448-72AE-4BE8C8C637AC}"/>
              </a:ext>
            </a:extLst>
          </p:cNvPr>
          <p:cNvSpPr txBox="1"/>
          <p:nvPr/>
        </p:nvSpPr>
        <p:spPr>
          <a:xfrm>
            <a:off x="3747676" y="-165490"/>
            <a:ext cx="375753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SYSTEM OF ASSESSMENT</a:t>
            </a: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FA8AB89B-4CF3-8E7B-87BA-BD823C8291FF}"/>
              </a:ext>
            </a:extLst>
          </p:cNvPr>
          <p:cNvSpPr/>
          <p:nvPr/>
        </p:nvSpPr>
        <p:spPr>
          <a:xfrm>
            <a:off x="7291948" y="2469504"/>
            <a:ext cx="1678432" cy="1058384"/>
          </a:xfrm>
          <a:prstGeom prst="donut">
            <a:avLst>
              <a:gd name="adj" fmla="val 2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A488EA-20ED-BCB9-674D-3F9A1C9313A5}"/>
              </a:ext>
            </a:extLst>
          </p:cNvPr>
          <p:cNvSpPr txBox="1"/>
          <p:nvPr/>
        </p:nvSpPr>
        <p:spPr>
          <a:xfrm>
            <a:off x="7541098" y="2675530"/>
            <a:ext cx="118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Academic </a:t>
            </a:r>
          </a:p>
          <a:p>
            <a:pPr algn="ctr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Coaches??</a:t>
            </a:r>
          </a:p>
        </p:txBody>
      </p:sp>
      <p:sp>
        <p:nvSpPr>
          <p:cNvPr id="15" name="Left-Right Arrow 14">
            <a:extLst>
              <a:ext uri="{FF2B5EF4-FFF2-40B4-BE49-F238E27FC236}">
                <a16:creationId xmlns:a16="http://schemas.microsoft.com/office/drawing/2014/main" id="{14AA40C7-330C-551D-61EE-C19B954A87D6}"/>
              </a:ext>
            </a:extLst>
          </p:cNvPr>
          <p:cNvSpPr/>
          <p:nvPr/>
        </p:nvSpPr>
        <p:spPr>
          <a:xfrm rot="2640195">
            <a:off x="3728863" y="1138426"/>
            <a:ext cx="569303" cy="1758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>
            <a:extLst>
              <a:ext uri="{FF2B5EF4-FFF2-40B4-BE49-F238E27FC236}">
                <a16:creationId xmlns:a16="http://schemas.microsoft.com/office/drawing/2014/main" id="{DBFFF983-34D2-9EE2-4C38-4A5AB149B941}"/>
              </a:ext>
            </a:extLst>
          </p:cNvPr>
          <p:cNvSpPr/>
          <p:nvPr/>
        </p:nvSpPr>
        <p:spPr>
          <a:xfrm rot="2640195">
            <a:off x="2981263" y="1198235"/>
            <a:ext cx="580698" cy="16407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056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25B578CF-EC6C-1936-E3D6-8F4C673F3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559" y="184730"/>
            <a:ext cx="11462882" cy="6042449"/>
          </a:xfrm>
        </p:spPr>
      </p:pic>
      <p:pic>
        <p:nvPicPr>
          <p:cNvPr id="7" name="Picture 6" descr="A picture containing line chart&#10;&#10;Description automatically generated">
            <a:extLst>
              <a:ext uri="{FF2B5EF4-FFF2-40B4-BE49-F238E27FC236}">
                <a16:creationId xmlns:a16="http://schemas.microsoft.com/office/drawing/2014/main" id="{FA2602CE-8335-75D3-FDDB-38C3C0E6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78" y="57640"/>
            <a:ext cx="11504843" cy="649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14165</TotalTime>
  <Words>2500</Words>
  <Application>Microsoft Macintosh PowerPoint</Application>
  <PresentationFormat>Widescreen</PresentationFormat>
  <Paragraphs>355</Paragraphs>
  <Slides>47</Slides>
  <Notes>6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Alegreya Sans</vt:lpstr>
      <vt:lpstr>Arial</vt:lpstr>
      <vt:lpstr>Calibri</vt:lpstr>
      <vt:lpstr>Calibri Light</vt:lpstr>
      <vt:lpstr>Courier New</vt:lpstr>
      <vt:lpstr>Helvetica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OBSERVATION</vt:lpstr>
      <vt:lpstr>WORK-BASED EPA ASSESSMENT</vt:lpstr>
      <vt:lpstr>CURRICULUM MAPPING</vt:lpstr>
      <vt:lpstr>COACHING IN THE MOMENT</vt:lpstr>
      <vt:lpstr>COACHING OVER TIME</vt:lpstr>
      <vt:lpstr>ELECTRONIC PORTFOLIO</vt:lpstr>
      <vt:lpstr>COMPETENCE COMMITTEES</vt:lpstr>
      <vt:lpstr>INDIVIDUALIZED LEARNING PLANS</vt:lpstr>
      <vt:lpstr>RESIDENT WELLNESS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Group Activity #1   Sit in groups of 5 max.  Sit with those who share your role in CBME.  Follow the instructions on the worksheet.</vt:lpstr>
      <vt:lpstr>PowerPoint Presentation</vt:lpstr>
      <vt:lpstr>PowerPoint Presentation</vt:lpstr>
      <vt:lpstr>Small Group Activity #2   Sit in groups of 5 max.  Sit with those who don’t share your role in CBME.  Follow the instructions on the worksheet.</vt:lpstr>
      <vt:lpstr>PowerPoint Presentation</vt:lpstr>
      <vt:lpstr>PowerPoint Presentation</vt:lpstr>
      <vt:lpstr>PowerPoint Presentation</vt:lpstr>
      <vt:lpstr>PowerPoint Presentation</vt:lpstr>
      <vt:lpstr>&gt;Dr. Enas el Gourhary – PDSA cycling for QI</vt:lpstr>
      <vt:lpstr>PowerPoint Presentation</vt:lpstr>
      <vt:lpstr>PowerPoint Presentation</vt:lpstr>
      <vt:lpstr>Group Discussion/Wrap Up ~ Thanks for participating ~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Versioning </dc:title>
  <dc:creator>L. Colizza</dc:creator>
  <cp:lastModifiedBy>L. Colizza</cp:lastModifiedBy>
  <cp:revision>56</cp:revision>
  <dcterms:created xsi:type="dcterms:W3CDTF">2022-06-22T15:21:52Z</dcterms:created>
  <dcterms:modified xsi:type="dcterms:W3CDTF">2022-11-14T18:20:02Z</dcterms:modified>
</cp:coreProperties>
</file>