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62"/>
  </p:notesMasterIdLst>
  <p:sldIdLst>
    <p:sldId id="257" r:id="rId2"/>
    <p:sldId id="556" r:id="rId3"/>
    <p:sldId id="291" r:id="rId4"/>
    <p:sldId id="324" r:id="rId5"/>
    <p:sldId id="358" r:id="rId6"/>
    <p:sldId id="258" r:id="rId7"/>
    <p:sldId id="445" r:id="rId8"/>
    <p:sldId id="359" r:id="rId9"/>
    <p:sldId id="262" r:id="rId10"/>
    <p:sldId id="608" r:id="rId11"/>
    <p:sldId id="607" r:id="rId12"/>
    <p:sldId id="405" r:id="rId13"/>
    <p:sldId id="273" r:id="rId14"/>
    <p:sldId id="328" r:id="rId15"/>
    <p:sldId id="336" r:id="rId16"/>
    <p:sldId id="329" r:id="rId17"/>
    <p:sldId id="609" r:id="rId18"/>
    <p:sldId id="330" r:id="rId19"/>
    <p:sldId id="331" r:id="rId20"/>
    <p:sldId id="271" r:id="rId21"/>
    <p:sldId id="334" r:id="rId22"/>
    <p:sldId id="333" r:id="rId23"/>
    <p:sldId id="360" r:id="rId24"/>
    <p:sldId id="452" r:id="rId25"/>
    <p:sldId id="460" r:id="rId26"/>
    <p:sldId id="299" r:id="rId27"/>
    <p:sldId id="599" r:id="rId28"/>
    <p:sldId id="601" r:id="rId29"/>
    <p:sldId id="350" r:id="rId30"/>
    <p:sldId id="351" r:id="rId31"/>
    <p:sldId id="600" r:id="rId32"/>
    <p:sldId id="309" r:id="rId33"/>
    <p:sldId id="298" r:id="rId34"/>
    <p:sldId id="342" r:id="rId35"/>
    <p:sldId id="454" r:id="rId36"/>
    <p:sldId id="596" r:id="rId37"/>
    <p:sldId id="343" r:id="rId38"/>
    <p:sldId id="597" r:id="rId39"/>
    <p:sldId id="429" r:id="rId40"/>
    <p:sldId id="368" r:id="rId41"/>
    <p:sldId id="585" r:id="rId42"/>
    <p:sldId id="354" r:id="rId43"/>
    <p:sldId id="603" r:id="rId44"/>
    <p:sldId id="598" r:id="rId45"/>
    <p:sldId id="456" r:id="rId46"/>
    <p:sldId id="604" r:id="rId47"/>
    <p:sldId id="451" r:id="rId48"/>
    <p:sldId id="590" r:id="rId49"/>
    <p:sldId id="605" r:id="rId50"/>
    <p:sldId id="606" r:id="rId51"/>
    <p:sldId id="610" r:id="rId52"/>
    <p:sldId id="611" r:id="rId53"/>
    <p:sldId id="353" r:id="rId54"/>
    <p:sldId id="594" r:id="rId55"/>
    <p:sldId id="613" r:id="rId56"/>
    <p:sldId id="446" r:id="rId57"/>
    <p:sldId id="448" r:id="rId58"/>
    <p:sldId id="449" r:id="rId59"/>
    <p:sldId id="420" r:id="rId60"/>
    <p:sldId id="447"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83775"/>
  </p:normalViewPr>
  <p:slideViewPr>
    <p:cSldViewPr snapToGrid="0" snapToObjects="1">
      <p:cViewPr varScale="1">
        <p:scale>
          <a:sx n="92" d="100"/>
          <a:sy n="92" d="100"/>
        </p:scale>
        <p:origin x="21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_rels/data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0.svg"/></Relationships>
</file>

<file path=ppt/diagrams/_rels/data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AF277-FCEA-4CC8-B637-CD43F2EEB491}"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49456E9-612D-4821-A2C8-0EEAD6021EA2}">
      <dgm:prSet/>
      <dgm:spPr/>
      <dgm:t>
        <a:bodyPr/>
        <a:lstStyle/>
        <a:p>
          <a:pPr>
            <a:lnSpc>
              <a:spcPct val="100000"/>
            </a:lnSpc>
          </a:pPr>
          <a:r>
            <a:rPr lang="en-US" dirty="0"/>
            <a:t>An effort to educate even better</a:t>
          </a:r>
        </a:p>
      </dgm:t>
    </dgm:pt>
    <dgm:pt modelId="{F52DEDA7-D471-4D29-9370-E33CF46D19D0}" type="parTrans" cxnId="{7705DED4-4BAE-437D-B5D4-CF46844ED09E}">
      <dgm:prSet/>
      <dgm:spPr/>
      <dgm:t>
        <a:bodyPr/>
        <a:lstStyle/>
        <a:p>
          <a:endParaRPr lang="en-US"/>
        </a:p>
      </dgm:t>
    </dgm:pt>
    <dgm:pt modelId="{BEFF71B1-D6B2-44FD-BC4D-50DAF974ECC8}" type="sibTrans" cxnId="{7705DED4-4BAE-437D-B5D4-CF46844ED09E}">
      <dgm:prSet/>
      <dgm:spPr/>
      <dgm:t>
        <a:bodyPr/>
        <a:lstStyle/>
        <a:p>
          <a:endParaRPr lang="en-US"/>
        </a:p>
      </dgm:t>
    </dgm:pt>
    <dgm:pt modelId="{73F87588-2AB3-48CE-8579-CCA3308A41E5}">
      <dgm:prSet/>
      <dgm:spPr/>
      <dgm:t>
        <a:bodyPr/>
        <a:lstStyle/>
        <a:p>
          <a:pPr>
            <a:lnSpc>
              <a:spcPct val="100000"/>
            </a:lnSpc>
          </a:pPr>
          <a:r>
            <a:rPr lang="en-US" dirty="0"/>
            <a:t>Better prepared graduates</a:t>
          </a:r>
        </a:p>
      </dgm:t>
    </dgm:pt>
    <dgm:pt modelId="{98E33A7D-5286-4237-A1FB-DB72C03E56AC}" type="parTrans" cxnId="{6734250B-DB5E-4F12-90C5-8F5B6E9F14DA}">
      <dgm:prSet/>
      <dgm:spPr/>
      <dgm:t>
        <a:bodyPr/>
        <a:lstStyle/>
        <a:p>
          <a:endParaRPr lang="en-US"/>
        </a:p>
      </dgm:t>
    </dgm:pt>
    <dgm:pt modelId="{D65AD24F-12B1-4976-8C67-0063712B3881}" type="sibTrans" cxnId="{6734250B-DB5E-4F12-90C5-8F5B6E9F14DA}">
      <dgm:prSet/>
      <dgm:spPr/>
      <dgm:t>
        <a:bodyPr/>
        <a:lstStyle/>
        <a:p>
          <a:endParaRPr lang="en-US"/>
        </a:p>
      </dgm:t>
    </dgm:pt>
    <dgm:pt modelId="{61828691-9675-4C8D-BDD2-582513C0C74D}">
      <dgm:prSet/>
      <dgm:spPr/>
      <dgm:t>
        <a:bodyPr/>
        <a:lstStyle/>
        <a:p>
          <a:pPr>
            <a:lnSpc>
              <a:spcPct val="100000"/>
            </a:lnSpc>
          </a:pPr>
          <a:r>
            <a:rPr lang="en-US" dirty="0"/>
            <a:t>More fulfilled educators</a:t>
          </a:r>
        </a:p>
      </dgm:t>
    </dgm:pt>
    <dgm:pt modelId="{708CCF2D-DF76-4D93-BF84-D999C7B2426B}" type="parTrans" cxnId="{F54633ED-243B-47AE-A20A-6BAEA380BAFF}">
      <dgm:prSet/>
      <dgm:spPr/>
      <dgm:t>
        <a:bodyPr/>
        <a:lstStyle/>
        <a:p>
          <a:endParaRPr lang="en-US"/>
        </a:p>
      </dgm:t>
    </dgm:pt>
    <dgm:pt modelId="{6859C3AF-9729-470B-BBAA-2697012FE37A}" type="sibTrans" cxnId="{F54633ED-243B-47AE-A20A-6BAEA380BAFF}">
      <dgm:prSet/>
      <dgm:spPr/>
      <dgm:t>
        <a:bodyPr/>
        <a:lstStyle/>
        <a:p>
          <a:endParaRPr lang="en-US"/>
        </a:p>
      </dgm:t>
    </dgm:pt>
    <dgm:pt modelId="{A4078B36-D19B-40AA-8149-0925EFAAD43A}">
      <dgm:prSet/>
      <dgm:spPr/>
      <dgm:t>
        <a:bodyPr/>
        <a:lstStyle/>
        <a:p>
          <a:pPr>
            <a:lnSpc>
              <a:spcPct val="100000"/>
            </a:lnSpc>
          </a:pPr>
          <a:r>
            <a:rPr lang="en-US" dirty="0"/>
            <a:t>Improved patient care</a:t>
          </a:r>
        </a:p>
      </dgm:t>
    </dgm:pt>
    <dgm:pt modelId="{7DFA23C3-3FF0-4E3D-B0D3-A08A385EA6E1}" type="parTrans" cxnId="{D0D07EB6-9090-4D36-BE96-8EDA66657AB4}">
      <dgm:prSet/>
      <dgm:spPr/>
      <dgm:t>
        <a:bodyPr/>
        <a:lstStyle/>
        <a:p>
          <a:endParaRPr lang="en-US"/>
        </a:p>
      </dgm:t>
    </dgm:pt>
    <dgm:pt modelId="{C8EB70B8-DEC3-48C1-9CF7-4ADAC162DAF0}" type="sibTrans" cxnId="{D0D07EB6-9090-4D36-BE96-8EDA66657AB4}">
      <dgm:prSet/>
      <dgm:spPr/>
      <dgm:t>
        <a:bodyPr/>
        <a:lstStyle/>
        <a:p>
          <a:endParaRPr lang="en-US"/>
        </a:p>
      </dgm:t>
    </dgm:pt>
    <dgm:pt modelId="{E4483C3B-58C0-476F-A6EC-D865975EB019}" type="pres">
      <dgm:prSet presAssocID="{72CAF277-FCEA-4CC8-B637-CD43F2EEB491}" presName="root" presStyleCnt="0">
        <dgm:presLayoutVars>
          <dgm:dir/>
          <dgm:resizeHandles val="exact"/>
        </dgm:presLayoutVars>
      </dgm:prSet>
      <dgm:spPr/>
    </dgm:pt>
    <dgm:pt modelId="{3AB127DB-DCE6-4727-970D-F45B30D91D32}" type="pres">
      <dgm:prSet presAssocID="{349456E9-612D-4821-A2C8-0EEAD6021EA2}" presName="compNode" presStyleCnt="0"/>
      <dgm:spPr/>
    </dgm:pt>
    <dgm:pt modelId="{2ABFA245-582C-4350-AE18-BD91247F45AA}" type="pres">
      <dgm:prSet presAssocID="{349456E9-612D-4821-A2C8-0EEAD6021EA2}" presName="iconRect" presStyleLbl="node1" presStyleIdx="0" presStyleCnt="4" custScaleX="168805" custScaleY="163805" custLinFactX="195235" custLinFactY="-69871" custLinFactNeighborX="200000"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B0E1017-4565-44E8-836E-49249728FC21}" type="pres">
      <dgm:prSet presAssocID="{349456E9-612D-4821-A2C8-0EEAD6021EA2}" presName="spaceRect" presStyleCnt="0"/>
      <dgm:spPr/>
    </dgm:pt>
    <dgm:pt modelId="{BEB4A1B2-4A47-4297-B27A-83A9412A8C54}" type="pres">
      <dgm:prSet presAssocID="{349456E9-612D-4821-A2C8-0EEAD6021EA2}" presName="textRect" presStyleLbl="revTx" presStyleIdx="0" presStyleCnt="4" custLinFactX="77999" custLinFactY="-100000" custLinFactNeighborX="100000" custLinFactNeighborY="-125267">
        <dgm:presLayoutVars>
          <dgm:chMax val="1"/>
          <dgm:chPref val="1"/>
        </dgm:presLayoutVars>
      </dgm:prSet>
      <dgm:spPr/>
    </dgm:pt>
    <dgm:pt modelId="{C3B15F22-4CB3-4EC1-89E0-816B7027F928}" type="pres">
      <dgm:prSet presAssocID="{BEFF71B1-D6B2-44FD-BC4D-50DAF974ECC8}" presName="sibTrans" presStyleCnt="0"/>
      <dgm:spPr/>
    </dgm:pt>
    <dgm:pt modelId="{EAB9B1EA-35E0-4A4E-837E-5594B4FC5DFC}" type="pres">
      <dgm:prSet presAssocID="{73F87588-2AB3-48CE-8579-CCA3308A41E5}" presName="compNode" presStyleCnt="0"/>
      <dgm:spPr/>
    </dgm:pt>
    <dgm:pt modelId="{99EF1BD8-28AA-40FA-826B-D0983274C494}" type="pres">
      <dgm:prSet presAssocID="{73F87588-2AB3-48CE-8579-CCA3308A41E5}" presName="iconRect" presStyleLbl="node1" presStyleIdx="1" presStyleCnt="4" custScaleX="128156" custScaleY="141007" custLinFactX="-48782" custLinFactNeighborX="-100000" custLinFactNeighborY="7492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B5B012AC-3145-4478-9A05-3030FB2362F6}" type="pres">
      <dgm:prSet presAssocID="{73F87588-2AB3-48CE-8579-CCA3308A41E5}" presName="spaceRect" presStyleCnt="0"/>
      <dgm:spPr/>
    </dgm:pt>
    <dgm:pt modelId="{6B91EB5E-F4F1-4682-9E20-1986EBD82618}" type="pres">
      <dgm:prSet presAssocID="{73F87588-2AB3-48CE-8579-CCA3308A41E5}" presName="textRect" presStyleLbl="revTx" presStyleIdx="1" presStyleCnt="4" custLinFactNeighborX="-62862" custLinFactNeighborY="83400">
        <dgm:presLayoutVars>
          <dgm:chMax val="1"/>
          <dgm:chPref val="1"/>
        </dgm:presLayoutVars>
      </dgm:prSet>
      <dgm:spPr/>
    </dgm:pt>
    <dgm:pt modelId="{3C3FCAF8-CDF8-465D-BDCB-780AE142CDBE}" type="pres">
      <dgm:prSet presAssocID="{D65AD24F-12B1-4976-8C67-0063712B3881}" presName="sibTrans" presStyleCnt="0"/>
      <dgm:spPr/>
    </dgm:pt>
    <dgm:pt modelId="{1969E227-6481-4D01-9267-D39DD9F4F518}" type="pres">
      <dgm:prSet presAssocID="{61828691-9675-4C8D-BDD2-582513C0C74D}" presName="compNode" presStyleCnt="0"/>
      <dgm:spPr/>
    </dgm:pt>
    <dgm:pt modelId="{D301DFFE-4497-465C-9118-FC0417F2590C}" type="pres">
      <dgm:prSet presAssocID="{61828691-9675-4C8D-BDD2-582513C0C74D}" presName="iconRect" presStyleLbl="node1" presStyleIdx="2" presStyleCnt="4" custScaleX="146638" custScaleY="146694" custLinFactX="-39941" custLinFactNeighborX="-100000" custLinFactNeighborY="7920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95C33CBF-3D1E-4968-9327-8F26F5CC9EE1}" type="pres">
      <dgm:prSet presAssocID="{61828691-9675-4C8D-BDD2-582513C0C74D}" presName="spaceRect" presStyleCnt="0"/>
      <dgm:spPr/>
    </dgm:pt>
    <dgm:pt modelId="{B55C41F4-FE24-451B-8147-8F005C587B3B}" type="pres">
      <dgm:prSet presAssocID="{61828691-9675-4C8D-BDD2-582513C0C74D}" presName="textRect" presStyleLbl="revTx" presStyleIdx="2" presStyleCnt="4" custLinFactNeighborX="-53610" custLinFactNeighborY="83340">
        <dgm:presLayoutVars>
          <dgm:chMax val="1"/>
          <dgm:chPref val="1"/>
        </dgm:presLayoutVars>
      </dgm:prSet>
      <dgm:spPr/>
    </dgm:pt>
    <dgm:pt modelId="{ACFE4704-E865-48C3-9CB6-524C8E20857E}" type="pres">
      <dgm:prSet presAssocID="{6859C3AF-9729-470B-BBAA-2697012FE37A}" presName="sibTrans" presStyleCnt="0"/>
      <dgm:spPr/>
    </dgm:pt>
    <dgm:pt modelId="{8DF19027-2DEB-433E-9640-3BAC67757EF1}" type="pres">
      <dgm:prSet presAssocID="{A4078B36-D19B-40AA-8149-0925EFAAD43A}" presName="compNode" presStyleCnt="0"/>
      <dgm:spPr/>
    </dgm:pt>
    <dgm:pt modelId="{C5587CAC-945B-4C2E-8E53-5542EC1C1B7D}" type="pres">
      <dgm:prSet presAssocID="{A4078B36-D19B-40AA-8149-0925EFAAD43A}" presName="iconRect" presStyleLbl="node1" presStyleIdx="3" presStyleCnt="4" custScaleX="173404" custScaleY="175719" custLinFactX="-12362" custLinFactNeighborX="-100000" custLinFactNeighborY="7628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
        </a:ext>
      </dgm:extLst>
    </dgm:pt>
    <dgm:pt modelId="{8F5813D6-BA5A-4DB1-984A-FB146B15464E}" type="pres">
      <dgm:prSet presAssocID="{A4078B36-D19B-40AA-8149-0925EFAAD43A}" presName="spaceRect" presStyleCnt="0"/>
      <dgm:spPr/>
    </dgm:pt>
    <dgm:pt modelId="{0CBEFE04-EA92-474A-8860-0829A4C56B59}" type="pres">
      <dgm:prSet presAssocID="{A4078B36-D19B-40AA-8149-0925EFAAD43A}" presName="textRect" presStyleLbl="revTx" presStyleIdx="3" presStyleCnt="4" custLinFactNeighborX="-46127" custLinFactNeighborY="75617">
        <dgm:presLayoutVars>
          <dgm:chMax val="1"/>
          <dgm:chPref val="1"/>
        </dgm:presLayoutVars>
      </dgm:prSet>
      <dgm:spPr/>
    </dgm:pt>
  </dgm:ptLst>
  <dgm:cxnLst>
    <dgm:cxn modelId="{6734250B-DB5E-4F12-90C5-8F5B6E9F14DA}" srcId="{72CAF277-FCEA-4CC8-B637-CD43F2EEB491}" destId="{73F87588-2AB3-48CE-8579-CCA3308A41E5}" srcOrd="1" destOrd="0" parTransId="{98E33A7D-5286-4237-A1FB-DB72C03E56AC}" sibTransId="{D65AD24F-12B1-4976-8C67-0063712B3881}"/>
    <dgm:cxn modelId="{C4A81999-B81A-E343-884C-4552145CC5B1}" type="presOf" srcId="{A4078B36-D19B-40AA-8149-0925EFAAD43A}" destId="{0CBEFE04-EA92-474A-8860-0829A4C56B59}" srcOrd="0" destOrd="0" presId="urn:microsoft.com/office/officeart/2018/2/layout/IconLabelList"/>
    <dgm:cxn modelId="{D0D07EB6-9090-4D36-BE96-8EDA66657AB4}" srcId="{72CAF277-FCEA-4CC8-B637-CD43F2EEB491}" destId="{A4078B36-D19B-40AA-8149-0925EFAAD43A}" srcOrd="3" destOrd="0" parTransId="{7DFA23C3-3FF0-4E3D-B0D3-A08A385EA6E1}" sibTransId="{C8EB70B8-DEC3-48C1-9CF7-4ADAC162DAF0}"/>
    <dgm:cxn modelId="{A13B9AC9-5316-8644-8B29-F67735420C85}" type="presOf" srcId="{349456E9-612D-4821-A2C8-0EEAD6021EA2}" destId="{BEB4A1B2-4A47-4297-B27A-83A9412A8C54}" srcOrd="0" destOrd="0" presId="urn:microsoft.com/office/officeart/2018/2/layout/IconLabelList"/>
    <dgm:cxn modelId="{7705DED4-4BAE-437D-B5D4-CF46844ED09E}" srcId="{72CAF277-FCEA-4CC8-B637-CD43F2EEB491}" destId="{349456E9-612D-4821-A2C8-0EEAD6021EA2}" srcOrd="0" destOrd="0" parTransId="{F52DEDA7-D471-4D29-9370-E33CF46D19D0}" sibTransId="{BEFF71B1-D6B2-44FD-BC4D-50DAF974ECC8}"/>
    <dgm:cxn modelId="{C34ACCD9-02C8-634F-85F3-6E087FBFFAE3}" type="presOf" srcId="{73F87588-2AB3-48CE-8579-CCA3308A41E5}" destId="{6B91EB5E-F4F1-4682-9E20-1986EBD82618}" srcOrd="0" destOrd="0" presId="urn:microsoft.com/office/officeart/2018/2/layout/IconLabelList"/>
    <dgm:cxn modelId="{F54633ED-243B-47AE-A20A-6BAEA380BAFF}" srcId="{72CAF277-FCEA-4CC8-B637-CD43F2EEB491}" destId="{61828691-9675-4C8D-BDD2-582513C0C74D}" srcOrd="2" destOrd="0" parTransId="{708CCF2D-DF76-4D93-BF84-D999C7B2426B}" sibTransId="{6859C3AF-9729-470B-BBAA-2697012FE37A}"/>
    <dgm:cxn modelId="{56D09AF1-A4B2-994A-A17C-60C257B86D43}" type="presOf" srcId="{72CAF277-FCEA-4CC8-B637-CD43F2EEB491}" destId="{E4483C3B-58C0-476F-A6EC-D865975EB019}" srcOrd="0" destOrd="0" presId="urn:microsoft.com/office/officeart/2018/2/layout/IconLabelList"/>
    <dgm:cxn modelId="{C838DCFA-4F00-4945-A707-165EBC91907A}" type="presOf" srcId="{61828691-9675-4C8D-BDD2-582513C0C74D}" destId="{B55C41F4-FE24-451B-8147-8F005C587B3B}" srcOrd="0" destOrd="0" presId="urn:microsoft.com/office/officeart/2018/2/layout/IconLabelList"/>
    <dgm:cxn modelId="{36976ECD-DD71-AF40-A872-DE8479397F57}" type="presParOf" srcId="{E4483C3B-58C0-476F-A6EC-D865975EB019}" destId="{3AB127DB-DCE6-4727-970D-F45B30D91D32}" srcOrd="0" destOrd="0" presId="urn:microsoft.com/office/officeart/2018/2/layout/IconLabelList"/>
    <dgm:cxn modelId="{B61F9FCB-03DC-A348-BE01-DC4102E7A633}" type="presParOf" srcId="{3AB127DB-DCE6-4727-970D-F45B30D91D32}" destId="{2ABFA245-582C-4350-AE18-BD91247F45AA}" srcOrd="0" destOrd="0" presId="urn:microsoft.com/office/officeart/2018/2/layout/IconLabelList"/>
    <dgm:cxn modelId="{ED39027E-7696-2340-8CC6-6A7748527417}" type="presParOf" srcId="{3AB127DB-DCE6-4727-970D-F45B30D91D32}" destId="{7B0E1017-4565-44E8-836E-49249728FC21}" srcOrd="1" destOrd="0" presId="urn:microsoft.com/office/officeart/2018/2/layout/IconLabelList"/>
    <dgm:cxn modelId="{5CA353EE-3DA5-2143-BE82-5B44BBDDAF9C}" type="presParOf" srcId="{3AB127DB-DCE6-4727-970D-F45B30D91D32}" destId="{BEB4A1B2-4A47-4297-B27A-83A9412A8C54}" srcOrd="2" destOrd="0" presId="urn:microsoft.com/office/officeart/2018/2/layout/IconLabelList"/>
    <dgm:cxn modelId="{6242886F-673A-3446-8193-308271E890FE}" type="presParOf" srcId="{E4483C3B-58C0-476F-A6EC-D865975EB019}" destId="{C3B15F22-4CB3-4EC1-89E0-816B7027F928}" srcOrd="1" destOrd="0" presId="urn:microsoft.com/office/officeart/2018/2/layout/IconLabelList"/>
    <dgm:cxn modelId="{AD6D6B57-ABB3-D449-9B51-03A43981048D}" type="presParOf" srcId="{E4483C3B-58C0-476F-A6EC-D865975EB019}" destId="{EAB9B1EA-35E0-4A4E-837E-5594B4FC5DFC}" srcOrd="2" destOrd="0" presId="urn:microsoft.com/office/officeart/2018/2/layout/IconLabelList"/>
    <dgm:cxn modelId="{A39D0E5F-AA28-B24C-9E3E-9CF1ADBCD82A}" type="presParOf" srcId="{EAB9B1EA-35E0-4A4E-837E-5594B4FC5DFC}" destId="{99EF1BD8-28AA-40FA-826B-D0983274C494}" srcOrd="0" destOrd="0" presId="urn:microsoft.com/office/officeart/2018/2/layout/IconLabelList"/>
    <dgm:cxn modelId="{C126D5F1-080E-5942-9982-41FAFFABB9F9}" type="presParOf" srcId="{EAB9B1EA-35E0-4A4E-837E-5594B4FC5DFC}" destId="{B5B012AC-3145-4478-9A05-3030FB2362F6}" srcOrd="1" destOrd="0" presId="urn:microsoft.com/office/officeart/2018/2/layout/IconLabelList"/>
    <dgm:cxn modelId="{243517A4-9C92-5A4F-9F8A-B97C274B3BF2}" type="presParOf" srcId="{EAB9B1EA-35E0-4A4E-837E-5594B4FC5DFC}" destId="{6B91EB5E-F4F1-4682-9E20-1986EBD82618}" srcOrd="2" destOrd="0" presId="urn:microsoft.com/office/officeart/2018/2/layout/IconLabelList"/>
    <dgm:cxn modelId="{314088C0-97E3-DE47-95F7-50E4DDB099EF}" type="presParOf" srcId="{E4483C3B-58C0-476F-A6EC-D865975EB019}" destId="{3C3FCAF8-CDF8-465D-BDCB-780AE142CDBE}" srcOrd="3" destOrd="0" presId="urn:microsoft.com/office/officeart/2018/2/layout/IconLabelList"/>
    <dgm:cxn modelId="{C94DA310-1F51-6F40-B3A4-AFE5F53877EB}" type="presParOf" srcId="{E4483C3B-58C0-476F-A6EC-D865975EB019}" destId="{1969E227-6481-4D01-9267-D39DD9F4F518}" srcOrd="4" destOrd="0" presId="urn:microsoft.com/office/officeart/2018/2/layout/IconLabelList"/>
    <dgm:cxn modelId="{0173155A-EA0B-AE4E-AA7B-5BCD26B40097}" type="presParOf" srcId="{1969E227-6481-4D01-9267-D39DD9F4F518}" destId="{D301DFFE-4497-465C-9118-FC0417F2590C}" srcOrd="0" destOrd="0" presId="urn:microsoft.com/office/officeart/2018/2/layout/IconLabelList"/>
    <dgm:cxn modelId="{53E5D920-50CD-1148-AED9-0A90EDD0AADC}" type="presParOf" srcId="{1969E227-6481-4D01-9267-D39DD9F4F518}" destId="{95C33CBF-3D1E-4968-9327-8F26F5CC9EE1}" srcOrd="1" destOrd="0" presId="urn:microsoft.com/office/officeart/2018/2/layout/IconLabelList"/>
    <dgm:cxn modelId="{23BBC5FD-D17E-6344-B616-BBE92CFBE980}" type="presParOf" srcId="{1969E227-6481-4D01-9267-D39DD9F4F518}" destId="{B55C41F4-FE24-451B-8147-8F005C587B3B}" srcOrd="2" destOrd="0" presId="urn:microsoft.com/office/officeart/2018/2/layout/IconLabelList"/>
    <dgm:cxn modelId="{B6731793-A606-6A4C-891A-010D78E11F58}" type="presParOf" srcId="{E4483C3B-58C0-476F-A6EC-D865975EB019}" destId="{ACFE4704-E865-48C3-9CB6-524C8E20857E}" srcOrd="5" destOrd="0" presId="urn:microsoft.com/office/officeart/2018/2/layout/IconLabelList"/>
    <dgm:cxn modelId="{65813681-712C-1046-AA4B-72C3D37B8F79}" type="presParOf" srcId="{E4483C3B-58C0-476F-A6EC-D865975EB019}" destId="{8DF19027-2DEB-433E-9640-3BAC67757EF1}" srcOrd="6" destOrd="0" presId="urn:microsoft.com/office/officeart/2018/2/layout/IconLabelList"/>
    <dgm:cxn modelId="{32AA510A-BE43-1541-B5A3-C363B1E59A39}" type="presParOf" srcId="{8DF19027-2DEB-433E-9640-3BAC67757EF1}" destId="{C5587CAC-945B-4C2E-8E53-5542EC1C1B7D}" srcOrd="0" destOrd="0" presId="urn:microsoft.com/office/officeart/2018/2/layout/IconLabelList"/>
    <dgm:cxn modelId="{22537F03-8A5F-5A4B-815E-D8D984031B16}" type="presParOf" srcId="{8DF19027-2DEB-433E-9640-3BAC67757EF1}" destId="{8F5813D6-BA5A-4DB1-984A-FB146B15464E}" srcOrd="1" destOrd="0" presId="urn:microsoft.com/office/officeart/2018/2/layout/IconLabelList"/>
    <dgm:cxn modelId="{C2C41B66-43A3-9249-8614-FE37322E72EF}" type="presParOf" srcId="{8DF19027-2DEB-433E-9640-3BAC67757EF1}" destId="{0CBEFE04-EA92-474A-8860-0829A4C56B5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E70636-799B-4A2C-980D-8579D741475A}"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CCDF9E5A-12C3-4EB3-BE5D-1D5AFDB55057}">
      <dgm:prSet phldrT="[Text]"/>
      <dgm:spPr>
        <a:solidFill>
          <a:schemeClr val="accent4"/>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Assessment </a:t>
          </a:r>
          <a:br>
            <a:rPr lang="en-US" dirty="0">
              <a:latin typeface="Verdana" panose="020B0604030504040204" pitchFamily="34" charset="0"/>
              <a:ea typeface="Verdana" panose="020B0604030504040204" pitchFamily="34" charset="0"/>
              <a:cs typeface="Verdana" panose="020B0604030504040204" pitchFamily="34" charset="0"/>
            </a:rPr>
          </a:br>
          <a:r>
            <a:rPr lang="en-US" u="sng" dirty="0">
              <a:latin typeface="Verdana" panose="020B0604030504040204" pitchFamily="34" charset="0"/>
              <a:ea typeface="Verdana" panose="020B0604030504040204" pitchFamily="34" charset="0"/>
              <a:cs typeface="Verdana" panose="020B0604030504040204" pitchFamily="34" charset="0"/>
            </a:rPr>
            <a:t>OF</a:t>
          </a:r>
          <a:r>
            <a:rPr lang="en-US" dirty="0">
              <a:latin typeface="Verdana" panose="020B0604030504040204" pitchFamily="34" charset="0"/>
              <a:ea typeface="Verdana" panose="020B0604030504040204" pitchFamily="34" charset="0"/>
              <a:cs typeface="Verdana" panose="020B0604030504040204" pitchFamily="34" charset="0"/>
            </a:rPr>
            <a:t> Learning </a:t>
          </a:r>
        </a:p>
      </dgm:t>
    </dgm:pt>
    <dgm:pt modelId="{9B938E54-5CBB-49E2-8968-D7B557BD9824}" type="parTrans" cxnId="{71052919-A801-44D0-8A2C-4EAE5D78E23D}">
      <dgm:prSet/>
      <dgm:spPr/>
      <dgm:t>
        <a:bodyPr/>
        <a:lstStyle/>
        <a:p>
          <a:endParaRPr lang="en-US"/>
        </a:p>
      </dgm:t>
    </dgm:pt>
    <dgm:pt modelId="{F3B7D072-6D77-4AEE-8765-61D1128EA12F}" type="sibTrans" cxnId="{71052919-A801-44D0-8A2C-4EAE5D78E23D}">
      <dgm:prSet/>
      <dgm:spPr>
        <a:solidFill>
          <a:srgbClr val="FFC000"/>
        </a:solidFill>
      </dgm:spPr>
      <dgm:t>
        <a:bodyPr/>
        <a:lstStyle/>
        <a:p>
          <a:endParaRPr lang="en-US"/>
        </a:p>
      </dgm:t>
    </dgm:pt>
    <dgm:pt modelId="{548AA98E-8B44-44A3-A087-1635CA0E6E65}">
      <dgm:prSet phldrT="[Text]"/>
      <dgm:spPr/>
      <dgm:t>
        <a:bodyPr anchor="b"/>
        <a:lstStyle/>
        <a:p>
          <a:r>
            <a:rPr lang="en-US" dirty="0">
              <a:latin typeface="Verdana" panose="020B0604030504040204" pitchFamily="34" charset="0"/>
              <a:ea typeface="Verdana" panose="020B0604030504040204" pitchFamily="34" charset="0"/>
              <a:cs typeface="Verdana" panose="020B0604030504040204" pitchFamily="34" charset="0"/>
            </a:rPr>
            <a:t>“Summative assessment”</a:t>
          </a:r>
        </a:p>
      </dgm:t>
    </dgm:pt>
    <dgm:pt modelId="{608068A4-4E95-49F9-964D-62114BAFE66B}" type="parTrans" cxnId="{57C80F3A-BD99-4F2E-B340-9AF4BDC6B4FC}">
      <dgm:prSet/>
      <dgm:spPr/>
      <dgm:t>
        <a:bodyPr/>
        <a:lstStyle/>
        <a:p>
          <a:endParaRPr lang="en-US"/>
        </a:p>
      </dgm:t>
    </dgm:pt>
    <dgm:pt modelId="{C642616A-7CC0-494D-A829-697640A68FD7}" type="sibTrans" cxnId="{57C80F3A-BD99-4F2E-B340-9AF4BDC6B4FC}">
      <dgm:prSet/>
      <dgm:spPr/>
      <dgm:t>
        <a:bodyPr/>
        <a:lstStyle/>
        <a:p>
          <a:endParaRPr lang="en-US"/>
        </a:p>
      </dgm:t>
    </dgm:pt>
    <dgm:pt modelId="{6D81CA73-BBC8-44DE-8485-60BBD84D3B3A}">
      <dgm:prSet phldrT="[Text]"/>
      <dgm:spPr>
        <a:solidFill>
          <a:schemeClr val="accent1"/>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Assessment </a:t>
          </a:r>
          <a:r>
            <a:rPr lang="en-US" u="sng" dirty="0">
              <a:latin typeface="Verdana" panose="020B0604030504040204" pitchFamily="34" charset="0"/>
              <a:ea typeface="Verdana" panose="020B0604030504040204" pitchFamily="34" charset="0"/>
              <a:cs typeface="Verdana" panose="020B0604030504040204" pitchFamily="34" charset="0"/>
            </a:rPr>
            <a:t>FOR</a:t>
          </a:r>
          <a:r>
            <a:rPr lang="en-US" dirty="0">
              <a:latin typeface="Verdana" panose="020B0604030504040204" pitchFamily="34" charset="0"/>
              <a:ea typeface="Verdana" panose="020B0604030504040204" pitchFamily="34" charset="0"/>
              <a:cs typeface="Verdana" panose="020B0604030504040204" pitchFamily="34" charset="0"/>
            </a:rPr>
            <a:t> Learning (Observations) </a:t>
          </a:r>
        </a:p>
      </dgm:t>
    </dgm:pt>
    <dgm:pt modelId="{F6460205-422B-4A12-8C82-5235BCA30202}" type="parTrans" cxnId="{2F4EDE09-C981-4C3F-B49A-AD72D2302427}">
      <dgm:prSet/>
      <dgm:spPr/>
      <dgm:t>
        <a:bodyPr/>
        <a:lstStyle/>
        <a:p>
          <a:endParaRPr lang="en-US"/>
        </a:p>
      </dgm:t>
    </dgm:pt>
    <dgm:pt modelId="{924D87C8-FF62-41B1-AB3D-90CB747B7A37}" type="sibTrans" cxnId="{2F4EDE09-C981-4C3F-B49A-AD72D2302427}">
      <dgm:prSet/>
      <dgm:spPr/>
      <dgm:t>
        <a:bodyPr/>
        <a:lstStyle/>
        <a:p>
          <a:endParaRPr lang="en-US"/>
        </a:p>
      </dgm:t>
    </dgm:pt>
    <dgm:pt modelId="{3D80BF38-9300-4E61-8A01-9A0E656BD631}">
      <dgm:prSet phldrT="[Text]"/>
      <dgm:spPr/>
      <dgm:t>
        <a:bodyPr anchor="t"/>
        <a:lstStyle/>
        <a:p>
          <a:r>
            <a:rPr lang="en-US">
              <a:latin typeface="Verdana" panose="020B0604030504040204" pitchFamily="34" charset="0"/>
              <a:ea typeface="Verdana" panose="020B0604030504040204" pitchFamily="34" charset="0"/>
              <a:cs typeface="Verdana" panose="020B0604030504040204" pitchFamily="34" charset="0"/>
            </a:rPr>
            <a:t>“Formative assessment”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E139E4D9-B969-4D45-AC14-CFEC99EC456F}" type="parTrans" cxnId="{DC5CA70D-F06D-4C65-8D7C-9E91F50148E9}">
      <dgm:prSet/>
      <dgm:spPr/>
      <dgm:t>
        <a:bodyPr/>
        <a:lstStyle/>
        <a:p>
          <a:endParaRPr lang="en-US"/>
        </a:p>
      </dgm:t>
    </dgm:pt>
    <dgm:pt modelId="{4BA1E3D5-21DB-4E36-8438-AF921B4B9D71}" type="sibTrans" cxnId="{DC5CA70D-F06D-4C65-8D7C-9E91F50148E9}">
      <dgm:prSet/>
      <dgm:spPr/>
      <dgm:t>
        <a:bodyPr/>
        <a:lstStyle/>
        <a:p>
          <a:endParaRPr lang="en-US"/>
        </a:p>
      </dgm:t>
    </dgm:pt>
    <dgm:pt modelId="{280C99EE-1A63-4205-8A72-EC79B99ECA5C}">
      <dgm:prSet phldrT="[Text]"/>
      <dgm:spPr/>
      <dgm:t>
        <a:bodyPr anchor="t"/>
        <a:lstStyle/>
        <a:p>
          <a:r>
            <a:rPr lang="en-US" dirty="0">
              <a:latin typeface="Verdana" panose="020B0604030504040204" pitchFamily="34" charset="0"/>
              <a:ea typeface="Verdana" panose="020B0604030504040204" pitchFamily="34" charset="0"/>
              <a:cs typeface="Verdana" panose="020B0604030504040204" pitchFamily="34" charset="0"/>
            </a:rPr>
            <a:t>Embedded in learning process (frequent &amp; ongoing)</a:t>
          </a:r>
        </a:p>
      </dgm:t>
    </dgm:pt>
    <dgm:pt modelId="{33D73D43-5146-4091-B723-D3F5077EC91D}" type="parTrans" cxnId="{89704160-8E04-485F-84D1-118747CF9788}">
      <dgm:prSet/>
      <dgm:spPr/>
      <dgm:t>
        <a:bodyPr/>
        <a:lstStyle/>
        <a:p>
          <a:endParaRPr lang="en-CA"/>
        </a:p>
      </dgm:t>
    </dgm:pt>
    <dgm:pt modelId="{2AE16535-DC7B-4668-8EE3-1A1CD88B1B15}" type="sibTrans" cxnId="{89704160-8E04-485F-84D1-118747CF9788}">
      <dgm:prSet/>
      <dgm:spPr/>
      <dgm:t>
        <a:bodyPr/>
        <a:lstStyle/>
        <a:p>
          <a:endParaRPr lang="en-CA"/>
        </a:p>
      </dgm:t>
    </dgm:pt>
    <dgm:pt modelId="{5916C3D1-489E-40EB-8273-B711B165814F}">
      <dgm:prSet phldrT="[Text]"/>
      <dgm:spPr/>
      <dgm:t>
        <a:bodyPr anchor="b"/>
        <a:lstStyle/>
        <a:p>
          <a:r>
            <a:rPr lang="en-CA" dirty="0">
              <a:latin typeface="Verdana" panose="020B0604030504040204" pitchFamily="34" charset="0"/>
              <a:ea typeface="Verdana" panose="020B0604030504040204" pitchFamily="34" charset="0"/>
              <a:cs typeface="Verdana" panose="020B0604030504040204" pitchFamily="34" charset="0"/>
            </a:rPr>
            <a:t>Goal: judge/evaluate learning</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AF3A22C9-9315-43BE-814F-9A8D650453D9}" type="parTrans" cxnId="{473EAD56-60DC-4E36-93F6-1AA2BAB3BA38}">
      <dgm:prSet/>
      <dgm:spPr/>
      <dgm:t>
        <a:bodyPr/>
        <a:lstStyle/>
        <a:p>
          <a:endParaRPr lang="en-CA"/>
        </a:p>
      </dgm:t>
    </dgm:pt>
    <dgm:pt modelId="{7E8FCDC8-3F68-41A8-8A48-790809649F40}" type="sibTrans" cxnId="{473EAD56-60DC-4E36-93F6-1AA2BAB3BA38}">
      <dgm:prSet/>
      <dgm:spPr/>
      <dgm:t>
        <a:bodyPr/>
        <a:lstStyle/>
        <a:p>
          <a:endParaRPr lang="en-CA"/>
        </a:p>
      </dgm:t>
    </dgm:pt>
    <dgm:pt modelId="{79FFF278-FAE5-4D91-BFD3-BC3691C9CEFF}">
      <dgm:prSet phldrT="[Text]"/>
      <dgm:spPr/>
      <dgm:t>
        <a:bodyPr anchor="b"/>
        <a:lstStyle/>
        <a:p>
          <a:r>
            <a:rPr lang="en-US" dirty="0">
              <a:latin typeface="Verdana" panose="020B0604030504040204" pitchFamily="34" charset="0"/>
              <a:ea typeface="Verdana" panose="020B0604030504040204" pitchFamily="34" charset="0"/>
              <a:cs typeface="Verdana" panose="020B0604030504040204" pitchFamily="34" charset="0"/>
            </a:rPr>
            <a:t>At end of learning process</a:t>
          </a:r>
        </a:p>
      </dgm:t>
    </dgm:pt>
    <dgm:pt modelId="{20F57230-8712-4598-AB56-5BA1EE239836}" type="parTrans" cxnId="{B096FD0F-2D44-4722-A857-69972A79B70A}">
      <dgm:prSet/>
      <dgm:spPr/>
      <dgm:t>
        <a:bodyPr/>
        <a:lstStyle/>
        <a:p>
          <a:endParaRPr lang="en-CA"/>
        </a:p>
      </dgm:t>
    </dgm:pt>
    <dgm:pt modelId="{CE50FC86-0181-4C95-B93B-16B81B6B1C00}" type="sibTrans" cxnId="{B096FD0F-2D44-4722-A857-69972A79B70A}">
      <dgm:prSet/>
      <dgm:spPr/>
      <dgm:t>
        <a:bodyPr/>
        <a:lstStyle/>
        <a:p>
          <a:endParaRPr lang="en-CA"/>
        </a:p>
      </dgm:t>
    </dgm:pt>
    <dgm:pt modelId="{D1FBE7FE-593E-48D2-BF93-B759517666EB}">
      <dgm:prSet phldrT="[Text]"/>
      <dgm:spPr/>
      <dgm:t>
        <a:bodyPr anchor="t"/>
        <a:lstStyle/>
        <a:p>
          <a:r>
            <a:rPr lang="en-US">
              <a:latin typeface="Verdana" panose="020B0604030504040204" pitchFamily="34" charset="0"/>
              <a:ea typeface="Verdana" panose="020B0604030504040204" pitchFamily="34" charset="0"/>
              <a:cs typeface="Verdana" panose="020B0604030504040204" pitchFamily="34" charset="0"/>
            </a:rPr>
            <a:t>Low stakes, safe environment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5B8C9C45-32EC-496D-ACBF-1984386CBCF3}" type="parTrans" cxnId="{781E2519-4FCF-48D4-8F84-FF5ED0414045}">
      <dgm:prSet/>
      <dgm:spPr/>
      <dgm:t>
        <a:bodyPr/>
        <a:lstStyle/>
        <a:p>
          <a:endParaRPr lang="en-CA"/>
        </a:p>
      </dgm:t>
    </dgm:pt>
    <dgm:pt modelId="{B5F1A1A4-F8AD-4561-A43E-744C57874410}" type="sibTrans" cxnId="{781E2519-4FCF-48D4-8F84-FF5ED0414045}">
      <dgm:prSet/>
      <dgm:spPr/>
      <dgm:t>
        <a:bodyPr/>
        <a:lstStyle/>
        <a:p>
          <a:endParaRPr lang="en-CA"/>
        </a:p>
      </dgm:t>
    </dgm:pt>
    <dgm:pt modelId="{9522F2D6-9853-411A-B4B0-B1F866E3AB83}">
      <dgm:prSet phldrT="[Text]"/>
      <dgm:spPr/>
      <dgm:t>
        <a:bodyPr anchor="b"/>
        <a:lstStyle/>
        <a:p>
          <a:r>
            <a:rPr lang="en-US">
              <a:latin typeface="Verdana" panose="020B0604030504040204" pitchFamily="34" charset="0"/>
              <a:ea typeface="Verdana" panose="020B0604030504040204" pitchFamily="34" charset="0"/>
              <a:cs typeface="Verdana" panose="020B0604030504040204" pitchFamily="34" charset="0"/>
            </a:rPr>
            <a:t>High stakes</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0A695D9A-B1DD-4FF1-8885-2DB5B5BEDA0D}" type="parTrans" cxnId="{FE97AE6B-986E-4AB1-A4A1-EC8A0480FB96}">
      <dgm:prSet/>
      <dgm:spPr/>
      <dgm:t>
        <a:bodyPr/>
        <a:lstStyle/>
        <a:p>
          <a:endParaRPr lang="en-CA"/>
        </a:p>
      </dgm:t>
    </dgm:pt>
    <dgm:pt modelId="{5381BF9B-BBF3-4CC8-878A-105C8D3012C8}" type="sibTrans" cxnId="{FE97AE6B-986E-4AB1-A4A1-EC8A0480FB96}">
      <dgm:prSet/>
      <dgm:spPr/>
      <dgm:t>
        <a:bodyPr/>
        <a:lstStyle/>
        <a:p>
          <a:endParaRPr lang="en-CA"/>
        </a:p>
      </dgm:t>
    </dgm:pt>
    <dgm:pt modelId="{1CBBAE6A-4371-44F3-9827-4E3A475190A2}">
      <dgm:prSet phldrT="[Text]"/>
      <dgm:spPr/>
      <dgm:t>
        <a:bodyPr anchor="t"/>
        <a:lstStyle/>
        <a:p>
          <a:r>
            <a:rPr lang="en-US" dirty="0">
              <a:latin typeface="Verdana" panose="020B0604030504040204" pitchFamily="34" charset="0"/>
              <a:ea typeface="Verdana" panose="020B0604030504040204" pitchFamily="34" charset="0"/>
              <a:cs typeface="Verdana" panose="020B0604030504040204" pitchFamily="34" charset="0"/>
            </a:rPr>
            <a:t>Goal: monitor progress &amp; provide immediate feedback to improve (feedback loop)</a:t>
          </a:r>
        </a:p>
      </dgm:t>
    </dgm:pt>
    <dgm:pt modelId="{D647038E-C96B-40E1-88C7-397DC22FDD6D}" type="parTrans" cxnId="{10E83835-5046-448B-A4A9-24D6E04CA333}">
      <dgm:prSet/>
      <dgm:spPr/>
      <dgm:t>
        <a:bodyPr/>
        <a:lstStyle/>
        <a:p>
          <a:endParaRPr lang="en-CA"/>
        </a:p>
      </dgm:t>
    </dgm:pt>
    <dgm:pt modelId="{58E443E0-D4BB-442E-A58F-866349C2CF86}" type="sibTrans" cxnId="{10E83835-5046-448B-A4A9-24D6E04CA333}">
      <dgm:prSet/>
      <dgm:spPr/>
      <dgm:t>
        <a:bodyPr/>
        <a:lstStyle/>
        <a:p>
          <a:endParaRPr lang="en-CA"/>
        </a:p>
      </dgm:t>
    </dgm:pt>
    <dgm:pt modelId="{2F37373A-AC18-1F49-9F09-84C603782E88}" type="pres">
      <dgm:prSet presAssocID="{8CE70636-799B-4A2C-980D-8579D741475A}" presName="Name0" presStyleCnt="0">
        <dgm:presLayoutVars>
          <dgm:dir/>
          <dgm:animLvl val="lvl"/>
          <dgm:resizeHandles val="exact"/>
        </dgm:presLayoutVars>
      </dgm:prSet>
      <dgm:spPr/>
    </dgm:pt>
    <dgm:pt modelId="{1B83815A-C723-434C-ACE5-438DE5CCE895}" type="pres">
      <dgm:prSet presAssocID="{8CE70636-799B-4A2C-980D-8579D741475A}" presName="tSp" presStyleCnt="0"/>
      <dgm:spPr/>
    </dgm:pt>
    <dgm:pt modelId="{B03B1E6E-916F-4C49-BBFE-3FEFD3EC8069}" type="pres">
      <dgm:prSet presAssocID="{8CE70636-799B-4A2C-980D-8579D741475A}" presName="bSp" presStyleCnt="0"/>
      <dgm:spPr/>
    </dgm:pt>
    <dgm:pt modelId="{59200B9A-3563-CA47-858B-6536A88F2A66}" type="pres">
      <dgm:prSet presAssocID="{8CE70636-799B-4A2C-980D-8579D741475A}" presName="process" presStyleCnt="0"/>
      <dgm:spPr/>
    </dgm:pt>
    <dgm:pt modelId="{78D6DBBD-E108-A245-8831-A85F3E3401E4}" type="pres">
      <dgm:prSet presAssocID="{CCDF9E5A-12C3-4EB3-BE5D-1D5AFDB55057}" presName="composite1" presStyleCnt="0"/>
      <dgm:spPr/>
    </dgm:pt>
    <dgm:pt modelId="{48B34C17-A920-D044-854E-592E1ACDB705}" type="pres">
      <dgm:prSet presAssocID="{CCDF9E5A-12C3-4EB3-BE5D-1D5AFDB55057}" presName="dummyNode1" presStyleLbl="node1" presStyleIdx="0" presStyleCnt="2"/>
      <dgm:spPr/>
    </dgm:pt>
    <dgm:pt modelId="{3D6FFE79-D803-7946-94E1-0112BBFF2B0F}" type="pres">
      <dgm:prSet presAssocID="{CCDF9E5A-12C3-4EB3-BE5D-1D5AFDB55057}" presName="childNode1" presStyleLbl="bgAcc1" presStyleIdx="0" presStyleCnt="2">
        <dgm:presLayoutVars>
          <dgm:bulletEnabled val="1"/>
        </dgm:presLayoutVars>
      </dgm:prSet>
      <dgm:spPr/>
    </dgm:pt>
    <dgm:pt modelId="{F347D13C-06CF-A44A-A1DE-FA8893F6F862}" type="pres">
      <dgm:prSet presAssocID="{CCDF9E5A-12C3-4EB3-BE5D-1D5AFDB55057}" presName="childNode1tx" presStyleLbl="bgAcc1" presStyleIdx="0" presStyleCnt="2">
        <dgm:presLayoutVars>
          <dgm:bulletEnabled val="1"/>
        </dgm:presLayoutVars>
      </dgm:prSet>
      <dgm:spPr/>
    </dgm:pt>
    <dgm:pt modelId="{B96AB774-E170-5A45-BC32-48945B46BA9C}" type="pres">
      <dgm:prSet presAssocID="{CCDF9E5A-12C3-4EB3-BE5D-1D5AFDB55057}" presName="parentNode1" presStyleLbl="node1" presStyleIdx="0" presStyleCnt="2">
        <dgm:presLayoutVars>
          <dgm:chMax val="1"/>
          <dgm:bulletEnabled val="1"/>
        </dgm:presLayoutVars>
      </dgm:prSet>
      <dgm:spPr/>
    </dgm:pt>
    <dgm:pt modelId="{FF01BEA3-1FE1-C944-AEA8-6E69E24215E8}" type="pres">
      <dgm:prSet presAssocID="{CCDF9E5A-12C3-4EB3-BE5D-1D5AFDB55057}" presName="connSite1" presStyleCnt="0"/>
      <dgm:spPr/>
    </dgm:pt>
    <dgm:pt modelId="{7B73048D-E0C7-F946-AFDD-ACF91FE41FA6}" type="pres">
      <dgm:prSet presAssocID="{F3B7D072-6D77-4AEE-8765-61D1128EA12F}" presName="Name9" presStyleLbl="sibTrans2D1" presStyleIdx="0" presStyleCnt="1" custAng="20787295" custLinFactNeighborX="5047" custLinFactNeighborY="2243"/>
      <dgm:spPr/>
    </dgm:pt>
    <dgm:pt modelId="{D2B3C412-5E61-0246-B3D8-35BADA210E45}" type="pres">
      <dgm:prSet presAssocID="{6D81CA73-BBC8-44DE-8485-60BBD84D3B3A}" presName="composite2" presStyleCnt="0"/>
      <dgm:spPr/>
    </dgm:pt>
    <dgm:pt modelId="{B1264484-7CC1-614D-8DDE-3252D4D4F495}" type="pres">
      <dgm:prSet presAssocID="{6D81CA73-BBC8-44DE-8485-60BBD84D3B3A}" presName="dummyNode2" presStyleLbl="node1" presStyleIdx="0" presStyleCnt="2"/>
      <dgm:spPr/>
    </dgm:pt>
    <dgm:pt modelId="{8323A35E-5C1C-7443-92EF-97AF75B44E21}" type="pres">
      <dgm:prSet presAssocID="{6D81CA73-BBC8-44DE-8485-60BBD84D3B3A}" presName="childNode2" presStyleLbl="bgAcc1" presStyleIdx="1" presStyleCnt="2">
        <dgm:presLayoutVars>
          <dgm:bulletEnabled val="1"/>
        </dgm:presLayoutVars>
      </dgm:prSet>
      <dgm:spPr/>
    </dgm:pt>
    <dgm:pt modelId="{6AB111BF-AEF4-2B42-A816-4D6AA7ADED4F}" type="pres">
      <dgm:prSet presAssocID="{6D81CA73-BBC8-44DE-8485-60BBD84D3B3A}" presName="childNode2tx" presStyleLbl="bgAcc1" presStyleIdx="1" presStyleCnt="2">
        <dgm:presLayoutVars>
          <dgm:bulletEnabled val="1"/>
        </dgm:presLayoutVars>
      </dgm:prSet>
      <dgm:spPr/>
    </dgm:pt>
    <dgm:pt modelId="{B0DB4D0F-638A-6647-B276-B7AEECE109E3}" type="pres">
      <dgm:prSet presAssocID="{6D81CA73-BBC8-44DE-8485-60BBD84D3B3A}" presName="parentNode2" presStyleLbl="node1" presStyleIdx="1" presStyleCnt="2">
        <dgm:presLayoutVars>
          <dgm:chMax val="0"/>
          <dgm:bulletEnabled val="1"/>
        </dgm:presLayoutVars>
      </dgm:prSet>
      <dgm:spPr/>
    </dgm:pt>
    <dgm:pt modelId="{01C46F6B-0D27-1C49-9213-C1B511B3EE06}" type="pres">
      <dgm:prSet presAssocID="{6D81CA73-BBC8-44DE-8485-60BBD84D3B3A}" presName="connSite2" presStyleCnt="0"/>
      <dgm:spPr/>
    </dgm:pt>
  </dgm:ptLst>
  <dgm:cxnLst>
    <dgm:cxn modelId="{84987C07-3E41-344F-9D07-A344D8BA900F}" type="presOf" srcId="{280C99EE-1A63-4205-8A72-EC79B99ECA5C}" destId="{6AB111BF-AEF4-2B42-A816-4D6AA7ADED4F}" srcOrd="1" destOrd="2" presId="urn:microsoft.com/office/officeart/2005/8/layout/hProcess4"/>
    <dgm:cxn modelId="{2F4EDE09-C981-4C3F-B49A-AD72D2302427}" srcId="{8CE70636-799B-4A2C-980D-8579D741475A}" destId="{6D81CA73-BBC8-44DE-8485-60BBD84D3B3A}" srcOrd="1" destOrd="0" parTransId="{F6460205-422B-4A12-8C82-5235BCA30202}" sibTransId="{924D87C8-FF62-41B1-AB3D-90CB747B7A37}"/>
    <dgm:cxn modelId="{DC5CA70D-F06D-4C65-8D7C-9E91F50148E9}" srcId="{6D81CA73-BBC8-44DE-8485-60BBD84D3B3A}" destId="{3D80BF38-9300-4E61-8A01-9A0E656BD631}" srcOrd="0" destOrd="0" parTransId="{E139E4D9-B969-4D45-AC14-CFEC99EC456F}" sibTransId="{4BA1E3D5-21DB-4E36-8438-AF921B4B9D71}"/>
    <dgm:cxn modelId="{B096FD0F-2D44-4722-A857-69972A79B70A}" srcId="{CCDF9E5A-12C3-4EB3-BE5D-1D5AFDB55057}" destId="{79FFF278-FAE5-4D91-BFD3-BC3691C9CEFF}" srcOrd="2" destOrd="0" parTransId="{20F57230-8712-4598-AB56-5BA1EE239836}" sibTransId="{CE50FC86-0181-4C95-B93B-16B81B6B1C00}"/>
    <dgm:cxn modelId="{781E2519-4FCF-48D4-8F84-FF5ED0414045}" srcId="{6D81CA73-BBC8-44DE-8485-60BBD84D3B3A}" destId="{D1FBE7FE-593E-48D2-BF93-B759517666EB}" srcOrd="1" destOrd="0" parTransId="{5B8C9C45-32EC-496D-ACBF-1984386CBCF3}" sibTransId="{B5F1A1A4-F8AD-4561-A43E-744C57874410}"/>
    <dgm:cxn modelId="{71052919-A801-44D0-8A2C-4EAE5D78E23D}" srcId="{8CE70636-799B-4A2C-980D-8579D741475A}" destId="{CCDF9E5A-12C3-4EB3-BE5D-1D5AFDB55057}" srcOrd="0" destOrd="0" parTransId="{9B938E54-5CBB-49E2-8968-D7B557BD9824}" sibTransId="{F3B7D072-6D77-4AEE-8765-61D1128EA12F}"/>
    <dgm:cxn modelId="{2E515322-028C-8E47-A3E3-943BE95FA2BE}" type="presOf" srcId="{1CBBAE6A-4371-44F3-9827-4E3A475190A2}" destId="{6AB111BF-AEF4-2B42-A816-4D6AA7ADED4F}" srcOrd="1" destOrd="3" presId="urn:microsoft.com/office/officeart/2005/8/layout/hProcess4"/>
    <dgm:cxn modelId="{337C7E26-2481-1040-BAEE-8A3AB698FBB5}" type="presOf" srcId="{548AA98E-8B44-44A3-A087-1635CA0E6E65}" destId="{3D6FFE79-D803-7946-94E1-0112BBFF2B0F}" srcOrd="0" destOrd="0" presId="urn:microsoft.com/office/officeart/2005/8/layout/hProcess4"/>
    <dgm:cxn modelId="{D5643E2C-8248-A349-A653-BCC1C21A2BA7}" type="presOf" srcId="{6D81CA73-BBC8-44DE-8485-60BBD84D3B3A}" destId="{B0DB4D0F-638A-6647-B276-B7AEECE109E3}" srcOrd="0" destOrd="0" presId="urn:microsoft.com/office/officeart/2005/8/layout/hProcess4"/>
    <dgm:cxn modelId="{46235633-646A-2B4F-9ED7-346E6F7718B7}" type="presOf" srcId="{9522F2D6-9853-411A-B4B0-B1F866E3AB83}" destId="{F347D13C-06CF-A44A-A1DE-FA8893F6F862}" srcOrd="1" destOrd="1" presId="urn:microsoft.com/office/officeart/2005/8/layout/hProcess4"/>
    <dgm:cxn modelId="{10E83835-5046-448B-A4A9-24D6E04CA333}" srcId="{6D81CA73-BBC8-44DE-8485-60BBD84D3B3A}" destId="{1CBBAE6A-4371-44F3-9827-4E3A475190A2}" srcOrd="3" destOrd="0" parTransId="{D647038E-C96B-40E1-88C7-397DC22FDD6D}" sibTransId="{58E443E0-D4BB-442E-A58F-866349C2CF86}"/>
    <dgm:cxn modelId="{57C80F3A-BD99-4F2E-B340-9AF4BDC6B4FC}" srcId="{CCDF9E5A-12C3-4EB3-BE5D-1D5AFDB55057}" destId="{548AA98E-8B44-44A3-A087-1635CA0E6E65}" srcOrd="0" destOrd="0" parTransId="{608068A4-4E95-49F9-964D-62114BAFE66B}" sibTransId="{C642616A-7CC0-494D-A829-697640A68FD7}"/>
    <dgm:cxn modelId="{B37BAB45-194D-F44F-B2A1-3B3E9E1D891C}" type="presOf" srcId="{3D80BF38-9300-4E61-8A01-9A0E656BD631}" destId="{6AB111BF-AEF4-2B42-A816-4D6AA7ADED4F}" srcOrd="1" destOrd="0" presId="urn:microsoft.com/office/officeart/2005/8/layout/hProcess4"/>
    <dgm:cxn modelId="{F94A4946-30C7-1A41-BBC2-03893C012763}" type="presOf" srcId="{D1FBE7FE-593E-48D2-BF93-B759517666EB}" destId="{8323A35E-5C1C-7443-92EF-97AF75B44E21}" srcOrd="0" destOrd="1" presId="urn:microsoft.com/office/officeart/2005/8/layout/hProcess4"/>
    <dgm:cxn modelId="{473EAD56-60DC-4E36-93F6-1AA2BAB3BA38}" srcId="{CCDF9E5A-12C3-4EB3-BE5D-1D5AFDB55057}" destId="{5916C3D1-489E-40EB-8273-B711B165814F}" srcOrd="3" destOrd="0" parTransId="{AF3A22C9-9315-43BE-814F-9A8D650453D9}" sibTransId="{7E8FCDC8-3F68-41A8-8A48-790809649F40}"/>
    <dgm:cxn modelId="{26EEFD5E-E14A-8848-8750-81818CB46699}" type="presOf" srcId="{CCDF9E5A-12C3-4EB3-BE5D-1D5AFDB55057}" destId="{B96AB774-E170-5A45-BC32-48945B46BA9C}" srcOrd="0" destOrd="0" presId="urn:microsoft.com/office/officeart/2005/8/layout/hProcess4"/>
    <dgm:cxn modelId="{89704160-8E04-485F-84D1-118747CF9788}" srcId="{6D81CA73-BBC8-44DE-8485-60BBD84D3B3A}" destId="{280C99EE-1A63-4205-8A72-EC79B99ECA5C}" srcOrd="2" destOrd="0" parTransId="{33D73D43-5146-4091-B723-D3F5077EC91D}" sibTransId="{2AE16535-DC7B-4668-8EE3-1A1CD88B1B15}"/>
    <dgm:cxn modelId="{FE97AE6B-986E-4AB1-A4A1-EC8A0480FB96}" srcId="{CCDF9E5A-12C3-4EB3-BE5D-1D5AFDB55057}" destId="{9522F2D6-9853-411A-B4B0-B1F866E3AB83}" srcOrd="1" destOrd="0" parTransId="{0A695D9A-B1DD-4FF1-8885-2DB5B5BEDA0D}" sibTransId="{5381BF9B-BBF3-4CC8-878A-105C8D3012C8}"/>
    <dgm:cxn modelId="{BEBB3274-FB92-C64A-A5B8-12705E6437CB}" type="presOf" srcId="{D1FBE7FE-593E-48D2-BF93-B759517666EB}" destId="{6AB111BF-AEF4-2B42-A816-4D6AA7ADED4F}" srcOrd="1" destOrd="1" presId="urn:microsoft.com/office/officeart/2005/8/layout/hProcess4"/>
    <dgm:cxn modelId="{BA9EDB95-4A88-3C4D-887B-050F7B2FB46A}" type="presOf" srcId="{8CE70636-799B-4A2C-980D-8579D741475A}" destId="{2F37373A-AC18-1F49-9F09-84C603782E88}" srcOrd="0" destOrd="0" presId="urn:microsoft.com/office/officeart/2005/8/layout/hProcess4"/>
    <dgm:cxn modelId="{C09B57A1-11D4-5146-A860-2332868641A1}" type="presOf" srcId="{548AA98E-8B44-44A3-A087-1635CA0E6E65}" destId="{F347D13C-06CF-A44A-A1DE-FA8893F6F862}" srcOrd="1" destOrd="0" presId="urn:microsoft.com/office/officeart/2005/8/layout/hProcess4"/>
    <dgm:cxn modelId="{3C6C80B0-405F-D64B-95BB-6A50CEF99026}" type="presOf" srcId="{79FFF278-FAE5-4D91-BFD3-BC3691C9CEFF}" destId="{F347D13C-06CF-A44A-A1DE-FA8893F6F862}" srcOrd="1" destOrd="2" presId="urn:microsoft.com/office/officeart/2005/8/layout/hProcess4"/>
    <dgm:cxn modelId="{F48795B8-DC20-C34D-A1CE-F16518C71885}" type="presOf" srcId="{79FFF278-FAE5-4D91-BFD3-BC3691C9CEFF}" destId="{3D6FFE79-D803-7946-94E1-0112BBFF2B0F}" srcOrd="0" destOrd="2" presId="urn:microsoft.com/office/officeart/2005/8/layout/hProcess4"/>
    <dgm:cxn modelId="{521682C9-5321-5446-9897-9AB55A75654A}" type="presOf" srcId="{F3B7D072-6D77-4AEE-8765-61D1128EA12F}" destId="{7B73048D-E0C7-F946-AFDD-ACF91FE41FA6}" srcOrd="0" destOrd="0" presId="urn:microsoft.com/office/officeart/2005/8/layout/hProcess4"/>
    <dgm:cxn modelId="{583FA4CA-F119-C449-AC89-EC2D5EF95B9E}" type="presOf" srcId="{3D80BF38-9300-4E61-8A01-9A0E656BD631}" destId="{8323A35E-5C1C-7443-92EF-97AF75B44E21}" srcOrd="0" destOrd="0" presId="urn:microsoft.com/office/officeart/2005/8/layout/hProcess4"/>
    <dgm:cxn modelId="{F08E52CE-1398-5A43-8F6D-CDC0C882C306}" type="presOf" srcId="{9522F2D6-9853-411A-B4B0-B1F866E3AB83}" destId="{3D6FFE79-D803-7946-94E1-0112BBFF2B0F}" srcOrd="0" destOrd="1" presId="urn:microsoft.com/office/officeart/2005/8/layout/hProcess4"/>
    <dgm:cxn modelId="{533C70D1-E131-6441-B1FE-64C6CBCD3BE6}" type="presOf" srcId="{5916C3D1-489E-40EB-8273-B711B165814F}" destId="{F347D13C-06CF-A44A-A1DE-FA8893F6F862}" srcOrd="1" destOrd="3" presId="urn:microsoft.com/office/officeart/2005/8/layout/hProcess4"/>
    <dgm:cxn modelId="{C6EED4DA-01D4-F649-9F7B-41DC08606A50}" type="presOf" srcId="{5916C3D1-489E-40EB-8273-B711B165814F}" destId="{3D6FFE79-D803-7946-94E1-0112BBFF2B0F}" srcOrd="0" destOrd="3" presId="urn:microsoft.com/office/officeart/2005/8/layout/hProcess4"/>
    <dgm:cxn modelId="{F8013CF6-5F99-914C-87E3-3C8ACB6CABB4}" type="presOf" srcId="{1CBBAE6A-4371-44F3-9827-4E3A475190A2}" destId="{8323A35E-5C1C-7443-92EF-97AF75B44E21}" srcOrd="0" destOrd="3" presId="urn:microsoft.com/office/officeart/2005/8/layout/hProcess4"/>
    <dgm:cxn modelId="{4A0F10FE-7605-2F48-AF21-66AC54060F61}" type="presOf" srcId="{280C99EE-1A63-4205-8A72-EC79B99ECA5C}" destId="{8323A35E-5C1C-7443-92EF-97AF75B44E21}" srcOrd="0" destOrd="2" presId="urn:microsoft.com/office/officeart/2005/8/layout/hProcess4"/>
    <dgm:cxn modelId="{80D0A263-3A0B-CD4D-A569-292B3A6251A8}" type="presParOf" srcId="{2F37373A-AC18-1F49-9F09-84C603782E88}" destId="{1B83815A-C723-434C-ACE5-438DE5CCE895}" srcOrd="0" destOrd="0" presId="urn:microsoft.com/office/officeart/2005/8/layout/hProcess4"/>
    <dgm:cxn modelId="{387D0C75-2831-7541-A364-71C4A89C7BF7}" type="presParOf" srcId="{2F37373A-AC18-1F49-9F09-84C603782E88}" destId="{B03B1E6E-916F-4C49-BBFE-3FEFD3EC8069}" srcOrd="1" destOrd="0" presId="urn:microsoft.com/office/officeart/2005/8/layout/hProcess4"/>
    <dgm:cxn modelId="{1D2E51FB-3BD2-9C4D-B799-520DC8F573B3}" type="presParOf" srcId="{2F37373A-AC18-1F49-9F09-84C603782E88}" destId="{59200B9A-3563-CA47-858B-6536A88F2A66}" srcOrd="2" destOrd="0" presId="urn:microsoft.com/office/officeart/2005/8/layout/hProcess4"/>
    <dgm:cxn modelId="{8A3727C6-3646-6743-8BEA-BC4C96CCB3AF}" type="presParOf" srcId="{59200B9A-3563-CA47-858B-6536A88F2A66}" destId="{78D6DBBD-E108-A245-8831-A85F3E3401E4}" srcOrd="0" destOrd="0" presId="urn:microsoft.com/office/officeart/2005/8/layout/hProcess4"/>
    <dgm:cxn modelId="{8F6CAFF0-EF99-E946-81C8-E0D3F42AB792}" type="presParOf" srcId="{78D6DBBD-E108-A245-8831-A85F3E3401E4}" destId="{48B34C17-A920-D044-854E-592E1ACDB705}" srcOrd="0" destOrd="0" presId="urn:microsoft.com/office/officeart/2005/8/layout/hProcess4"/>
    <dgm:cxn modelId="{18E6B4AB-10DC-AE4D-85D3-487910310A2F}" type="presParOf" srcId="{78D6DBBD-E108-A245-8831-A85F3E3401E4}" destId="{3D6FFE79-D803-7946-94E1-0112BBFF2B0F}" srcOrd="1" destOrd="0" presId="urn:microsoft.com/office/officeart/2005/8/layout/hProcess4"/>
    <dgm:cxn modelId="{29AF5DED-4FB5-5F46-BD45-94F515113BAD}" type="presParOf" srcId="{78D6DBBD-E108-A245-8831-A85F3E3401E4}" destId="{F347D13C-06CF-A44A-A1DE-FA8893F6F862}" srcOrd="2" destOrd="0" presId="urn:microsoft.com/office/officeart/2005/8/layout/hProcess4"/>
    <dgm:cxn modelId="{993B70BF-76E4-554E-906E-A38618518AC8}" type="presParOf" srcId="{78D6DBBD-E108-A245-8831-A85F3E3401E4}" destId="{B96AB774-E170-5A45-BC32-48945B46BA9C}" srcOrd="3" destOrd="0" presId="urn:microsoft.com/office/officeart/2005/8/layout/hProcess4"/>
    <dgm:cxn modelId="{D05697E3-DAB0-0D49-8028-F94FBD6C1F31}" type="presParOf" srcId="{78D6DBBD-E108-A245-8831-A85F3E3401E4}" destId="{FF01BEA3-1FE1-C944-AEA8-6E69E24215E8}" srcOrd="4" destOrd="0" presId="urn:microsoft.com/office/officeart/2005/8/layout/hProcess4"/>
    <dgm:cxn modelId="{7C91E777-7F9D-5141-8F2C-CABFFFE26700}" type="presParOf" srcId="{59200B9A-3563-CA47-858B-6536A88F2A66}" destId="{7B73048D-E0C7-F946-AFDD-ACF91FE41FA6}" srcOrd="1" destOrd="0" presId="urn:microsoft.com/office/officeart/2005/8/layout/hProcess4"/>
    <dgm:cxn modelId="{25CEAFD6-FB2B-C84D-BD0F-1E6A0B3C3838}" type="presParOf" srcId="{59200B9A-3563-CA47-858B-6536A88F2A66}" destId="{D2B3C412-5E61-0246-B3D8-35BADA210E45}" srcOrd="2" destOrd="0" presId="urn:microsoft.com/office/officeart/2005/8/layout/hProcess4"/>
    <dgm:cxn modelId="{5E0BE209-9F4F-DB49-8368-FAE4D4DDE63F}" type="presParOf" srcId="{D2B3C412-5E61-0246-B3D8-35BADA210E45}" destId="{B1264484-7CC1-614D-8DDE-3252D4D4F495}" srcOrd="0" destOrd="0" presId="urn:microsoft.com/office/officeart/2005/8/layout/hProcess4"/>
    <dgm:cxn modelId="{F91C5976-9330-664D-B589-90907DACEDC3}" type="presParOf" srcId="{D2B3C412-5E61-0246-B3D8-35BADA210E45}" destId="{8323A35E-5C1C-7443-92EF-97AF75B44E21}" srcOrd="1" destOrd="0" presId="urn:microsoft.com/office/officeart/2005/8/layout/hProcess4"/>
    <dgm:cxn modelId="{EFFDAD7A-5653-9748-BF3E-B0DB6763C9A1}" type="presParOf" srcId="{D2B3C412-5E61-0246-B3D8-35BADA210E45}" destId="{6AB111BF-AEF4-2B42-A816-4D6AA7ADED4F}" srcOrd="2" destOrd="0" presId="urn:microsoft.com/office/officeart/2005/8/layout/hProcess4"/>
    <dgm:cxn modelId="{A58FB998-EC16-C649-A5E9-7BA862BA70E0}" type="presParOf" srcId="{D2B3C412-5E61-0246-B3D8-35BADA210E45}" destId="{B0DB4D0F-638A-6647-B276-B7AEECE109E3}" srcOrd="3" destOrd="0" presId="urn:microsoft.com/office/officeart/2005/8/layout/hProcess4"/>
    <dgm:cxn modelId="{31FB6235-925F-FF4C-A537-7C1B6F5A2ABF}" type="presParOf" srcId="{D2B3C412-5E61-0246-B3D8-35BADA210E45}" destId="{01C46F6B-0D27-1C49-9213-C1B511B3EE06}"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spcAft>
              <a:spcPts val="0"/>
            </a:spcAft>
            <a:defRPr b="1"/>
          </a:pPr>
          <a:r>
            <a:rPr lang="en-US" sz="2000" dirty="0"/>
            <a:t>Residents will progress thro’</a:t>
          </a:r>
        </a:p>
        <a:p>
          <a:pPr>
            <a:lnSpc>
              <a:spcPct val="100000"/>
            </a:lnSpc>
            <a:spcAft>
              <a:spcPts val="0"/>
            </a:spcAft>
            <a:defRPr b="1"/>
          </a:pPr>
          <a:r>
            <a:rPr lang="en-US" sz="2000" dirty="0"/>
            <a:t>Stages of Training</a:t>
          </a:r>
        </a:p>
        <a:p>
          <a:pPr>
            <a:lnSpc>
              <a:spcPct val="100000"/>
            </a:lnSpc>
            <a:spcAft>
              <a:spcPts val="0"/>
            </a:spcAft>
            <a:defRPr b="1"/>
          </a:pPr>
          <a:r>
            <a:rPr lang="en-US" sz="2000" dirty="0"/>
            <a:t>along the Competence Continuum</a:t>
          </a:r>
          <a:r>
            <a:rPr lang="en-US" sz="1600" dirty="0"/>
            <a:t>.</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A55EDE45-AD57-417F-9521-D1D6BBC61DD5}">
      <dgm:prSet/>
      <dgm:spPr/>
      <dgm:t>
        <a:bodyPr/>
        <a:lstStyle/>
        <a:p>
          <a:pPr>
            <a:lnSpc>
              <a:spcPct val="100000"/>
            </a:lnSpc>
          </a:pPr>
          <a:endParaRPr lang="en-US" dirty="0"/>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77ED0AE8-98EF-422B-B5D0-FD2EFC45E592}">
      <dgm:prSet custT="1"/>
      <dgm:spPr/>
      <dgm:t>
        <a:bodyPr/>
        <a:lstStyle/>
        <a:p>
          <a:pPr>
            <a:lnSpc>
              <a:spcPct val="100000"/>
            </a:lnSpc>
            <a:spcAft>
              <a:spcPts val="0"/>
            </a:spcAft>
            <a:defRPr b="1"/>
          </a:pPr>
          <a:r>
            <a:rPr lang="en-US" sz="2000" dirty="0"/>
            <a:t>There will be defined </a:t>
          </a:r>
        </a:p>
        <a:p>
          <a:pPr>
            <a:lnSpc>
              <a:spcPct val="100000"/>
            </a:lnSpc>
            <a:spcAft>
              <a:spcPts val="0"/>
            </a:spcAft>
            <a:defRPr b="1"/>
          </a:pPr>
          <a:r>
            <a:rPr lang="en-US" sz="2000" dirty="0"/>
            <a:t>Required Training Experiences </a:t>
          </a:r>
        </a:p>
        <a:p>
          <a:pPr>
            <a:lnSpc>
              <a:spcPct val="100000"/>
            </a:lnSpc>
            <a:spcAft>
              <a:spcPts val="0"/>
            </a:spcAft>
            <a:defRPr b="1"/>
          </a:pPr>
          <a:r>
            <a:rPr lang="en-US" sz="2000" dirty="0"/>
            <a:t>in each stage of training.</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2" custLinFactX="89421" custLinFactNeighborX="100000" custLinFactNeighborY="-706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4" custScaleX="90631" custScaleY="143498" custLinFactNeighborX="72391" custLinFactNeighborY="12802">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4">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2" custLinFactNeighborX="85506" custLinFactNeighborY="-594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st"/>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4" custScaleY="144424" custLinFactNeighborX="32485" custLinFactNeighborY="17640">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4">
        <dgm:presLayoutVars/>
      </dgm:prSet>
      <dgm:spPr/>
    </dgm:pt>
  </dgm:ptLst>
  <dgm:cxnLst>
    <dgm:cxn modelId="{1849EE1D-3F14-470E-8CDF-A6BF795ED2C8}" type="presOf" srcId="{A55EDE45-AD57-417F-9521-D1D6BBC61DD5}" destId="{817A9F6F-ED40-4D42-ADAE-8E67B5292C28}" srcOrd="0" destOrd="0" presId="urn:microsoft.com/office/officeart/2018/5/layout/CenteredIconLabelDescriptionLi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9D6021AB-DABF-479E-91F1-640D60F71156}" srcId="{4B0161CA-FD5E-40AC-BCE2-A79F91DC9806}" destId="{77ED0AE8-98EF-422B-B5D0-FD2EFC45E592}" srcOrd="1" destOrd="0" parTransId="{BFBA8618-8C46-4D58-9750-3B30B2D90A3A}" sibTransId="{B717BB5C-1D07-4928-85B9-07B6875C4866}"/>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396BEEF5-CB9E-493E-ABAE-931275971D2F}" srcId="{9755639F-10CC-42A6-BAFB-01E26736B424}" destId="{A55EDE45-AD57-417F-9521-D1D6BBC61DD5}" srcOrd="0" destOrd="0" parTransId="{2B62640C-6DAA-446B-865B-6A2ACC55E8DD}" sibTransId="{A83E3405-95BF-4272-8563-B29BBDACDDCF}"/>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C06A8128-D134-4DDF-9023-81B895CD2BB0}" type="presParOf" srcId="{90C1653A-23FA-4340-B07D-163D8C41FAF5}" destId="{BD7E61DD-CC5A-4AE2-85CF-BA206A23D02A}" srcOrd="2"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173C53-7927-4546-ABE6-CBADDB9F144D}"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39CCADA-B551-4BFA-89FC-831B442EFB5C}">
      <dgm:prSet/>
      <dgm:spPr/>
      <dgm:t>
        <a:bodyPr/>
        <a:lstStyle/>
        <a:p>
          <a:r>
            <a:rPr lang="en-US" dirty="0"/>
            <a:t>Key tasks that an individual can be trusted to perform in a given health care context</a:t>
          </a:r>
        </a:p>
      </dgm:t>
    </dgm:pt>
    <dgm:pt modelId="{D6DCDC0C-ACCB-4DD2-8346-40C068B9260A}" type="parTrans" cxnId="{4DE59ED5-4122-4AA3-9E43-26F158C8EF16}">
      <dgm:prSet/>
      <dgm:spPr/>
      <dgm:t>
        <a:bodyPr/>
        <a:lstStyle/>
        <a:p>
          <a:endParaRPr lang="en-US"/>
        </a:p>
      </dgm:t>
    </dgm:pt>
    <dgm:pt modelId="{3225CAD3-70F1-4F02-A7F0-5D99332419F6}" type="sibTrans" cxnId="{4DE59ED5-4122-4AA3-9E43-26F158C8EF16}">
      <dgm:prSet/>
      <dgm:spPr/>
      <dgm:t>
        <a:bodyPr/>
        <a:lstStyle/>
        <a:p>
          <a:endParaRPr lang="en-US"/>
        </a:p>
      </dgm:t>
    </dgm:pt>
    <dgm:pt modelId="{5F62E350-0524-4271-AD38-01CDF98B0AE9}">
      <dgm:prSet/>
      <dgm:spPr/>
      <dgm:t>
        <a:bodyPr/>
        <a:lstStyle/>
        <a:p>
          <a:r>
            <a:rPr lang="en-US"/>
            <a:t>Example: </a:t>
          </a:r>
        </a:p>
      </dgm:t>
    </dgm:pt>
    <dgm:pt modelId="{BEFD9BC7-89E0-47D7-8393-4D88522EB12A}" type="parTrans" cxnId="{8D16FA83-45A9-4054-A78C-702CAADE402B}">
      <dgm:prSet/>
      <dgm:spPr/>
      <dgm:t>
        <a:bodyPr/>
        <a:lstStyle/>
        <a:p>
          <a:endParaRPr lang="en-US"/>
        </a:p>
      </dgm:t>
    </dgm:pt>
    <dgm:pt modelId="{C802780E-2F7A-481D-85DD-B3D5DCD73102}" type="sibTrans" cxnId="{8D16FA83-45A9-4054-A78C-702CAADE402B}">
      <dgm:prSet/>
      <dgm:spPr/>
      <dgm:t>
        <a:bodyPr/>
        <a:lstStyle/>
        <a:p>
          <a:endParaRPr lang="en-US"/>
        </a:p>
      </dgm:t>
    </dgm:pt>
    <dgm:pt modelId="{FCC81FE0-C9C7-419D-92AB-B85168C639FD}">
      <dgm:prSet custT="1"/>
      <dgm:spPr/>
      <dgm:t>
        <a:bodyPr/>
        <a:lstStyle/>
        <a:p>
          <a:r>
            <a:rPr lang="en-US" sz="1800" dirty="0"/>
            <a:t>Obtaining a psychiatric history to inform the preliminary diagnostic impression for patients presenting with mental disorders.</a:t>
          </a:r>
        </a:p>
      </dgm:t>
    </dgm:pt>
    <dgm:pt modelId="{F7B6C27C-AE37-4F8C-9E49-DE30CF719B36}" type="parTrans" cxnId="{05E7DB08-2DDB-4687-897C-A719C75E4F32}">
      <dgm:prSet/>
      <dgm:spPr/>
      <dgm:t>
        <a:bodyPr/>
        <a:lstStyle/>
        <a:p>
          <a:endParaRPr lang="en-US"/>
        </a:p>
      </dgm:t>
    </dgm:pt>
    <dgm:pt modelId="{3A504749-AAA1-453B-B47B-C756E8A6DEB8}" type="sibTrans" cxnId="{05E7DB08-2DDB-4687-897C-A719C75E4F32}">
      <dgm:prSet/>
      <dgm:spPr/>
      <dgm:t>
        <a:bodyPr/>
        <a:lstStyle/>
        <a:p>
          <a:endParaRPr lang="en-US"/>
        </a:p>
      </dgm:t>
    </dgm:pt>
    <dgm:pt modelId="{2029FE0F-05F8-4B5B-905D-E9B68913F288}" type="pres">
      <dgm:prSet presAssocID="{63173C53-7927-4546-ABE6-CBADDB9F144D}" presName="root" presStyleCnt="0">
        <dgm:presLayoutVars>
          <dgm:dir/>
          <dgm:resizeHandles val="exact"/>
        </dgm:presLayoutVars>
      </dgm:prSet>
      <dgm:spPr/>
    </dgm:pt>
    <dgm:pt modelId="{55028921-B063-430C-922E-94F6147156FD}" type="pres">
      <dgm:prSet presAssocID="{539CCADA-B551-4BFA-89FC-831B442EFB5C}" presName="compNode" presStyleCnt="0"/>
      <dgm:spPr/>
    </dgm:pt>
    <dgm:pt modelId="{EE037EB5-7B8E-4A45-AA9B-4FDD92D39A65}" type="pres">
      <dgm:prSet presAssocID="{539CCADA-B551-4BFA-89FC-831B442EFB5C}" presName="bgRect" presStyleLbl="bgShp" presStyleIdx="0" presStyleCnt="2"/>
      <dgm:spPr/>
    </dgm:pt>
    <dgm:pt modelId="{650069ED-1C32-4DD3-9820-BAB586ED9C8A}" type="pres">
      <dgm:prSet presAssocID="{539CCADA-B551-4BFA-89FC-831B442EFB5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D4E3D4C1-ED5C-499C-990D-25CCA25842A5}" type="pres">
      <dgm:prSet presAssocID="{539CCADA-B551-4BFA-89FC-831B442EFB5C}" presName="spaceRect" presStyleCnt="0"/>
      <dgm:spPr/>
    </dgm:pt>
    <dgm:pt modelId="{5A3544C1-88CE-4D58-81FC-3C933B6EFD11}" type="pres">
      <dgm:prSet presAssocID="{539CCADA-B551-4BFA-89FC-831B442EFB5C}" presName="parTx" presStyleLbl="revTx" presStyleIdx="0" presStyleCnt="3">
        <dgm:presLayoutVars>
          <dgm:chMax val="0"/>
          <dgm:chPref val="0"/>
        </dgm:presLayoutVars>
      </dgm:prSet>
      <dgm:spPr/>
    </dgm:pt>
    <dgm:pt modelId="{201B0EC0-8693-470B-8AD6-9383B159700D}" type="pres">
      <dgm:prSet presAssocID="{3225CAD3-70F1-4F02-A7F0-5D99332419F6}" presName="sibTrans" presStyleCnt="0"/>
      <dgm:spPr/>
    </dgm:pt>
    <dgm:pt modelId="{15913E34-16FE-4F6D-A995-CB3EBE43AD39}" type="pres">
      <dgm:prSet presAssocID="{5F62E350-0524-4271-AD38-01CDF98B0AE9}" presName="compNode" presStyleCnt="0"/>
      <dgm:spPr/>
    </dgm:pt>
    <dgm:pt modelId="{77142CAA-4B35-4918-956F-91429C1C5DF5}" type="pres">
      <dgm:prSet presAssocID="{5F62E350-0524-4271-AD38-01CDF98B0AE9}" presName="bgRect" presStyleLbl="bgShp" presStyleIdx="1" presStyleCnt="2"/>
      <dgm:spPr/>
    </dgm:pt>
    <dgm:pt modelId="{374F17BF-0BFC-45DC-A603-D2AB0D291194}" type="pres">
      <dgm:prSet presAssocID="{5F62E350-0524-4271-AD38-01CDF98B0AE9}"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hought bubble"/>
        </a:ext>
      </dgm:extLst>
    </dgm:pt>
    <dgm:pt modelId="{5AEED314-7F89-4B94-970B-98008C1D2FD7}" type="pres">
      <dgm:prSet presAssocID="{5F62E350-0524-4271-AD38-01CDF98B0AE9}" presName="spaceRect" presStyleCnt="0"/>
      <dgm:spPr/>
    </dgm:pt>
    <dgm:pt modelId="{441BD83D-055B-4D10-86E9-4E41014FDC4A}" type="pres">
      <dgm:prSet presAssocID="{5F62E350-0524-4271-AD38-01CDF98B0AE9}" presName="parTx" presStyleLbl="revTx" presStyleIdx="1" presStyleCnt="3">
        <dgm:presLayoutVars>
          <dgm:chMax val="0"/>
          <dgm:chPref val="0"/>
        </dgm:presLayoutVars>
      </dgm:prSet>
      <dgm:spPr/>
    </dgm:pt>
    <dgm:pt modelId="{506046BB-4335-4F1D-AF1D-8504AEC41E52}" type="pres">
      <dgm:prSet presAssocID="{5F62E350-0524-4271-AD38-01CDF98B0AE9}" presName="desTx" presStyleLbl="revTx" presStyleIdx="2" presStyleCnt="3" custScaleX="175755" custLinFactNeighborX="-29822" custLinFactNeighborY="2820">
        <dgm:presLayoutVars/>
      </dgm:prSet>
      <dgm:spPr/>
    </dgm:pt>
  </dgm:ptLst>
  <dgm:cxnLst>
    <dgm:cxn modelId="{05E7DB08-2DDB-4687-897C-A719C75E4F32}" srcId="{5F62E350-0524-4271-AD38-01CDF98B0AE9}" destId="{FCC81FE0-C9C7-419D-92AB-B85168C639FD}" srcOrd="0" destOrd="0" parTransId="{F7B6C27C-AE37-4F8C-9E49-DE30CF719B36}" sibTransId="{3A504749-AAA1-453B-B47B-C756E8A6DEB8}"/>
    <dgm:cxn modelId="{68E0EA1B-D391-4E81-97D7-1EA4F96407BA}" type="presOf" srcId="{539CCADA-B551-4BFA-89FC-831B442EFB5C}" destId="{5A3544C1-88CE-4D58-81FC-3C933B6EFD11}" srcOrd="0" destOrd="0" presId="urn:microsoft.com/office/officeart/2018/2/layout/IconVerticalSolidList"/>
    <dgm:cxn modelId="{256C4A28-9FFC-4458-BD1D-7F2617F9A319}" type="presOf" srcId="{63173C53-7927-4546-ABE6-CBADDB9F144D}" destId="{2029FE0F-05F8-4B5B-905D-E9B68913F288}" srcOrd="0" destOrd="0" presId="urn:microsoft.com/office/officeart/2018/2/layout/IconVerticalSolidList"/>
    <dgm:cxn modelId="{0DD3FB36-0F21-41E4-A1E6-6658BE564454}" type="presOf" srcId="{FCC81FE0-C9C7-419D-92AB-B85168C639FD}" destId="{506046BB-4335-4F1D-AF1D-8504AEC41E52}" srcOrd="0" destOrd="0" presId="urn:microsoft.com/office/officeart/2018/2/layout/IconVerticalSolidList"/>
    <dgm:cxn modelId="{8D16FA83-45A9-4054-A78C-702CAADE402B}" srcId="{63173C53-7927-4546-ABE6-CBADDB9F144D}" destId="{5F62E350-0524-4271-AD38-01CDF98B0AE9}" srcOrd="1" destOrd="0" parTransId="{BEFD9BC7-89E0-47D7-8393-4D88522EB12A}" sibTransId="{C802780E-2F7A-481D-85DD-B3D5DCD73102}"/>
    <dgm:cxn modelId="{2983B2D1-C955-4838-AAD0-30EE79A0F50B}" type="presOf" srcId="{5F62E350-0524-4271-AD38-01CDF98B0AE9}" destId="{441BD83D-055B-4D10-86E9-4E41014FDC4A}" srcOrd="0" destOrd="0" presId="urn:microsoft.com/office/officeart/2018/2/layout/IconVerticalSolidList"/>
    <dgm:cxn modelId="{4DE59ED5-4122-4AA3-9E43-26F158C8EF16}" srcId="{63173C53-7927-4546-ABE6-CBADDB9F144D}" destId="{539CCADA-B551-4BFA-89FC-831B442EFB5C}" srcOrd="0" destOrd="0" parTransId="{D6DCDC0C-ACCB-4DD2-8346-40C068B9260A}" sibTransId="{3225CAD3-70F1-4F02-A7F0-5D99332419F6}"/>
    <dgm:cxn modelId="{83778A02-C184-488F-A83E-C6B7DD84BEE4}" type="presParOf" srcId="{2029FE0F-05F8-4B5B-905D-E9B68913F288}" destId="{55028921-B063-430C-922E-94F6147156FD}" srcOrd="0" destOrd="0" presId="urn:microsoft.com/office/officeart/2018/2/layout/IconVerticalSolidList"/>
    <dgm:cxn modelId="{481659CD-303C-42FA-961D-3E9FBFF58DCC}" type="presParOf" srcId="{55028921-B063-430C-922E-94F6147156FD}" destId="{EE037EB5-7B8E-4A45-AA9B-4FDD92D39A65}" srcOrd="0" destOrd="0" presId="urn:microsoft.com/office/officeart/2018/2/layout/IconVerticalSolidList"/>
    <dgm:cxn modelId="{69117651-75F6-44D5-84CB-E550A3782D65}" type="presParOf" srcId="{55028921-B063-430C-922E-94F6147156FD}" destId="{650069ED-1C32-4DD3-9820-BAB586ED9C8A}" srcOrd="1" destOrd="0" presId="urn:microsoft.com/office/officeart/2018/2/layout/IconVerticalSolidList"/>
    <dgm:cxn modelId="{18FA6236-633E-4E20-8CAF-9B53AD36F364}" type="presParOf" srcId="{55028921-B063-430C-922E-94F6147156FD}" destId="{D4E3D4C1-ED5C-499C-990D-25CCA25842A5}" srcOrd="2" destOrd="0" presId="urn:microsoft.com/office/officeart/2018/2/layout/IconVerticalSolidList"/>
    <dgm:cxn modelId="{08FD20FE-C3E8-4407-8B77-5F6CFD112B63}" type="presParOf" srcId="{55028921-B063-430C-922E-94F6147156FD}" destId="{5A3544C1-88CE-4D58-81FC-3C933B6EFD11}" srcOrd="3" destOrd="0" presId="urn:microsoft.com/office/officeart/2018/2/layout/IconVerticalSolidList"/>
    <dgm:cxn modelId="{DE78AB87-44CD-444B-9A10-D78DAE04BA5E}" type="presParOf" srcId="{2029FE0F-05F8-4B5B-905D-E9B68913F288}" destId="{201B0EC0-8693-470B-8AD6-9383B159700D}" srcOrd="1" destOrd="0" presId="urn:microsoft.com/office/officeart/2018/2/layout/IconVerticalSolidList"/>
    <dgm:cxn modelId="{EFF89672-6EB4-4595-8CBB-475F048B67C6}" type="presParOf" srcId="{2029FE0F-05F8-4B5B-905D-E9B68913F288}" destId="{15913E34-16FE-4F6D-A995-CB3EBE43AD39}" srcOrd="2" destOrd="0" presId="urn:microsoft.com/office/officeart/2018/2/layout/IconVerticalSolidList"/>
    <dgm:cxn modelId="{51E7AECC-CEAC-417A-9307-0ED0265582D2}" type="presParOf" srcId="{15913E34-16FE-4F6D-A995-CB3EBE43AD39}" destId="{77142CAA-4B35-4918-956F-91429C1C5DF5}" srcOrd="0" destOrd="0" presId="urn:microsoft.com/office/officeart/2018/2/layout/IconVerticalSolidList"/>
    <dgm:cxn modelId="{3DC091B8-5315-47DF-B656-520A586AE8B2}" type="presParOf" srcId="{15913E34-16FE-4F6D-A995-CB3EBE43AD39}" destId="{374F17BF-0BFC-45DC-A603-D2AB0D291194}" srcOrd="1" destOrd="0" presId="urn:microsoft.com/office/officeart/2018/2/layout/IconVerticalSolidList"/>
    <dgm:cxn modelId="{ADD49D54-AA0D-4166-8DE3-4D253A11066C}" type="presParOf" srcId="{15913E34-16FE-4F6D-A995-CB3EBE43AD39}" destId="{5AEED314-7F89-4B94-970B-98008C1D2FD7}" srcOrd="2" destOrd="0" presId="urn:microsoft.com/office/officeart/2018/2/layout/IconVerticalSolidList"/>
    <dgm:cxn modelId="{45F438DC-96CB-40F9-884F-D613A602B038}" type="presParOf" srcId="{15913E34-16FE-4F6D-A995-CB3EBE43AD39}" destId="{441BD83D-055B-4D10-86E9-4E41014FDC4A}" srcOrd="3" destOrd="0" presId="urn:microsoft.com/office/officeart/2018/2/layout/IconVerticalSolidList"/>
    <dgm:cxn modelId="{380F695D-1733-472D-8FB2-DD4247B7C896}" type="presParOf" srcId="{15913E34-16FE-4F6D-A995-CB3EBE43AD39}" destId="{506046BB-4335-4F1D-AF1D-8504AEC41E52}"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173C53-7927-4546-ABE6-CBADDB9F144D}"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39CCADA-B551-4BFA-89FC-831B442EFB5C}">
      <dgm:prSet custT="1"/>
      <dgm:spPr/>
      <dgm:t>
        <a:bodyPr/>
        <a:lstStyle/>
        <a:p>
          <a:pPr>
            <a:lnSpc>
              <a:spcPct val="100000"/>
            </a:lnSpc>
          </a:pPr>
          <a:r>
            <a:rPr lang="en-US" sz="2200" dirty="0">
              <a:solidFill>
                <a:schemeClr val="tx1">
                  <a:lumMod val="65000"/>
                  <a:lumOff val="35000"/>
                </a:schemeClr>
              </a:solidFill>
            </a:rPr>
            <a:t>The smaller, defined components that are needed to complete the full EPA</a:t>
          </a:r>
          <a:endParaRPr lang="en-US" sz="2200" dirty="0"/>
        </a:p>
      </dgm:t>
    </dgm:pt>
    <dgm:pt modelId="{D6DCDC0C-ACCB-4DD2-8346-40C068B9260A}" type="parTrans" cxnId="{4DE59ED5-4122-4AA3-9E43-26F158C8EF16}">
      <dgm:prSet/>
      <dgm:spPr/>
      <dgm:t>
        <a:bodyPr/>
        <a:lstStyle/>
        <a:p>
          <a:endParaRPr lang="en-US"/>
        </a:p>
      </dgm:t>
    </dgm:pt>
    <dgm:pt modelId="{3225CAD3-70F1-4F02-A7F0-5D99332419F6}" type="sibTrans" cxnId="{4DE59ED5-4122-4AA3-9E43-26F158C8EF16}">
      <dgm:prSet/>
      <dgm:spPr/>
      <dgm:t>
        <a:bodyPr/>
        <a:lstStyle/>
        <a:p>
          <a:endParaRPr lang="en-US"/>
        </a:p>
      </dgm:t>
    </dgm:pt>
    <dgm:pt modelId="{5F62E350-0524-4271-AD38-01CDF98B0AE9}">
      <dgm:prSet custT="1"/>
      <dgm:spPr/>
      <dgm:t>
        <a:bodyPr/>
        <a:lstStyle/>
        <a:p>
          <a:pPr>
            <a:lnSpc>
              <a:spcPct val="100000"/>
            </a:lnSpc>
            <a:spcAft>
              <a:spcPts val="0"/>
            </a:spcAft>
          </a:pPr>
          <a:r>
            <a:rPr lang="en-US" sz="1800" dirty="0"/>
            <a:t>Examples: </a:t>
          </a:r>
          <a:r>
            <a:rPr lang="en-US" sz="1800" dirty="0">
              <a:solidFill>
                <a:schemeClr val="tx1">
                  <a:lumMod val="65000"/>
                  <a:lumOff val="35000"/>
                </a:schemeClr>
              </a:solidFill>
            </a:rPr>
            <a:t>Conduct a mental status exam</a:t>
          </a:r>
        </a:p>
        <a:p>
          <a:pPr>
            <a:lnSpc>
              <a:spcPct val="100000"/>
            </a:lnSpc>
            <a:spcAft>
              <a:spcPts val="0"/>
            </a:spcAft>
          </a:pPr>
          <a:r>
            <a:rPr lang="en-US" sz="1800" dirty="0">
              <a:solidFill>
                <a:schemeClr val="tx1">
                  <a:lumMod val="65000"/>
                  <a:lumOff val="35000"/>
                </a:schemeClr>
              </a:solidFill>
            </a:rPr>
            <a:t>	     Respect professional boundaries</a:t>
          </a:r>
          <a:endParaRPr lang="en-US" sz="1800" dirty="0"/>
        </a:p>
      </dgm:t>
    </dgm:pt>
    <dgm:pt modelId="{BEFD9BC7-89E0-47D7-8393-4D88522EB12A}" type="parTrans" cxnId="{8D16FA83-45A9-4054-A78C-702CAADE402B}">
      <dgm:prSet/>
      <dgm:spPr/>
      <dgm:t>
        <a:bodyPr/>
        <a:lstStyle/>
        <a:p>
          <a:endParaRPr lang="en-US"/>
        </a:p>
      </dgm:t>
    </dgm:pt>
    <dgm:pt modelId="{C802780E-2F7A-481D-85DD-B3D5DCD73102}" type="sibTrans" cxnId="{8D16FA83-45A9-4054-A78C-702CAADE402B}">
      <dgm:prSet/>
      <dgm:spPr/>
      <dgm:t>
        <a:bodyPr/>
        <a:lstStyle/>
        <a:p>
          <a:endParaRPr lang="en-US"/>
        </a:p>
      </dgm:t>
    </dgm:pt>
    <dgm:pt modelId="{EB024479-CA2D-7849-94EA-928ED1D031C0}">
      <dgm:prSet custT="1"/>
      <dgm:spPr/>
      <dgm:t>
        <a:bodyPr/>
        <a:lstStyle/>
        <a:p>
          <a:pPr>
            <a:lnSpc>
              <a:spcPct val="100000"/>
            </a:lnSpc>
          </a:pPr>
          <a:r>
            <a:rPr lang="en-US" sz="2200" dirty="0">
              <a:solidFill>
                <a:schemeClr val="tx1">
                  <a:lumMod val="65000"/>
                  <a:lumOff val="35000"/>
                </a:schemeClr>
              </a:solidFill>
            </a:rPr>
            <a:t>Observable markers of an individual’s ability</a:t>
          </a:r>
          <a:endParaRPr lang="en-US" sz="2200" dirty="0"/>
        </a:p>
      </dgm:t>
    </dgm:pt>
    <dgm:pt modelId="{7379DA62-3233-C84D-A43F-4065351CB379}" type="parTrans" cxnId="{EE281E58-9DAE-8E44-AAB2-78750ED2E8A0}">
      <dgm:prSet/>
      <dgm:spPr/>
      <dgm:t>
        <a:bodyPr/>
        <a:lstStyle/>
        <a:p>
          <a:endParaRPr lang="en-US"/>
        </a:p>
      </dgm:t>
    </dgm:pt>
    <dgm:pt modelId="{0B7EDD88-7BF0-B844-93BD-0A875ADECA06}" type="sibTrans" cxnId="{EE281E58-9DAE-8E44-AAB2-78750ED2E8A0}">
      <dgm:prSet/>
      <dgm:spPr/>
      <dgm:t>
        <a:bodyPr/>
        <a:lstStyle/>
        <a:p>
          <a:endParaRPr lang="en-US"/>
        </a:p>
      </dgm:t>
    </dgm:pt>
    <dgm:pt modelId="{AFAE5BBE-CB45-8641-AFF2-99E190E90258}">
      <dgm:prSet/>
      <dgm:spPr/>
      <dgm:t>
        <a:bodyPr/>
        <a:lstStyle/>
        <a:p>
          <a:pPr>
            <a:lnSpc>
              <a:spcPct val="100000"/>
            </a:lnSpc>
          </a:pPr>
          <a:r>
            <a:rPr lang="en-US" dirty="0">
              <a:solidFill>
                <a:schemeClr val="tx1">
                  <a:lumMod val="65000"/>
                  <a:lumOff val="35000"/>
                </a:schemeClr>
              </a:solidFill>
            </a:rPr>
            <a:t>Reference the CanMEDS roles applicable to that EPA</a:t>
          </a:r>
          <a:endParaRPr lang="en-US" dirty="0"/>
        </a:p>
      </dgm:t>
    </dgm:pt>
    <dgm:pt modelId="{141E58CB-B709-6C43-92C5-05754E0DF740}" type="parTrans" cxnId="{3D888B09-BFF9-4D48-831F-6BD456A38516}">
      <dgm:prSet/>
      <dgm:spPr/>
      <dgm:t>
        <a:bodyPr/>
        <a:lstStyle/>
        <a:p>
          <a:endParaRPr lang="en-US"/>
        </a:p>
      </dgm:t>
    </dgm:pt>
    <dgm:pt modelId="{B0DFA4E4-63AE-5B44-B53F-715485190189}" type="sibTrans" cxnId="{3D888B09-BFF9-4D48-831F-6BD456A38516}">
      <dgm:prSet/>
      <dgm:spPr/>
      <dgm:t>
        <a:bodyPr/>
        <a:lstStyle/>
        <a:p>
          <a:endParaRPr lang="en-US"/>
        </a:p>
      </dgm:t>
    </dgm:pt>
    <dgm:pt modelId="{2029FE0F-05F8-4B5B-905D-E9B68913F288}" type="pres">
      <dgm:prSet presAssocID="{63173C53-7927-4546-ABE6-CBADDB9F144D}" presName="root" presStyleCnt="0">
        <dgm:presLayoutVars>
          <dgm:dir/>
          <dgm:resizeHandles val="exact"/>
        </dgm:presLayoutVars>
      </dgm:prSet>
      <dgm:spPr/>
    </dgm:pt>
    <dgm:pt modelId="{55028921-B063-430C-922E-94F6147156FD}" type="pres">
      <dgm:prSet presAssocID="{539CCADA-B551-4BFA-89FC-831B442EFB5C}" presName="compNode" presStyleCnt="0"/>
      <dgm:spPr/>
    </dgm:pt>
    <dgm:pt modelId="{EE037EB5-7B8E-4A45-AA9B-4FDD92D39A65}" type="pres">
      <dgm:prSet presAssocID="{539CCADA-B551-4BFA-89FC-831B442EFB5C}" presName="bgRect" presStyleLbl="bgShp" presStyleIdx="0" presStyleCnt="4" custLinFactNeighborY="-37383"/>
      <dgm:spPr/>
    </dgm:pt>
    <dgm:pt modelId="{650069ED-1C32-4DD3-9820-BAB586ED9C8A}" type="pres">
      <dgm:prSet presAssocID="{539CCADA-B551-4BFA-89FC-831B442EFB5C}" presName="iconRect" presStyleLbl="node1" presStyleIdx="0" presStyleCnt="4" custScaleX="138083" custScaleY="13712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ears"/>
        </a:ext>
      </dgm:extLst>
    </dgm:pt>
    <dgm:pt modelId="{D4E3D4C1-ED5C-499C-990D-25CCA25842A5}" type="pres">
      <dgm:prSet presAssocID="{539CCADA-B551-4BFA-89FC-831B442EFB5C}" presName="spaceRect" presStyleCnt="0"/>
      <dgm:spPr/>
    </dgm:pt>
    <dgm:pt modelId="{5A3544C1-88CE-4D58-81FC-3C933B6EFD11}" type="pres">
      <dgm:prSet presAssocID="{539CCADA-B551-4BFA-89FC-831B442EFB5C}" presName="parTx" presStyleLbl="revTx" presStyleIdx="0" presStyleCnt="4">
        <dgm:presLayoutVars>
          <dgm:chMax val="0"/>
          <dgm:chPref val="0"/>
        </dgm:presLayoutVars>
      </dgm:prSet>
      <dgm:spPr/>
    </dgm:pt>
    <dgm:pt modelId="{201B0EC0-8693-470B-8AD6-9383B159700D}" type="pres">
      <dgm:prSet presAssocID="{3225CAD3-70F1-4F02-A7F0-5D99332419F6}" presName="sibTrans" presStyleCnt="0"/>
      <dgm:spPr/>
    </dgm:pt>
    <dgm:pt modelId="{88DE4E6F-ED3A-8C4E-9DAD-7CC8DE791A6F}" type="pres">
      <dgm:prSet presAssocID="{EB024479-CA2D-7849-94EA-928ED1D031C0}" presName="compNode" presStyleCnt="0"/>
      <dgm:spPr/>
    </dgm:pt>
    <dgm:pt modelId="{285DF56C-C629-F14F-8AEC-EB5C3B57CE73}" type="pres">
      <dgm:prSet presAssocID="{EB024479-CA2D-7849-94EA-928ED1D031C0}" presName="bgRect" presStyleLbl="bgShp" presStyleIdx="1" presStyleCnt="4"/>
      <dgm:spPr/>
    </dgm:pt>
    <dgm:pt modelId="{E1E9E0E6-61E3-D345-8BF4-2B9FC7EF961B}" type="pres">
      <dgm:prSet presAssocID="{EB024479-CA2D-7849-94EA-928ED1D031C0}" presName="iconRect" presStyleLbl="node1" presStyleIdx="1" presStyleCnt="4"/>
      <dgm:spPr>
        <a:noFill/>
      </dgm:spPr>
    </dgm:pt>
    <dgm:pt modelId="{F9FEBAFA-E9E8-6541-875E-F59A6CFF4AC5}" type="pres">
      <dgm:prSet presAssocID="{EB024479-CA2D-7849-94EA-928ED1D031C0}" presName="spaceRect" presStyleCnt="0"/>
      <dgm:spPr/>
    </dgm:pt>
    <dgm:pt modelId="{09E7FE2F-50D9-204B-9BB8-6BD0A26B00A1}" type="pres">
      <dgm:prSet presAssocID="{EB024479-CA2D-7849-94EA-928ED1D031C0}" presName="parTx" presStyleLbl="revTx" presStyleIdx="1" presStyleCnt="4">
        <dgm:presLayoutVars>
          <dgm:chMax val="0"/>
          <dgm:chPref val="0"/>
        </dgm:presLayoutVars>
      </dgm:prSet>
      <dgm:spPr/>
    </dgm:pt>
    <dgm:pt modelId="{11A11B04-B997-E24A-9DA2-5BB4DFE5BBE2}" type="pres">
      <dgm:prSet presAssocID="{0B7EDD88-7BF0-B844-93BD-0A875ADECA06}" presName="sibTrans" presStyleCnt="0"/>
      <dgm:spPr/>
    </dgm:pt>
    <dgm:pt modelId="{2D853716-CD70-494C-B654-6FF6FD13968E}" type="pres">
      <dgm:prSet presAssocID="{AFAE5BBE-CB45-8641-AFF2-99E190E90258}" presName="compNode" presStyleCnt="0"/>
      <dgm:spPr/>
    </dgm:pt>
    <dgm:pt modelId="{E1AFF5A3-96C2-5743-A9F0-82B629F1BEEF}" type="pres">
      <dgm:prSet presAssocID="{AFAE5BBE-CB45-8641-AFF2-99E190E90258}" presName="bgRect" presStyleLbl="bgShp" presStyleIdx="2" presStyleCnt="4"/>
      <dgm:spPr/>
    </dgm:pt>
    <dgm:pt modelId="{DD3E967E-C3E2-0F44-9520-6E258C192B82}" type="pres">
      <dgm:prSet presAssocID="{AFAE5BBE-CB45-8641-AFF2-99E190E90258}" presName="iconRect" presStyleLbl="node1" presStyleIdx="2" presStyleCnt="4"/>
      <dgm:spPr>
        <a:noFill/>
      </dgm:spPr>
    </dgm:pt>
    <dgm:pt modelId="{5A443BE6-B779-F247-8D96-B1B4BE4F871E}" type="pres">
      <dgm:prSet presAssocID="{AFAE5BBE-CB45-8641-AFF2-99E190E90258}" presName="spaceRect" presStyleCnt="0"/>
      <dgm:spPr/>
    </dgm:pt>
    <dgm:pt modelId="{72F45FDC-C11E-1D4C-91E8-B061A2F191AE}" type="pres">
      <dgm:prSet presAssocID="{AFAE5BBE-CB45-8641-AFF2-99E190E90258}" presName="parTx" presStyleLbl="revTx" presStyleIdx="2" presStyleCnt="4">
        <dgm:presLayoutVars>
          <dgm:chMax val="0"/>
          <dgm:chPref val="0"/>
        </dgm:presLayoutVars>
      </dgm:prSet>
      <dgm:spPr/>
    </dgm:pt>
    <dgm:pt modelId="{44EA7701-6CB8-664C-8089-A5D761404BEC}" type="pres">
      <dgm:prSet presAssocID="{B0DFA4E4-63AE-5B44-B53F-715485190189}" presName="sibTrans" presStyleCnt="0"/>
      <dgm:spPr/>
    </dgm:pt>
    <dgm:pt modelId="{15913E34-16FE-4F6D-A995-CB3EBE43AD39}" type="pres">
      <dgm:prSet presAssocID="{5F62E350-0524-4271-AD38-01CDF98B0AE9}" presName="compNode" presStyleCnt="0"/>
      <dgm:spPr/>
    </dgm:pt>
    <dgm:pt modelId="{77142CAA-4B35-4918-956F-91429C1C5DF5}" type="pres">
      <dgm:prSet presAssocID="{5F62E350-0524-4271-AD38-01CDF98B0AE9}" presName="bgRect" presStyleLbl="bgShp" presStyleIdx="3" presStyleCnt="4"/>
      <dgm:spPr/>
    </dgm:pt>
    <dgm:pt modelId="{374F17BF-0BFC-45DC-A603-D2AB0D291194}" type="pres">
      <dgm:prSet presAssocID="{5F62E350-0524-4271-AD38-01CDF98B0AE9}" presName="iconRect" presStyleLbl="node1" presStyleIdx="3"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hought bubble"/>
        </a:ext>
      </dgm:extLst>
    </dgm:pt>
    <dgm:pt modelId="{5AEED314-7F89-4B94-970B-98008C1D2FD7}" type="pres">
      <dgm:prSet presAssocID="{5F62E350-0524-4271-AD38-01CDF98B0AE9}" presName="spaceRect" presStyleCnt="0"/>
      <dgm:spPr/>
    </dgm:pt>
    <dgm:pt modelId="{441BD83D-055B-4D10-86E9-4E41014FDC4A}" type="pres">
      <dgm:prSet presAssocID="{5F62E350-0524-4271-AD38-01CDF98B0AE9}" presName="parTx" presStyleLbl="revTx" presStyleIdx="3" presStyleCnt="4">
        <dgm:presLayoutVars>
          <dgm:chMax val="0"/>
          <dgm:chPref val="0"/>
        </dgm:presLayoutVars>
      </dgm:prSet>
      <dgm:spPr/>
    </dgm:pt>
  </dgm:ptLst>
  <dgm:cxnLst>
    <dgm:cxn modelId="{3D888B09-BFF9-4D48-831F-6BD456A38516}" srcId="{63173C53-7927-4546-ABE6-CBADDB9F144D}" destId="{AFAE5BBE-CB45-8641-AFF2-99E190E90258}" srcOrd="2" destOrd="0" parTransId="{141E58CB-B709-6C43-92C5-05754E0DF740}" sibTransId="{B0DFA4E4-63AE-5B44-B53F-715485190189}"/>
    <dgm:cxn modelId="{68E0EA1B-D391-4E81-97D7-1EA4F96407BA}" type="presOf" srcId="{539CCADA-B551-4BFA-89FC-831B442EFB5C}" destId="{5A3544C1-88CE-4D58-81FC-3C933B6EFD11}" srcOrd="0" destOrd="0" presId="urn:microsoft.com/office/officeart/2018/2/layout/IconVerticalSolidList"/>
    <dgm:cxn modelId="{256C4A28-9FFC-4458-BD1D-7F2617F9A319}" type="presOf" srcId="{63173C53-7927-4546-ABE6-CBADDB9F144D}" destId="{2029FE0F-05F8-4B5B-905D-E9B68913F288}" srcOrd="0" destOrd="0" presId="urn:microsoft.com/office/officeart/2018/2/layout/IconVerticalSolidList"/>
    <dgm:cxn modelId="{EE281E58-9DAE-8E44-AAB2-78750ED2E8A0}" srcId="{63173C53-7927-4546-ABE6-CBADDB9F144D}" destId="{EB024479-CA2D-7849-94EA-928ED1D031C0}" srcOrd="1" destOrd="0" parTransId="{7379DA62-3233-C84D-A43F-4065351CB379}" sibTransId="{0B7EDD88-7BF0-B844-93BD-0A875ADECA06}"/>
    <dgm:cxn modelId="{E67FD358-6053-954C-88A7-A750C61798F8}" type="presOf" srcId="{EB024479-CA2D-7849-94EA-928ED1D031C0}" destId="{09E7FE2F-50D9-204B-9BB8-6BD0A26B00A1}" srcOrd="0" destOrd="0" presId="urn:microsoft.com/office/officeart/2018/2/layout/IconVerticalSolidList"/>
    <dgm:cxn modelId="{8D16FA83-45A9-4054-A78C-702CAADE402B}" srcId="{63173C53-7927-4546-ABE6-CBADDB9F144D}" destId="{5F62E350-0524-4271-AD38-01CDF98B0AE9}" srcOrd="3" destOrd="0" parTransId="{BEFD9BC7-89E0-47D7-8393-4D88522EB12A}" sibTransId="{C802780E-2F7A-481D-85DD-B3D5DCD73102}"/>
    <dgm:cxn modelId="{F1E1EB8F-9B04-F746-A5DA-1181C73CC2FE}" type="presOf" srcId="{AFAE5BBE-CB45-8641-AFF2-99E190E90258}" destId="{72F45FDC-C11E-1D4C-91E8-B061A2F191AE}" srcOrd="0" destOrd="0" presId="urn:microsoft.com/office/officeart/2018/2/layout/IconVerticalSolidList"/>
    <dgm:cxn modelId="{2983B2D1-C955-4838-AAD0-30EE79A0F50B}" type="presOf" srcId="{5F62E350-0524-4271-AD38-01CDF98B0AE9}" destId="{441BD83D-055B-4D10-86E9-4E41014FDC4A}" srcOrd="0" destOrd="0" presId="urn:microsoft.com/office/officeart/2018/2/layout/IconVerticalSolidList"/>
    <dgm:cxn modelId="{4DE59ED5-4122-4AA3-9E43-26F158C8EF16}" srcId="{63173C53-7927-4546-ABE6-CBADDB9F144D}" destId="{539CCADA-B551-4BFA-89FC-831B442EFB5C}" srcOrd="0" destOrd="0" parTransId="{D6DCDC0C-ACCB-4DD2-8346-40C068B9260A}" sibTransId="{3225CAD3-70F1-4F02-A7F0-5D99332419F6}"/>
    <dgm:cxn modelId="{83778A02-C184-488F-A83E-C6B7DD84BEE4}" type="presParOf" srcId="{2029FE0F-05F8-4B5B-905D-E9B68913F288}" destId="{55028921-B063-430C-922E-94F6147156FD}" srcOrd="0" destOrd="0" presId="urn:microsoft.com/office/officeart/2018/2/layout/IconVerticalSolidList"/>
    <dgm:cxn modelId="{481659CD-303C-42FA-961D-3E9FBFF58DCC}" type="presParOf" srcId="{55028921-B063-430C-922E-94F6147156FD}" destId="{EE037EB5-7B8E-4A45-AA9B-4FDD92D39A65}" srcOrd="0" destOrd="0" presId="urn:microsoft.com/office/officeart/2018/2/layout/IconVerticalSolidList"/>
    <dgm:cxn modelId="{69117651-75F6-44D5-84CB-E550A3782D65}" type="presParOf" srcId="{55028921-B063-430C-922E-94F6147156FD}" destId="{650069ED-1C32-4DD3-9820-BAB586ED9C8A}" srcOrd="1" destOrd="0" presId="urn:microsoft.com/office/officeart/2018/2/layout/IconVerticalSolidList"/>
    <dgm:cxn modelId="{18FA6236-633E-4E20-8CAF-9B53AD36F364}" type="presParOf" srcId="{55028921-B063-430C-922E-94F6147156FD}" destId="{D4E3D4C1-ED5C-499C-990D-25CCA25842A5}" srcOrd="2" destOrd="0" presId="urn:microsoft.com/office/officeart/2018/2/layout/IconVerticalSolidList"/>
    <dgm:cxn modelId="{08FD20FE-C3E8-4407-8B77-5F6CFD112B63}" type="presParOf" srcId="{55028921-B063-430C-922E-94F6147156FD}" destId="{5A3544C1-88CE-4D58-81FC-3C933B6EFD11}" srcOrd="3" destOrd="0" presId="urn:microsoft.com/office/officeart/2018/2/layout/IconVerticalSolidList"/>
    <dgm:cxn modelId="{DE78AB87-44CD-444B-9A10-D78DAE04BA5E}" type="presParOf" srcId="{2029FE0F-05F8-4B5B-905D-E9B68913F288}" destId="{201B0EC0-8693-470B-8AD6-9383B159700D}" srcOrd="1" destOrd="0" presId="urn:microsoft.com/office/officeart/2018/2/layout/IconVerticalSolidList"/>
    <dgm:cxn modelId="{7BE9EC42-D871-C54E-9D23-4302D53BAE81}" type="presParOf" srcId="{2029FE0F-05F8-4B5B-905D-E9B68913F288}" destId="{88DE4E6F-ED3A-8C4E-9DAD-7CC8DE791A6F}" srcOrd="2" destOrd="0" presId="urn:microsoft.com/office/officeart/2018/2/layout/IconVerticalSolidList"/>
    <dgm:cxn modelId="{B4F9F48D-9A76-1C49-B361-34CD8470720B}" type="presParOf" srcId="{88DE4E6F-ED3A-8C4E-9DAD-7CC8DE791A6F}" destId="{285DF56C-C629-F14F-8AEC-EB5C3B57CE73}" srcOrd="0" destOrd="0" presId="urn:microsoft.com/office/officeart/2018/2/layout/IconVerticalSolidList"/>
    <dgm:cxn modelId="{BB2987E7-881F-9D4F-9408-95C9C32F1BDA}" type="presParOf" srcId="{88DE4E6F-ED3A-8C4E-9DAD-7CC8DE791A6F}" destId="{E1E9E0E6-61E3-D345-8BF4-2B9FC7EF961B}" srcOrd="1" destOrd="0" presId="urn:microsoft.com/office/officeart/2018/2/layout/IconVerticalSolidList"/>
    <dgm:cxn modelId="{96168737-84DA-2443-98B0-DFF69FCE81B6}" type="presParOf" srcId="{88DE4E6F-ED3A-8C4E-9DAD-7CC8DE791A6F}" destId="{F9FEBAFA-E9E8-6541-875E-F59A6CFF4AC5}" srcOrd="2" destOrd="0" presId="urn:microsoft.com/office/officeart/2018/2/layout/IconVerticalSolidList"/>
    <dgm:cxn modelId="{FECD42F2-D18C-6B4A-B92A-2FD69C47E3A3}" type="presParOf" srcId="{88DE4E6F-ED3A-8C4E-9DAD-7CC8DE791A6F}" destId="{09E7FE2F-50D9-204B-9BB8-6BD0A26B00A1}" srcOrd="3" destOrd="0" presId="urn:microsoft.com/office/officeart/2018/2/layout/IconVerticalSolidList"/>
    <dgm:cxn modelId="{11B7F2E4-0D32-094D-A5EB-FFF558A7A802}" type="presParOf" srcId="{2029FE0F-05F8-4B5B-905D-E9B68913F288}" destId="{11A11B04-B997-E24A-9DA2-5BB4DFE5BBE2}" srcOrd="3" destOrd="0" presId="urn:microsoft.com/office/officeart/2018/2/layout/IconVerticalSolidList"/>
    <dgm:cxn modelId="{A4EF08A7-11ED-2E4C-BD75-85EC08AB92C6}" type="presParOf" srcId="{2029FE0F-05F8-4B5B-905D-E9B68913F288}" destId="{2D853716-CD70-494C-B654-6FF6FD13968E}" srcOrd="4" destOrd="0" presId="urn:microsoft.com/office/officeart/2018/2/layout/IconVerticalSolidList"/>
    <dgm:cxn modelId="{209E540E-7715-AD44-BE4D-AFAFD45815B0}" type="presParOf" srcId="{2D853716-CD70-494C-B654-6FF6FD13968E}" destId="{E1AFF5A3-96C2-5743-A9F0-82B629F1BEEF}" srcOrd="0" destOrd="0" presId="urn:microsoft.com/office/officeart/2018/2/layout/IconVerticalSolidList"/>
    <dgm:cxn modelId="{5C36E926-9E9C-684E-81D5-0D844106A308}" type="presParOf" srcId="{2D853716-CD70-494C-B654-6FF6FD13968E}" destId="{DD3E967E-C3E2-0F44-9520-6E258C192B82}" srcOrd="1" destOrd="0" presId="urn:microsoft.com/office/officeart/2018/2/layout/IconVerticalSolidList"/>
    <dgm:cxn modelId="{D2F07770-20A3-1941-937B-62911F7578E5}" type="presParOf" srcId="{2D853716-CD70-494C-B654-6FF6FD13968E}" destId="{5A443BE6-B779-F247-8D96-B1B4BE4F871E}" srcOrd="2" destOrd="0" presId="urn:microsoft.com/office/officeart/2018/2/layout/IconVerticalSolidList"/>
    <dgm:cxn modelId="{8AA8EA33-AF59-2D4B-B11B-B6E03DEF71EB}" type="presParOf" srcId="{2D853716-CD70-494C-B654-6FF6FD13968E}" destId="{72F45FDC-C11E-1D4C-91E8-B061A2F191AE}" srcOrd="3" destOrd="0" presId="urn:microsoft.com/office/officeart/2018/2/layout/IconVerticalSolidList"/>
    <dgm:cxn modelId="{F62E2E0C-6D21-AD47-8E1B-11D893664E1C}" type="presParOf" srcId="{2029FE0F-05F8-4B5B-905D-E9B68913F288}" destId="{44EA7701-6CB8-664C-8089-A5D761404BEC}" srcOrd="5" destOrd="0" presId="urn:microsoft.com/office/officeart/2018/2/layout/IconVerticalSolidList"/>
    <dgm:cxn modelId="{EFF89672-6EB4-4595-8CBB-475F048B67C6}" type="presParOf" srcId="{2029FE0F-05F8-4B5B-905D-E9B68913F288}" destId="{15913E34-16FE-4F6D-A995-CB3EBE43AD39}" srcOrd="6" destOrd="0" presId="urn:microsoft.com/office/officeart/2018/2/layout/IconVerticalSolidList"/>
    <dgm:cxn modelId="{51E7AECC-CEAC-417A-9307-0ED0265582D2}" type="presParOf" srcId="{15913E34-16FE-4F6D-A995-CB3EBE43AD39}" destId="{77142CAA-4B35-4918-956F-91429C1C5DF5}" srcOrd="0" destOrd="0" presId="urn:microsoft.com/office/officeart/2018/2/layout/IconVerticalSolidList"/>
    <dgm:cxn modelId="{3DC091B8-5315-47DF-B656-520A586AE8B2}" type="presParOf" srcId="{15913E34-16FE-4F6D-A995-CB3EBE43AD39}" destId="{374F17BF-0BFC-45DC-A603-D2AB0D291194}" srcOrd="1" destOrd="0" presId="urn:microsoft.com/office/officeart/2018/2/layout/IconVerticalSolidList"/>
    <dgm:cxn modelId="{ADD49D54-AA0D-4166-8DE3-4D253A11066C}" type="presParOf" srcId="{15913E34-16FE-4F6D-A995-CB3EBE43AD39}" destId="{5AEED314-7F89-4B94-970B-98008C1D2FD7}" srcOrd="2" destOrd="0" presId="urn:microsoft.com/office/officeart/2018/2/layout/IconVerticalSolidList"/>
    <dgm:cxn modelId="{45F438DC-96CB-40F9-884F-D613A602B038}" type="presParOf" srcId="{15913E34-16FE-4F6D-A995-CB3EBE43AD39}" destId="{441BD83D-055B-4D10-86E9-4E41014FDC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AAFDDA-DBCE-452D-8BCA-2212C4E3192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2164D07-0C9A-4467-9A7B-5A962487CF98}">
      <dgm:prSet/>
      <dgm:spPr/>
      <dgm:t>
        <a:bodyPr/>
        <a:lstStyle/>
        <a:p>
          <a:r>
            <a:rPr lang="en-US"/>
            <a:t>Large Group Sessions</a:t>
          </a:r>
        </a:p>
      </dgm:t>
    </dgm:pt>
    <dgm:pt modelId="{24DD79C2-5106-4CFB-B30C-ECAAD20FD13A}" type="parTrans" cxnId="{F79D6587-C0E7-4E98-A442-A5ED821EFBD7}">
      <dgm:prSet/>
      <dgm:spPr/>
      <dgm:t>
        <a:bodyPr/>
        <a:lstStyle/>
        <a:p>
          <a:endParaRPr lang="en-US"/>
        </a:p>
      </dgm:t>
    </dgm:pt>
    <dgm:pt modelId="{7B4BF0BF-C7E5-4848-9931-DB19F12905B6}" type="sibTrans" cxnId="{F79D6587-C0E7-4E98-A442-A5ED821EFBD7}">
      <dgm:prSet/>
      <dgm:spPr/>
      <dgm:t>
        <a:bodyPr/>
        <a:lstStyle/>
        <a:p>
          <a:endParaRPr lang="en-US"/>
        </a:p>
      </dgm:t>
    </dgm:pt>
    <dgm:pt modelId="{8B50CEED-AB6B-4AEB-BBE5-2F31CE28A71C}">
      <dgm:prSet/>
      <dgm:spPr/>
      <dgm:t>
        <a:bodyPr/>
        <a:lstStyle/>
        <a:p>
          <a:r>
            <a:rPr lang="en-US" dirty="0"/>
            <a:t>Small Group &amp; Individual Sessions</a:t>
          </a:r>
        </a:p>
      </dgm:t>
    </dgm:pt>
    <dgm:pt modelId="{FDAC65DA-7D90-4774-A4B6-7717E1A773D6}" type="parTrans" cxnId="{EC047911-201F-4FEA-AB6F-8EF46DE2B32E}">
      <dgm:prSet/>
      <dgm:spPr/>
      <dgm:t>
        <a:bodyPr/>
        <a:lstStyle/>
        <a:p>
          <a:endParaRPr lang="en-US"/>
        </a:p>
      </dgm:t>
    </dgm:pt>
    <dgm:pt modelId="{7B53446D-2282-4249-93AF-E3222246E9A3}" type="sibTrans" cxnId="{EC047911-201F-4FEA-AB6F-8EF46DE2B32E}">
      <dgm:prSet/>
      <dgm:spPr/>
      <dgm:t>
        <a:bodyPr/>
        <a:lstStyle/>
        <a:p>
          <a:endParaRPr lang="en-US"/>
        </a:p>
      </dgm:t>
    </dgm:pt>
    <dgm:pt modelId="{A415585D-6B60-4F8E-B8BC-4A21AE93B3E5}">
      <dgm:prSet/>
      <dgm:spPr/>
      <dgm:t>
        <a:bodyPr/>
        <a:lstStyle/>
        <a:p>
          <a:r>
            <a:rPr lang="en-US"/>
            <a:t>Psychiatry Digest Updates</a:t>
          </a:r>
        </a:p>
      </dgm:t>
    </dgm:pt>
    <dgm:pt modelId="{1F2B2D72-A587-46D2-8C59-3A360A325C7A}" type="parTrans" cxnId="{FB50E4A2-FD8D-4F15-BA08-9B5255C25DA7}">
      <dgm:prSet/>
      <dgm:spPr/>
      <dgm:t>
        <a:bodyPr/>
        <a:lstStyle/>
        <a:p>
          <a:endParaRPr lang="en-US"/>
        </a:p>
      </dgm:t>
    </dgm:pt>
    <dgm:pt modelId="{6693E0A1-E549-472E-9A52-E86F99C3CCB4}" type="sibTrans" cxnId="{FB50E4A2-FD8D-4F15-BA08-9B5255C25DA7}">
      <dgm:prSet/>
      <dgm:spPr/>
      <dgm:t>
        <a:bodyPr/>
        <a:lstStyle/>
        <a:p>
          <a:endParaRPr lang="en-US"/>
        </a:p>
      </dgm:t>
    </dgm:pt>
    <dgm:pt modelId="{3B075EE8-DC65-4D5B-B32F-9DB4925AD556}">
      <dgm:prSet/>
      <dgm:spPr/>
      <dgm:t>
        <a:bodyPr/>
        <a:lstStyle/>
        <a:p>
          <a:r>
            <a:rPr lang="en-US"/>
            <a:t>CBME Newsflashes</a:t>
          </a:r>
          <a:endParaRPr lang="en-US" dirty="0"/>
        </a:p>
      </dgm:t>
    </dgm:pt>
    <dgm:pt modelId="{0C09F856-23A4-4AB8-A647-DBF8AD9A1B11}" type="parTrans" cxnId="{185DFB54-58B3-4DD6-813D-8836ECC40CF6}">
      <dgm:prSet/>
      <dgm:spPr/>
      <dgm:t>
        <a:bodyPr/>
        <a:lstStyle/>
        <a:p>
          <a:endParaRPr lang="en-US"/>
        </a:p>
      </dgm:t>
    </dgm:pt>
    <dgm:pt modelId="{0441FD72-CC76-47CC-9FAE-D855D6E20856}" type="sibTrans" cxnId="{185DFB54-58B3-4DD6-813D-8836ECC40CF6}">
      <dgm:prSet/>
      <dgm:spPr/>
      <dgm:t>
        <a:bodyPr/>
        <a:lstStyle/>
        <a:p>
          <a:endParaRPr lang="en-US"/>
        </a:p>
      </dgm:t>
    </dgm:pt>
    <dgm:pt modelId="{9E07E2DD-0DF8-48A3-933A-AB1611E4DFB8}">
      <dgm:prSet/>
      <dgm:spPr/>
      <dgm:t>
        <a:bodyPr/>
        <a:lstStyle/>
        <a:p>
          <a:r>
            <a:rPr lang="en-US" dirty="0"/>
            <a:t>Department Website</a:t>
          </a:r>
        </a:p>
      </dgm:t>
    </dgm:pt>
    <dgm:pt modelId="{D2B6D093-AF8E-4289-B2F8-4CF61B04F7E6}" type="parTrans" cxnId="{8FFD046D-340A-4A75-BF75-6704E88B6010}">
      <dgm:prSet/>
      <dgm:spPr/>
      <dgm:t>
        <a:bodyPr/>
        <a:lstStyle/>
        <a:p>
          <a:endParaRPr lang="en-US"/>
        </a:p>
      </dgm:t>
    </dgm:pt>
    <dgm:pt modelId="{06D182EE-D3E4-43BE-97F7-78A3955C25FA}" type="sibTrans" cxnId="{8FFD046D-340A-4A75-BF75-6704E88B6010}">
      <dgm:prSet/>
      <dgm:spPr/>
      <dgm:t>
        <a:bodyPr/>
        <a:lstStyle/>
        <a:p>
          <a:endParaRPr lang="en-US"/>
        </a:p>
      </dgm:t>
    </dgm:pt>
    <dgm:pt modelId="{E4CE7834-E5A9-4361-8355-5E6F28172C1E}">
      <dgm:prSet/>
      <dgm:spPr/>
      <dgm:t>
        <a:bodyPr/>
        <a:lstStyle/>
        <a:p>
          <a:r>
            <a:rPr lang="en-US" dirty="0"/>
            <a:t>Royal College Website</a:t>
          </a:r>
        </a:p>
      </dgm:t>
    </dgm:pt>
    <dgm:pt modelId="{B3A0BA81-1C4A-4EC4-B224-13207C22318B}" type="parTrans" cxnId="{38CDE10D-BEC2-43E5-A18F-CBAE13905D6F}">
      <dgm:prSet/>
      <dgm:spPr/>
      <dgm:t>
        <a:bodyPr/>
        <a:lstStyle/>
        <a:p>
          <a:endParaRPr lang="en-US"/>
        </a:p>
      </dgm:t>
    </dgm:pt>
    <dgm:pt modelId="{99B73CC5-F82E-4398-9D1B-C661F5C3637E}" type="sibTrans" cxnId="{38CDE10D-BEC2-43E5-A18F-CBAE13905D6F}">
      <dgm:prSet/>
      <dgm:spPr/>
      <dgm:t>
        <a:bodyPr/>
        <a:lstStyle/>
        <a:p>
          <a:endParaRPr lang="en-US"/>
        </a:p>
      </dgm:t>
    </dgm:pt>
    <dgm:pt modelId="{B5E73536-6991-B042-B47A-2CDD6FF159A2}" type="pres">
      <dgm:prSet presAssocID="{91AAFDDA-DBCE-452D-8BCA-2212C4E3192A}" presName="diagram" presStyleCnt="0">
        <dgm:presLayoutVars>
          <dgm:dir/>
          <dgm:resizeHandles val="exact"/>
        </dgm:presLayoutVars>
      </dgm:prSet>
      <dgm:spPr/>
    </dgm:pt>
    <dgm:pt modelId="{48C211DC-ED92-4C4D-8711-765F3A423F51}" type="pres">
      <dgm:prSet presAssocID="{22164D07-0C9A-4467-9A7B-5A962487CF98}" presName="node" presStyleLbl="node1" presStyleIdx="0" presStyleCnt="6">
        <dgm:presLayoutVars>
          <dgm:bulletEnabled val="1"/>
        </dgm:presLayoutVars>
      </dgm:prSet>
      <dgm:spPr/>
    </dgm:pt>
    <dgm:pt modelId="{21E1A033-7561-D846-B0A4-A5D546618DDD}" type="pres">
      <dgm:prSet presAssocID="{7B4BF0BF-C7E5-4848-9931-DB19F12905B6}" presName="sibTrans" presStyleCnt="0"/>
      <dgm:spPr/>
    </dgm:pt>
    <dgm:pt modelId="{A15C2E3D-68EE-CA4B-8C80-54BA4B650AF3}" type="pres">
      <dgm:prSet presAssocID="{8B50CEED-AB6B-4AEB-BBE5-2F31CE28A71C}" presName="node" presStyleLbl="node1" presStyleIdx="1" presStyleCnt="6">
        <dgm:presLayoutVars>
          <dgm:bulletEnabled val="1"/>
        </dgm:presLayoutVars>
      </dgm:prSet>
      <dgm:spPr/>
    </dgm:pt>
    <dgm:pt modelId="{8A752EF1-66C0-A745-BC35-1A48DBFD5B41}" type="pres">
      <dgm:prSet presAssocID="{7B53446D-2282-4249-93AF-E3222246E9A3}" presName="sibTrans" presStyleCnt="0"/>
      <dgm:spPr/>
    </dgm:pt>
    <dgm:pt modelId="{558FC486-2DB4-2548-9C8E-98D592FD5102}" type="pres">
      <dgm:prSet presAssocID="{A415585D-6B60-4F8E-B8BC-4A21AE93B3E5}" presName="node" presStyleLbl="node1" presStyleIdx="2" presStyleCnt="6">
        <dgm:presLayoutVars>
          <dgm:bulletEnabled val="1"/>
        </dgm:presLayoutVars>
      </dgm:prSet>
      <dgm:spPr/>
    </dgm:pt>
    <dgm:pt modelId="{6B4B33B3-24E0-FA4F-9360-1F98BC2784C0}" type="pres">
      <dgm:prSet presAssocID="{6693E0A1-E549-472E-9A52-E86F99C3CCB4}" presName="sibTrans" presStyleCnt="0"/>
      <dgm:spPr/>
    </dgm:pt>
    <dgm:pt modelId="{936BF697-B675-F944-8185-813EA212EB8C}" type="pres">
      <dgm:prSet presAssocID="{3B075EE8-DC65-4D5B-B32F-9DB4925AD556}" presName="node" presStyleLbl="node1" presStyleIdx="3" presStyleCnt="6">
        <dgm:presLayoutVars>
          <dgm:bulletEnabled val="1"/>
        </dgm:presLayoutVars>
      </dgm:prSet>
      <dgm:spPr/>
    </dgm:pt>
    <dgm:pt modelId="{9B6F559C-F27D-CE47-86D5-3F5AD90F8FAD}" type="pres">
      <dgm:prSet presAssocID="{0441FD72-CC76-47CC-9FAE-D855D6E20856}" presName="sibTrans" presStyleCnt="0"/>
      <dgm:spPr/>
    </dgm:pt>
    <dgm:pt modelId="{949ECED3-0BD3-F04F-B037-BCA924860354}" type="pres">
      <dgm:prSet presAssocID="{9E07E2DD-0DF8-48A3-933A-AB1611E4DFB8}" presName="node" presStyleLbl="node1" presStyleIdx="4" presStyleCnt="6">
        <dgm:presLayoutVars>
          <dgm:bulletEnabled val="1"/>
        </dgm:presLayoutVars>
      </dgm:prSet>
      <dgm:spPr/>
    </dgm:pt>
    <dgm:pt modelId="{CA3F2522-8D1C-A744-AED9-5732AE0D1738}" type="pres">
      <dgm:prSet presAssocID="{06D182EE-D3E4-43BE-97F7-78A3955C25FA}" presName="sibTrans" presStyleCnt="0"/>
      <dgm:spPr/>
    </dgm:pt>
    <dgm:pt modelId="{B18FFDF9-E24A-EC47-A319-8E3D3FE93A06}" type="pres">
      <dgm:prSet presAssocID="{E4CE7834-E5A9-4361-8355-5E6F28172C1E}" presName="node" presStyleLbl="node1" presStyleIdx="5" presStyleCnt="6">
        <dgm:presLayoutVars>
          <dgm:bulletEnabled val="1"/>
        </dgm:presLayoutVars>
      </dgm:prSet>
      <dgm:spPr/>
    </dgm:pt>
  </dgm:ptLst>
  <dgm:cxnLst>
    <dgm:cxn modelId="{38CDE10D-BEC2-43E5-A18F-CBAE13905D6F}" srcId="{91AAFDDA-DBCE-452D-8BCA-2212C4E3192A}" destId="{E4CE7834-E5A9-4361-8355-5E6F28172C1E}" srcOrd="5" destOrd="0" parTransId="{B3A0BA81-1C4A-4EC4-B224-13207C22318B}" sibTransId="{99B73CC5-F82E-4398-9D1B-C661F5C3637E}"/>
    <dgm:cxn modelId="{EC047911-201F-4FEA-AB6F-8EF46DE2B32E}" srcId="{91AAFDDA-DBCE-452D-8BCA-2212C4E3192A}" destId="{8B50CEED-AB6B-4AEB-BBE5-2F31CE28A71C}" srcOrd="1" destOrd="0" parTransId="{FDAC65DA-7D90-4774-A4B6-7717E1A773D6}" sibTransId="{7B53446D-2282-4249-93AF-E3222246E9A3}"/>
    <dgm:cxn modelId="{D678AD50-938E-8948-B6FB-3F2BDE8B09A4}" type="presOf" srcId="{E4CE7834-E5A9-4361-8355-5E6F28172C1E}" destId="{B18FFDF9-E24A-EC47-A319-8E3D3FE93A06}" srcOrd="0" destOrd="0" presId="urn:microsoft.com/office/officeart/2005/8/layout/default"/>
    <dgm:cxn modelId="{185DFB54-58B3-4DD6-813D-8836ECC40CF6}" srcId="{91AAFDDA-DBCE-452D-8BCA-2212C4E3192A}" destId="{3B075EE8-DC65-4D5B-B32F-9DB4925AD556}" srcOrd="3" destOrd="0" parTransId="{0C09F856-23A4-4AB8-A647-DBF8AD9A1B11}" sibTransId="{0441FD72-CC76-47CC-9FAE-D855D6E20856}"/>
    <dgm:cxn modelId="{8FFD046D-340A-4A75-BF75-6704E88B6010}" srcId="{91AAFDDA-DBCE-452D-8BCA-2212C4E3192A}" destId="{9E07E2DD-0DF8-48A3-933A-AB1611E4DFB8}" srcOrd="4" destOrd="0" parTransId="{D2B6D093-AF8E-4289-B2F8-4CF61B04F7E6}" sibTransId="{06D182EE-D3E4-43BE-97F7-78A3955C25FA}"/>
    <dgm:cxn modelId="{63CB3C77-5A90-C341-88FE-4A404640233D}" type="presOf" srcId="{8B50CEED-AB6B-4AEB-BBE5-2F31CE28A71C}" destId="{A15C2E3D-68EE-CA4B-8C80-54BA4B650AF3}" srcOrd="0" destOrd="0" presId="urn:microsoft.com/office/officeart/2005/8/layout/default"/>
    <dgm:cxn modelId="{22D78980-439C-8144-8A57-52F8AA2D8996}" type="presOf" srcId="{9E07E2DD-0DF8-48A3-933A-AB1611E4DFB8}" destId="{949ECED3-0BD3-F04F-B037-BCA924860354}" srcOrd="0" destOrd="0" presId="urn:microsoft.com/office/officeart/2005/8/layout/default"/>
    <dgm:cxn modelId="{E66AF383-4A72-E747-BF82-4F556C211B53}" type="presOf" srcId="{91AAFDDA-DBCE-452D-8BCA-2212C4E3192A}" destId="{B5E73536-6991-B042-B47A-2CDD6FF159A2}" srcOrd="0" destOrd="0" presId="urn:microsoft.com/office/officeart/2005/8/layout/default"/>
    <dgm:cxn modelId="{F79D6587-C0E7-4E98-A442-A5ED821EFBD7}" srcId="{91AAFDDA-DBCE-452D-8BCA-2212C4E3192A}" destId="{22164D07-0C9A-4467-9A7B-5A962487CF98}" srcOrd="0" destOrd="0" parTransId="{24DD79C2-5106-4CFB-B30C-ECAAD20FD13A}" sibTransId="{7B4BF0BF-C7E5-4848-9931-DB19F12905B6}"/>
    <dgm:cxn modelId="{8A8A359E-C3DE-8946-ACA7-7FA025D6B627}" type="presOf" srcId="{3B075EE8-DC65-4D5B-B32F-9DB4925AD556}" destId="{936BF697-B675-F944-8185-813EA212EB8C}" srcOrd="0" destOrd="0" presId="urn:microsoft.com/office/officeart/2005/8/layout/default"/>
    <dgm:cxn modelId="{FB50E4A2-FD8D-4F15-BA08-9B5255C25DA7}" srcId="{91AAFDDA-DBCE-452D-8BCA-2212C4E3192A}" destId="{A415585D-6B60-4F8E-B8BC-4A21AE93B3E5}" srcOrd="2" destOrd="0" parTransId="{1F2B2D72-A587-46D2-8C59-3A360A325C7A}" sibTransId="{6693E0A1-E549-472E-9A52-E86F99C3CCB4}"/>
    <dgm:cxn modelId="{4AF6A3BF-7A60-E34E-9E3F-A56C7DC29089}" type="presOf" srcId="{22164D07-0C9A-4467-9A7B-5A962487CF98}" destId="{48C211DC-ED92-4C4D-8711-765F3A423F51}" srcOrd="0" destOrd="0" presId="urn:microsoft.com/office/officeart/2005/8/layout/default"/>
    <dgm:cxn modelId="{6F3C1FEE-6A06-284A-9872-AAE4F02903E0}" type="presOf" srcId="{A415585D-6B60-4F8E-B8BC-4A21AE93B3E5}" destId="{558FC486-2DB4-2548-9C8E-98D592FD5102}" srcOrd="0" destOrd="0" presId="urn:microsoft.com/office/officeart/2005/8/layout/default"/>
    <dgm:cxn modelId="{BBF44295-74DC-804D-8ADF-5B8F3578FB2F}" type="presParOf" srcId="{B5E73536-6991-B042-B47A-2CDD6FF159A2}" destId="{48C211DC-ED92-4C4D-8711-765F3A423F51}" srcOrd="0" destOrd="0" presId="urn:microsoft.com/office/officeart/2005/8/layout/default"/>
    <dgm:cxn modelId="{8C420698-0220-7144-AC0F-ACC0EE86D926}" type="presParOf" srcId="{B5E73536-6991-B042-B47A-2CDD6FF159A2}" destId="{21E1A033-7561-D846-B0A4-A5D546618DDD}" srcOrd="1" destOrd="0" presId="urn:microsoft.com/office/officeart/2005/8/layout/default"/>
    <dgm:cxn modelId="{CB8E46C6-AB6E-3341-8C38-BFFFE1A3134F}" type="presParOf" srcId="{B5E73536-6991-B042-B47A-2CDD6FF159A2}" destId="{A15C2E3D-68EE-CA4B-8C80-54BA4B650AF3}" srcOrd="2" destOrd="0" presId="urn:microsoft.com/office/officeart/2005/8/layout/default"/>
    <dgm:cxn modelId="{6DAEE4BF-D04E-9D45-976B-78047F81E5F4}" type="presParOf" srcId="{B5E73536-6991-B042-B47A-2CDD6FF159A2}" destId="{8A752EF1-66C0-A745-BC35-1A48DBFD5B41}" srcOrd="3" destOrd="0" presId="urn:microsoft.com/office/officeart/2005/8/layout/default"/>
    <dgm:cxn modelId="{4C0F020F-EC61-D247-A024-A7BA938A67BA}" type="presParOf" srcId="{B5E73536-6991-B042-B47A-2CDD6FF159A2}" destId="{558FC486-2DB4-2548-9C8E-98D592FD5102}" srcOrd="4" destOrd="0" presId="urn:microsoft.com/office/officeart/2005/8/layout/default"/>
    <dgm:cxn modelId="{B50CB9B2-E1B0-2145-9205-C69A808CA0C5}" type="presParOf" srcId="{B5E73536-6991-B042-B47A-2CDD6FF159A2}" destId="{6B4B33B3-24E0-FA4F-9360-1F98BC2784C0}" srcOrd="5" destOrd="0" presId="urn:microsoft.com/office/officeart/2005/8/layout/default"/>
    <dgm:cxn modelId="{E8EA0B31-A849-7E4B-AA6F-6EFCFFC19F8F}" type="presParOf" srcId="{B5E73536-6991-B042-B47A-2CDD6FF159A2}" destId="{936BF697-B675-F944-8185-813EA212EB8C}" srcOrd="6" destOrd="0" presId="urn:microsoft.com/office/officeart/2005/8/layout/default"/>
    <dgm:cxn modelId="{D0C95417-3802-9C4D-BD19-7529799AB06B}" type="presParOf" srcId="{B5E73536-6991-B042-B47A-2CDD6FF159A2}" destId="{9B6F559C-F27D-CE47-86D5-3F5AD90F8FAD}" srcOrd="7" destOrd="0" presId="urn:microsoft.com/office/officeart/2005/8/layout/default"/>
    <dgm:cxn modelId="{7B8E60AC-F209-1141-A540-5381E9619B43}" type="presParOf" srcId="{B5E73536-6991-B042-B47A-2CDD6FF159A2}" destId="{949ECED3-0BD3-F04F-B037-BCA924860354}" srcOrd="8" destOrd="0" presId="urn:microsoft.com/office/officeart/2005/8/layout/default"/>
    <dgm:cxn modelId="{C2BCA34E-E175-1D49-A248-7A497127F63C}" type="presParOf" srcId="{B5E73536-6991-B042-B47A-2CDD6FF159A2}" destId="{CA3F2522-8D1C-A744-AED9-5732AE0D1738}" srcOrd="9" destOrd="0" presId="urn:microsoft.com/office/officeart/2005/8/layout/default"/>
    <dgm:cxn modelId="{973A4C09-E67F-284B-A6B6-CF7DDACFF514}" type="presParOf" srcId="{B5E73536-6991-B042-B47A-2CDD6FF159A2}" destId="{B18FFDF9-E24A-EC47-A319-8E3D3FE93A0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71C6E2-1A45-467C-BFD9-C42348E0D209}"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09CFAD-8EF9-4B28-99FE-21907B71BF64}">
      <dgm:prSet custT="1"/>
      <dgm:spPr/>
      <dgm:t>
        <a:bodyPr/>
        <a:lstStyle/>
        <a:p>
          <a:pPr>
            <a:lnSpc>
              <a:spcPct val="100000"/>
            </a:lnSpc>
            <a:spcAft>
              <a:spcPts val="0"/>
            </a:spcAft>
            <a:defRPr cap="all"/>
          </a:pPr>
          <a:r>
            <a:rPr lang="en-US" sz="2000" dirty="0"/>
            <a:t>may involve direct </a:t>
          </a:r>
        </a:p>
        <a:p>
          <a:pPr>
            <a:lnSpc>
              <a:spcPct val="100000"/>
            </a:lnSpc>
            <a:spcAft>
              <a:spcPts val="0"/>
            </a:spcAft>
            <a:defRPr cap="all"/>
          </a:pPr>
          <a:r>
            <a:rPr lang="en-US" sz="2000" dirty="0"/>
            <a:t>or </a:t>
          </a:r>
        </a:p>
        <a:p>
          <a:pPr>
            <a:lnSpc>
              <a:spcPct val="100000"/>
            </a:lnSpc>
            <a:spcAft>
              <a:spcPts val="0"/>
            </a:spcAft>
            <a:defRPr cap="all"/>
          </a:pPr>
          <a:r>
            <a:rPr lang="en-US" sz="2000" dirty="0"/>
            <a:t>indirect observation</a:t>
          </a:r>
        </a:p>
      </dgm:t>
    </dgm:pt>
    <dgm:pt modelId="{7BA0A41B-CC31-4298-A8B0-9F8130A442AB}" type="parTrans" cxnId="{88BAB22F-47D3-4B63-BE41-ECAC6546A709}">
      <dgm:prSet/>
      <dgm:spPr/>
      <dgm:t>
        <a:bodyPr/>
        <a:lstStyle/>
        <a:p>
          <a:endParaRPr lang="en-US"/>
        </a:p>
      </dgm:t>
    </dgm:pt>
    <dgm:pt modelId="{059CD63E-C9F9-4A9A-B000-6EA7874C6BEC}" type="sibTrans" cxnId="{88BAB22F-47D3-4B63-BE41-ECAC6546A709}">
      <dgm:prSet/>
      <dgm:spPr/>
      <dgm:t>
        <a:bodyPr/>
        <a:lstStyle/>
        <a:p>
          <a:endParaRPr lang="en-US"/>
        </a:p>
      </dgm:t>
    </dgm:pt>
    <dgm:pt modelId="{23728253-51DE-41DB-B94C-13401DB63C12}">
      <dgm:prSet custT="1"/>
      <dgm:spPr/>
      <dgm:t>
        <a:bodyPr/>
        <a:lstStyle/>
        <a:p>
          <a:pPr>
            <a:defRPr cap="all"/>
          </a:pPr>
          <a:r>
            <a:rPr lang="en-US" sz="2000" dirty="0"/>
            <a:t>Complete WBA even if  task rated less than a 4 or 5, to promote knowledge &amp; skill development</a:t>
          </a:r>
        </a:p>
      </dgm:t>
    </dgm:pt>
    <dgm:pt modelId="{3BAA0650-504F-46E3-BB2A-A0D3F5182A87}" type="parTrans" cxnId="{22E2A7A3-BABC-49D9-9532-734DFE8AFFE6}">
      <dgm:prSet/>
      <dgm:spPr/>
      <dgm:t>
        <a:bodyPr/>
        <a:lstStyle/>
        <a:p>
          <a:endParaRPr lang="en-US"/>
        </a:p>
      </dgm:t>
    </dgm:pt>
    <dgm:pt modelId="{C0F622F8-FD1B-4C44-88C2-6B36A947A92A}" type="sibTrans" cxnId="{22E2A7A3-BABC-49D9-9532-734DFE8AFFE6}">
      <dgm:prSet/>
      <dgm:spPr/>
      <dgm:t>
        <a:bodyPr/>
        <a:lstStyle/>
        <a:p>
          <a:endParaRPr lang="en-US"/>
        </a:p>
      </dgm:t>
    </dgm:pt>
    <dgm:pt modelId="{1BD65007-2832-46BB-B123-8EE46493E900}">
      <dgm:prSet custT="1"/>
      <dgm:spPr/>
      <dgm:t>
        <a:bodyPr/>
        <a:lstStyle/>
        <a:p>
          <a:pPr>
            <a:defRPr cap="all"/>
          </a:pPr>
          <a:r>
            <a:rPr lang="en-US" sz="2000" dirty="0"/>
            <a:t> it may take 2-3 attempts before You achieve a successful assessment.</a:t>
          </a:r>
        </a:p>
      </dgm:t>
    </dgm:pt>
    <dgm:pt modelId="{02E7128B-9939-4C6D-9FEB-BEE0AAF85F66}" type="parTrans" cxnId="{AD499803-90F6-4590-836A-260FFB7BDB2D}">
      <dgm:prSet/>
      <dgm:spPr/>
      <dgm:t>
        <a:bodyPr/>
        <a:lstStyle/>
        <a:p>
          <a:endParaRPr lang="en-US"/>
        </a:p>
      </dgm:t>
    </dgm:pt>
    <dgm:pt modelId="{3199E4B5-C8AC-426D-8FB1-B9AA176EBB5A}" type="sibTrans" cxnId="{AD499803-90F6-4590-836A-260FFB7BDB2D}">
      <dgm:prSet/>
      <dgm:spPr/>
      <dgm:t>
        <a:bodyPr/>
        <a:lstStyle/>
        <a:p>
          <a:endParaRPr lang="en-US"/>
        </a:p>
      </dgm:t>
    </dgm:pt>
    <dgm:pt modelId="{396C2E44-D8CA-41BF-86AC-7FA301563F7E}" type="pres">
      <dgm:prSet presAssocID="{E171C6E2-1A45-467C-BFD9-C42348E0D209}" presName="root" presStyleCnt="0">
        <dgm:presLayoutVars>
          <dgm:dir/>
          <dgm:resizeHandles val="exact"/>
        </dgm:presLayoutVars>
      </dgm:prSet>
      <dgm:spPr/>
    </dgm:pt>
    <dgm:pt modelId="{F4CCBD7C-A847-490B-8D93-0948D857254E}" type="pres">
      <dgm:prSet presAssocID="{DA09CFAD-8EF9-4B28-99FE-21907B71BF64}" presName="compNode" presStyleCnt="0"/>
      <dgm:spPr/>
    </dgm:pt>
    <dgm:pt modelId="{615C9E8C-296C-4839-8A36-A4879F2E5ED9}" type="pres">
      <dgm:prSet presAssocID="{DA09CFAD-8EF9-4B28-99FE-21907B71BF64}" presName="iconBgRect" presStyleLbl="bgShp" presStyleIdx="0" presStyleCnt="3"/>
      <dgm:spPr/>
    </dgm:pt>
    <dgm:pt modelId="{1C186BD4-0E78-47C1-A138-E3A7C0D4BFA7}" type="pres">
      <dgm:prSet presAssocID="{DA09CFAD-8EF9-4B28-99FE-21907B71BF6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search"/>
        </a:ext>
      </dgm:extLst>
    </dgm:pt>
    <dgm:pt modelId="{0EB071DB-8DF7-4776-BB9D-3DD4AE9FEC05}" type="pres">
      <dgm:prSet presAssocID="{DA09CFAD-8EF9-4B28-99FE-21907B71BF64}" presName="spaceRect" presStyleCnt="0"/>
      <dgm:spPr/>
    </dgm:pt>
    <dgm:pt modelId="{D9098AEB-0878-4D12-9B5A-111019E8410B}" type="pres">
      <dgm:prSet presAssocID="{DA09CFAD-8EF9-4B28-99FE-21907B71BF64}" presName="textRect" presStyleLbl="revTx" presStyleIdx="0" presStyleCnt="3">
        <dgm:presLayoutVars>
          <dgm:chMax val="1"/>
          <dgm:chPref val="1"/>
        </dgm:presLayoutVars>
      </dgm:prSet>
      <dgm:spPr/>
    </dgm:pt>
    <dgm:pt modelId="{E24024A3-6593-4283-BA93-4D7FA5E367CD}" type="pres">
      <dgm:prSet presAssocID="{059CD63E-C9F9-4A9A-B000-6EA7874C6BEC}" presName="sibTrans" presStyleCnt="0"/>
      <dgm:spPr/>
    </dgm:pt>
    <dgm:pt modelId="{E0FFD06E-54DB-433E-ACCC-9385DCF98FF1}" type="pres">
      <dgm:prSet presAssocID="{23728253-51DE-41DB-B94C-13401DB63C12}" presName="compNode" presStyleCnt="0"/>
      <dgm:spPr/>
    </dgm:pt>
    <dgm:pt modelId="{8120EC9A-9252-43F0-88E7-EDD2929D5BCA}" type="pres">
      <dgm:prSet presAssocID="{23728253-51DE-41DB-B94C-13401DB63C12}" presName="iconBgRect" presStyleLbl="bgShp" presStyleIdx="1" presStyleCnt="3"/>
      <dgm:spPr/>
    </dgm:pt>
    <dgm:pt modelId="{935F1653-305C-445F-9284-989DD6E257FE}" type="pres">
      <dgm:prSet presAssocID="{23728253-51DE-41DB-B94C-13401DB63C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659A463-E518-496B-B00C-997822030025}" type="pres">
      <dgm:prSet presAssocID="{23728253-51DE-41DB-B94C-13401DB63C12}" presName="spaceRect" presStyleCnt="0"/>
      <dgm:spPr/>
    </dgm:pt>
    <dgm:pt modelId="{49BEE261-1EE4-4F48-8EEC-FFE0C56683D9}" type="pres">
      <dgm:prSet presAssocID="{23728253-51DE-41DB-B94C-13401DB63C12}" presName="textRect" presStyleLbl="revTx" presStyleIdx="1" presStyleCnt="3">
        <dgm:presLayoutVars>
          <dgm:chMax val="1"/>
          <dgm:chPref val="1"/>
        </dgm:presLayoutVars>
      </dgm:prSet>
      <dgm:spPr/>
    </dgm:pt>
    <dgm:pt modelId="{1C1D55E3-D26F-4666-B1B9-80DCD539DB4D}" type="pres">
      <dgm:prSet presAssocID="{C0F622F8-FD1B-4C44-88C2-6B36A947A92A}" presName="sibTrans" presStyleCnt="0"/>
      <dgm:spPr/>
    </dgm:pt>
    <dgm:pt modelId="{C46F3A56-E6DF-4CC2-873D-68BA3AA00604}" type="pres">
      <dgm:prSet presAssocID="{1BD65007-2832-46BB-B123-8EE46493E900}" presName="compNode" presStyleCnt="0"/>
      <dgm:spPr/>
    </dgm:pt>
    <dgm:pt modelId="{48183817-5054-4B8E-852A-15D29CBFD597}" type="pres">
      <dgm:prSet presAssocID="{1BD65007-2832-46BB-B123-8EE46493E900}" presName="iconBgRect" presStyleLbl="bgShp" presStyleIdx="2" presStyleCnt="3"/>
      <dgm:spPr/>
    </dgm:pt>
    <dgm:pt modelId="{F92AE03D-9221-4E27-9A52-7CC93AD48C33}" type="pres">
      <dgm:prSet presAssocID="{1BD65007-2832-46BB-B123-8EE46493E9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51283BED-FE62-4953-AA4A-EE328685EE7A}" type="pres">
      <dgm:prSet presAssocID="{1BD65007-2832-46BB-B123-8EE46493E900}" presName="spaceRect" presStyleCnt="0"/>
      <dgm:spPr/>
    </dgm:pt>
    <dgm:pt modelId="{C4205210-4B6F-49E0-8D5A-46A8D807185D}" type="pres">
      <dgm:prSet presAssocID="{1BD65007-2832-46BB-B123-8EE46493E900}" presName="textRect" presStyleLbl="revTx" presStyleIdx="2" presStyleCnt="3">
        <dgm:presLayoutVars>
          <dgm:chMax val="1"/>
          <dgm:chPref val="1"/>
        </dgm:presLayoutVars>
      </dgm:prSet>
      <dgm:spPr/>
    </dgm:pt>
  </dgm:ptLst>
  <dgm:cxnLst>
    <dgm:cxn modelId="{AD499803-90F6-4590-836A-260FFB7BDB2D}" srcId="{E171C6E2-1A45-467C-BFD9-C42348E0D209}" destId="{1BD65007-2832-46BB-B123-8EE46493E900}" srcOrd="2" destOrd="0" parTransId="{02E7128B-9939-4C6D-9FEB-BEE0AAF85F66}" sibTransId="{3199E4B5-C8AC-426D-8FB1-B9AA176EBB5A}"/>
    <dgm:cxn modelId="{A44B9913-D4B1-47AF-94AD-9F2072DF48FB}" type="presOf" srcId="{1BD65007-2832-46BB-B123-8EE46493E900}" destId="{C4205210-4B6F-49E0-8D5A-46A8D807185D}" srcOrd="0" destOrd="0" presId="urn:microsoft.com/office/officeart/2018/5/layout/IconCircleLabelList"/>
    <dgm:cxn modelId="{88BAB22F-47D3-4B63-BE41-ECAC6546A709}" srcId="{E171C6E2-1A45-467C-BFD9-C42348E0D209}" destId="{DA09CFAD-8EF9-4B28-99FE-21907B71BF64}" srcOrd="0" destOrd="0" parTransId="{7BA0A41B-CC31-4298-A8B0-9F8130A442AB}" sibTransId="{059CD63E-C9F9-4A9A-B000-6EA7874C6BEC}"/>
    <dgm:cxn modelId="{22E2A7A3-BABC-49D9-9532-734DFE8AFFE6}" srcId="{E171C6E2-1A45-467C-BFD9-C42348E0D209}" destId="{23728253-51DE-41DB-B94C-13401DB63C12}" srcOrd="1" destOrd="0" parTransId="{3BAA0650-504F-46E3-BB2A-A0D3F5182A87}" sibTransId="{C0F622F8-FD1B-4C44-88C2-6B36A947A92A}"/>
    <dgm:cxn modelId="{340F8EB3-7DB0-4F46-A5E1-9821D66A0EB3}" type="presOf" srcId="{23728253-51DE-41DB-B94C-13401DB63C12}" destId="{49BEE261-1EE4-4F48-8EEC-FFE0C56683D9}" srcOrd="0" destOrd="0" presId="urn:microsoft.com/office/officeart/2018/5/layout/IconCircleLabelList"/>
    <dgm:cxn modelId="{96A4AFFB-670B-4A1B-97F8-139660DF9512}" type="presOf" srcId="{DA09CFAD-8EF9-4B28-99FE-21907B71BF64}" destId="{D9098AEB-0878-4D12-9B5A-111019E8410B}" srcOrd="0" destOrd="0" presId="urn:microsoft.com/office/officeart/2018/5/layout/IconCircleLabelList"/>
    <dgm:cxn modelId="{2E2078FF-925A-4C45-BB60-6E16A68E16A3}" type="presOf" srcId="{E171C6E2-1A45-467C-BFD9-C42348E0D209}" destId="{396C2E44-D8CA-41BF-86AC-7FA301563F7E}" srcOrd="0" destOrd="0" presId="urn:microsoft.com/office/officeart/2018/5/layout/IconCircleLabelList"/>
    <dgm:cxn modelId="{227241CE-DCD4-4482-B2FB-51BFC4F28D89}" type="presParOf" srcId="{396C2E44-D8CA-41BF-86AC-7FA301563F7E}" destId="{F4CCBD7C-A847-490B-8D93-0948D857254E}" srcOrd="0" destOrd="0" presId="urn:microsoft.com/office/officeart/2018/5/layout/IconCircleLabelList"/>
    <dgm:cxn modelId="{02986AC3-38CE-4C02-BD07-BA78D395BF3F}" type="presParOf" srcId="{F4CCBD7C-A847-490B-8D93-0948D857254E}" destId="{615C9E8C-296C-4839-8A36-A4879F2E5ED9}" srcOrd="0" destOrd="0" presId="urn:microsoft.com/office/officeart/2018/5/layout/IconCircleLabelList"/>
    <dgm:cxn modelId="{1D704695-5B5B-4FBD-A91E-C6E93AB3480C}" type="presParOf" srcId="{F4CCBD7C-A847-490B-8D93-0948D857254E}" destId="{1C186BD4-0E78-47C1-A138-E3A7C0D4BFA7}" srcOrd="1" destOrd="0" presId="urn:microsoft.com/office/officeart/2018/5/layout/IconCircleLabelList"/>
    <dgm:cxn modelId="{6D70E3DF-559C-4E67-ABCE-8118A8EC9EE9}" type="presParOf" srcId="{F4CCBD7C-A847-490B-8D93-0948D857254E}" destId="{0EB071DB-8DF7-4776-BB9D-3DD4AE9FEC05}" srcOrd="2" destOrd="0" presId="urn:microsoft.com/office/officeart/2018/5/layout/IconCircleLabelList"/>
    <dgm:cxn modelId="{C6AF147A-057C-45DA-AC09-2367D5106A22}" type="presParOf" srcId="{F4CCBD7C-A847-490B-8D93-0948D857254E}" destId="{D9098AEB-0878-4D12-9B5A-111019E8410B}" srcOrd="3" destOrd="0" presId="urn:microsoft.com/office/officeart/2018/5/layout/IconCircleLabelList"/>
    <dgm:cxn modelId="{9BF03067-698A-4FB8-AF4D-EB4DF0BE2746}" type="presParOf" srcId="{396C2E44-D8CA-41BF-86AC-7FA301563F7E}" destId="{E24024A3-6593-4283-BA93-4D7FA5E367CD}" srcOrd="1" destOrd="0" presId="urn:microsoft.com/office/officeart/2018/5/layout/IconCircleLabelList"/>
    <dgm:cxn modelId="{4CEBD041-AC35-4CCE-A879-CD23BCD6542F}" type="presParOf" srcId="{396C2E44-D8CA-41BF-86AC-7FA301563F7E}" destId="{E0FFD06E-54DB-433E-ACCC-9385DCF98FF1}" srcOrd="2" destOrd="0" presId="urn:microsoft.com/office/officeart/2018/5/layout/IconCircleLabelList"/>
    <dgm:cxn modelId="{925A29AA-2543-4E2D-A84F-04538C26C32F}" type="presParOf" srcId="{E0FFD06E-54DB-433E-ACCC-9385DCF98FF1}" destId="{8120EC9A-9252-43F0-88E7-EDD2929D5BCA}" srcOrd="0" destOrd="0" presId="urn:microsoft.com/office/officeart/2018/5/layout/IconCircleLabelList"/>
    <dgm:cxn modelId="{2CAAD45D-B645-488E-BEA7-1FAD64B03A2E}" type="presParOf" srcId="{E0FFD06E-54DB-433E-ACCC-9385DCF98FF1}" destId="{935F1653-305C-445F-9284-989DD6E257FE}" srcOrd="1" destOrd="0" presId="urn:microsoft.com/office/officeart/2018/5/layout/IconCircleLabelList"/>
    <dgm:cxn modelId="{9F210FAC-E07D-4113-8134-46F63EB7723B}" type="presParOf" srcId="{E0FFD06E-54DB-433E-ACCC-9385DCF98FF1}" destId="{9659A463-E518-496B-B00C-997822030025}" srcOrd="2" destOrd="0" presId="urn:microsoft.com/office/officeart/2018/5/layout/IconCircleLabelList"/>
    <dgm:cxn modelId="{25E6B3CD-CF67-4F24-AEA0-CC7B2802ED8F}" type="presParOf" srcId="{E0FFD06E-54DB-433E-ACCC-9385DCF98FF1}" destId="{49BEE261-1EE4-4F48-8EEC-FFE0C56683D9}" srcOrd="3" destOrd="0" presId="urn:microsoft.com/office/officeart/2018/5/layout/IconCircleLabelList"/>
    <dgm:cxn modelId="{9EB8FA7E-B131-4D84-BF5D-64B5C8455EC2}" type="presParOf" srcId="{396C2E44-D8CA-41BF-86AC-7FA301563F7E}" destId="{1C1D55E3-D26F-4666-B1B9-80DCD539DB4D}" srcOrd="3" destOrd="0" presId="urn:microsoft.com/office/officeart/2018/5/layout/IconCircleLabelList"/>
    <dgm:cxn modelId="{7A0BF79B-00B2-4476-AC55-C08B59697C0E}" type="presParOf" srcId="{396C2E44-D8CA-41BF-86AC-7FA301563F7E}" destId="{C46F3A56-E6DF-4CC2-873D-68BA3AA00604}" srcOrd="4" destOrd="0" presId="urn:microsoft.com/office/officeart/2018/5/layout/IconCircleLabelList"/>
    <dgm:cxn modelId="{D51B7988-DE7B-49FD-A7B6-ACF08D75335C}" type="presParOf" srcId="{C46F3A56-E6DF-4CC2-873D-68BA3AA00604}" destId="{48183817-5054-4B8E-852A-15D29CBFD597}" srcOrd="0" destOrd="0" presId="urn:microsoft.com/office/officeart/2018/5/layout/IconCircleLabelList"/>
    <dgm:cxn modelId="{A46FBB48-BF38-4A77-A6D6-F73272B5332D}" type="presParOf" srcId="{C46F3A56-E6DF-4CC2-873D-68BA3AA00604}" destId="{F92AE03D-9221-4E27-9A52-7CC93AD48C33}" srcOrd="1" destOrd="0" presId="urn:microsoft.com/office/officeart/2018/5/layout/IconCircleLabelList"/>
    <dgm:cxn modelId="{1015A26F-C7FA-4AC4-9AC6-6BBF85F80E44}" type="presParOf" srcId="{C46F3A56-E6DF-4CC2-873D-68BA3AA00604}" destId="{51283BED-FE62-4953-AA4A-EE328685EE7A}" srcOrd="2" destOrd="0" presId="urn:microsoft.com/office/officeart/2018/5/layout/IconCircleLabelList"/>
    <dgm:cxn modelId="{ACE5EC97-394C-4200-B5E7-E05131045A4A}" type="presParOf" srcId="{C46F3A56-E6DF-4CC2-873D-68BA3AA00604}" destId="{C4205210-4B6F-49E0-8D5A-46A8D807185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2EB3C2-A2CF-134D-978D-FD71EDA13309}" type="doc">
      <dgm:prSet loTypeId="urn:microsoft.com/office/officeart/2005/8/layout/vList3" loCatId="" qsTypeId="urn:microsoft.com/office/officeart/2005/8/quickstyle/simple1" qsCatId="simple" csTypeId="urn:microsoft.com/office/officeart/2005/8/colors/colorful1" csCatId="colorful" phldr="1"/>
      <dgm:spPr/>
    </dgm:pt>
    <dgm:pt modelId="{BCC4FDD7-6BE3-CF49-8695-AF2F60F4E9A2}">
      <dgm:prSet phldrT="[Text]"/>
      <dgm:spPr/>
      <dgm:t>
        <a:bodyPr/>
        <a:lstStyle/>
        <a:p>
          <a:r>
            <a:rPr lang="en-US" dirty="0"/>
            <a:t>Expected to have at least 5 opportunities of assessment &amp; feedback for each EPA.</a:t>
          </a:r>
        </a:p>
      </dgm:t>
    </dgm:pt>
    <dgm:pt modelId="{594C48E0-86FE-844F-840C-4785BDC76DB7}" type="parTrans" cxnId="{FB65E8BA-D070-1F4B-9CB2-005B7627B08D}">
      <dgm:prSet/>
      <dgm:spPr/>
      <dgm:t>
        <a:bodyPr/>
        <a:lstStyle/>
        <a:p>
          <a:endParaRPr lang="en-US"/>
        </a:p>
      </dgm:t>
    </dgm:pt>
    <dgm:pt modelId="{ED0CF627-1071-BF4B-87CB-82398DB10E5F}" type="sibTrans" cxnId="{FB65E8BA-D070-1F4B-9CB2-005B7627B08D}">
      <dgm:prSet/>
      <dgm:spPr/>
      <dgm:t>
        <a:bodyPr/>
        <a:lstStyle/>
        <a:p>
          <a:endParaRPr lang="en-US"/>
        </a:p>
      </dgm:t>
    </dgm:pt>
    <dgm:pt modelId="{35B96DEB-E0D4-FC45-9D39-35BAB2BD2F13}">
      <dgm:prSet phldrT="[Text]"/>
      <dgm:spPr/>
      <dgm:t>
        <a:bodyPr/>
        <a:lstStyle/>
        <a:p>
          <a:r>
            <a:rPr lang="en-US" dirty="0"/>
            <a:t>Score of 3 or higher is considered an observation “of achievement”</a:t>
          </a:r>
        </a:p>
      </dgm:t>
    </dgm:pt>
    <dgm:pt modelId="{4FB3B23E-641F-0147-8D8C-7670EFB2F4A4}" type="parTrans" cxnId="{8C19A2A2-851B-8C40-AE0F-807D46C94778}">
      <dgm:prSet/>
      <dgm:spPr/>
      <dgm:t>
        <a:bodyPr/>
        <a:lstStyle/>
        <a:p>
          <a:endParaRPr lang="en-US"/>
        </a:p>
      </dgm:t>
    </dgm:pt>
    <dgm:pt modelId="{0B1E6486-FDB1-474D-AEC7-13706EF98AF4}" type="sibTrans" cxnId="{8C19A2A2-851B-8C40-AE0F-807D46C94778}">
      <dgm:prSet/>
      <dgm:spPr/>
      <dgm:t>
        <a:bodyPr/>
        <a:lstStyle/>
        <a:p>
          <a:endParaRPr lang="en-US"/>
        </a:p>
      </dgm:t>
    </dgm:pt>
    <dgm:pt modelId="{AA7B8BFF-A846-BA41-BE25-901DEA5FA3CA}">
      <dgm:prSet phldrT="[Text]"/>
      <dgm:spPr/>
      <dgm:t>
        <a:bodyPr/>
        <a:lstStyle/>
        <a:p>
          <a:r>
            <a:rPr lang="en-US" dirty="0"/>
            <a:t>**Once in Foundations Stage of Training, 4 or 5 is considered an observation of “achievement”</a:t>
          </a:r>
        </a:p>
      </dgm:t>
    </dgm:pt>
    <dgm:pt modelId="{3DF574AA-BA04-DC46-9A0C-A233C74601AB}" type="parTrans" cxnId="{0D4356F2-E965-324E-9AE7-02ED77052CA5}">
      <dgm:prSet/>
      <dgm:spPr/>
      <dgm:t>
        <a:bodyPr/>
        <a:lstStyle/>
        <a:p>
          <a:endParaRPr lang="en-US"/>
        </a:p>
      </dgm:t>
    </dgm:pt>
    <dgm:pt modelId="{383E0DBD-FF63-744A-9B5F-55E180AFAA97}" type="sibTrans" cxnId="{0D4356F2-E965-324E-9AE7-02ED77052CA5}">
      <dgm:prSet/>
      <dgm:spPr/>
      <dgm:t>
        <a:bodyPr/>
        <a:lstStyle/>
        <a:p>
          <a:endParaRPr lang="en-US"/>
        </a:p>
      </dgm:t>
    </dgm:pt>
    <dgm:pt modelId="{C559481A-EC1C-F641-933F-D2138CA61AEB}" type="pres">
      <dgm:prSet presAssocID="{7A2EB3C2-A2CF-134D-978D-FD71EDA13309}" presName="linearFlow" presStyleCnt="0">
        <dgm:presLayoutVars>
          <dgm:dir/>
          <dgm:resizeHandles val="exact"/>
        </dgm:presLayoutVars>
      </dgm:prSet>
      <dgm:spPr/>
    </dgm:pt>
    <dgm:pt modelId="{4EE7D6F7-D5A0-BC4D-A4C4-973357D49409}" type="pres">
      <dgm:prSet presAssocID="{BCC4FDD7-6BE3-CF49-8695-AF2F60F4E9A2}" presName="composite" presStyleCnt="0"/>
      <dgm:spPr/>
    </dgm:pt>
    <dgm:pt modelId="{2F6E4388-F612-F24D-92AB-88426157546B}" type="pres">
      <dgm:prSet presAssocID="{BCC4FDD7-6BE3-CF49-8695-AF2F60F4E9A2}" presName="imgShp" presStyleLbl="fgImgPlace1" presStyleIdx="0" presStyleCnt="3"/>
      <dgm:spPr/>
    </dgm:pt>
    <dgm:pt modelId="{4C30B85A-2F7D-F244-BFD6-7792CEFFB78C}" type="pres">
      <dgm:prSet presAssocID="{BCC4FDD7-6BE3-CF49-8695-AF2F60F4E9A2}" presName="txShp" presStyleLbl="node1" presStyleIdx="0" presStyleCnt="3">
        <dgm:presLayoutVars>
          <dgm:bulletEnabled val="1"/>
        </dgm:presLayoutVars>
      </dgm:prSet>
      <dgm:spPr/>
    </dgm:pt>
    <dgm:pt modelId="{7A8FE75E-2A2D-7C4D-9400-ABF357D4D7AC}" type="pres">
      <dgm:prSet presAssocID="{ED0CF627-1071-BF4B-87CB-82398DB10E5F}" presName="spacing" presStyleCnt="0"/>
      <dgm:spPr/>
    </dgm:pt>
    <dgm:pt modelId="{3DBC0100-7414-6D43-BC61-E7AC1B5626EB}" type="pres">
      <dgm:prSet presAssocID="{35B96DEB-E0D4-FC45-9D39-35BAB2BD2F13}" presName="composite" presStyleCnt="0"/>
      <dgm:spPr/>
    </dgm:pt>
    <dgm:pt modelId="{C1636F33-B61F-654C-B79A-E057BABF24B7}" type="pres">
      <dgm:prSet presAssocID="{35B96DEB-E0D4-FC45-9D39-35BAB2BD2F13}" presName="imgShp" presStyleLbl="fgImgPlace1" presStyleIdx="1" presStyleCnt="3"/>
      <dgm:spPr/>
    </dgm:pt>
    <dgm:pt modelId="{01F5D842-D6D6-8F41-BC24-CB20B346A07F}" type="pres">
      <dgm:prSet presAssocID="{35B96DEB-E0D4-FC45-9D39-35BAB2BD2F13}" presName="txShp" presStyleLbl="node1" presStyleIdx="1" presStyleCnt="3">
        <dgm:presLayoutVars>
          <dgm:bulletEnabled val="1"/>
        </dgm:presLayoutVars>
      </dgm:prSet>
      <dgm:spPr/>
    </dgm:pt>
    <dgm:pt modelId="{E8306F81-3ED7-2041-97D6-6EC17A956FEE}" type="pres">
      <dgm:prSet presAssocID="{0B1E6486-FDB1-474D-AEC7-13706EF98AF4}" presName="spacing" presStyleCnt="0"/>
      <dgm:spPr/>
    </dgm:pt>
    <dgm:pt modelId="{55D99305-484F-E44C-AE8F-B13F90E30355}" type="pres">
      <dgm:prSet presAssocID="{AA7B8BFF-A846-BA41-BE25-901DEA5FA3CA}" presName="composite" presStyleCnt="0"/>
      <dgm:spPr/>
    </dgm:pt>
    <dgm:pt modelId="{1810F7A0-C44B-E14A-933E-9F295E1308F6}" type="pres">
      <dgm:prSet presAssocID="{AA7B8BFF-A846-BA41-BE25-901DEA5FA3CA}" presName="imgShp" presStyleLbl="fgImgPlace1" presStyleIdx="2" presStyleCnt="3"/>
      <dgm:spPr/>
    </dgm:pt>
    <dgm:pt modelId="{FBD11591-3388-674C-86DC-6D076759BBA4}" type="pres">
      <dgm:prSet presAssocID="{AA7B8BFF-A846-BA41-BE25-901DEA5FA3CA}" presName="txShp" presStyleLbl="node1" presStyleIdx="2" presStyleCnt="3">
        <dgm:presLayoutVars>
          <dgm:bulletEnabled val="1"/>
        </dgm:presLayoutVars>
      </dgm:prSet>
      <dgm:spPr/>
    </dgm:pt>
  </dgm:ptLst>
  <dgm:cxnLst>
    <dgm:cxn modelId="{5BFCE140-909B-404E-82F2-2336DE3EF60A}" type="presOf" srcId="{35B96DEB-E0D4-FC45-9D39-35BAB2BD2F13}" destId="{01F5D842-D6D6-8F41-BC24-CB20B346A07F}" srcOrd="0" destOrd="0" presId="urn:microsoft.com/office/officeart/2005/8/layout/vList3"/>
    <dgm:cxn modelId="{0B61F961-2E30-914F-BE40-B1D76021860A}" type="presOf" srcId="{AA7B8BFF-A846-BA41-BE25-901DEA5FA3CA}" destId="{FBD11591-3388-674C-86DC-6D076759BBA4}" srcOrd="0" destOrd="0" presId="urn:microsoft.com/office/officeart/2005/8/layout/vList3"/>
    <dgm:cxn modelId="{8C19A2A2-851B-8C40-AE0F-807D46C94778}" srcId="{7A2EB3C2-A2CF-134D-978D-FD71EDA13309}" destId="{35B96DEB-E0D4-FC45-9D39-35BAB2BD2F13}" srcOrd="1" destOrd="0" parTransId="{4FB3B23E-641F-0147-8D8C-7670EFB2F4A4}" sibTransId="{0B1E6486-FDB1-474D-AEC7-13706EF98AF4}"/>
    <dgm:cxn modelId="{17FC4AAE-CBFA-F34A-A6D6-82534C4F605B}" type="presOf" srcId="{BCC4FDD7-6BE3-CF49-8695-AF2F60F4E9A2}" destId="{4C30B85A-2F7D-F244-BFD6-7792CEFFB78C}" srcOrd="0" destOrd="0" presId="urn:microsoft.com/office/officeart/2005/8/layout/vList3"/>
    <dgm:cxn modelId="{DFE3C3B1-E30C-6945-9FE4-341636CF280B}" type="presOf" srcId="{7A2EB3C2-A2CF-134D-978D-FD71EDA13309}" destId="{C559481A-EC1C-F641-933F-D2138CA61AEB}" srcOrd="0" destOrd="0" presId="urn:microsoft.com/office/officeart/2005/8/layout/vList3"/>
    <dgm:cxn modelId="{FB65E8BA-D070-1F4B-9CB2-005B7627B08D}" srcId="{7A2EB3C2-A2CF-134D-978D-FD71EDA13309}" destId="{BCC4FDD7-6BE3-CF49-8695-AF2F60F4E9A2}" srcOrd="0" destOrd="0" parTransId="{594C48E0-86FE-844F-840C-4785BDC76DB7}" sibTransId="{ED0CF627-1071-BF4B-87CB-82398DB10E5F}"/>
    <dgm:cxn modelId="{0D4356F2-E965-324E-9AE7-02ED77052CA5}" srcId="{7A2EB3C2-A2CF-134D-978D-FD71EDA13309}" destId="{AA7B8BFF-A846-BA41-BE25-901DEA5FA3CA}" srcOrd="2" destOrd="0" parTransId="{3DF574AA-BA04-DC46-9A0C-A233C74601AB}" sibTransId="{383E0DBD-FF63-744A-9B5F-55E180AFAA97}"/>
    <dgm:cxn modelId="{BFEA6F62-4A0A-C649-800D-8DD3205F4ECD}" type="presParOf" srcId="{C559481A-EC1C-F641-933F-D2138CA61AEB}" destId="{4EE7D6F7-D5A0-BC4D-A4C4-973357D49409}" srcOrd="0" destOrd="0" presId="urn:microsoft.com/office/officeart/2005/8/layout/vList3"/>
    <dgm:cxn modelId="{7ADD11C0-3CB6-664C-993A-0898063966DE}" type="presParOf" srcId="{4EE7D6F7-D5A0-BC4D-A4C4-973357D49409}" destId="{2F6E4388-F612-F24D-92AB-88426157546B}" srcOrd="0" destOrd="0" presId="urn:microsoft.com/office/officeart/2005/8/layout/vList3"/>
    <dgm:cxn modelId="{45FB3212-7591-804E-9F03-FE3EDB23C719}" type="presParOf" srcId="{4EE7D6F7-D5A0-BC4D-A4C4-973357D49409}" destId="{4C30B85A-2F7D-F244-BFD6-7792CEFFB78C}" srcOrd="1" destOrd="0" presId="urn:microsoft.com/office/officeart/2005/8/layout/vList3"/>
    <dgm:cxn modelId="{BEE3FC96-EF50-844E-B7E0-2C4B05E6B94E}" type="presParOf" srcId="{C559481A-EC1C-F641-933F-D2138CA61AEB}" destId="{7A8FE75E-2A2D-7C4D-9400-ABF357D4D7AC}" srcOrd="1" destOrd="0" presId="urn:microsoft.com/office/officeart/2005/8/layout/vList3"/>
    <dgm:cxn modelId="{7D776058-3D03-704C-BEBA-63CD45672CC8}" type="presParOf" srcId="{C559481A-EC1C-F641-933F-D2138CA61AEB}" destId="{3DBC0100-7414-6D43-BC61-E7AC1B5626EB}" srcOrd="2" destOrd="0" presId="urn:microsoft.com/office/officeart/2005/8/layout/vList3"/>
    <dgm:cxn modelId="{2384550A-BBAB-C24A-8A67-3A8E6088CC1B}" type="presParOf" srcId="{3DBC0100-7414-6D43-BC61-E7AC1B5626EB}" destId="{C1636F33-B61F-654C-B79A-E057BABF24B7}" srcOrd="0" destOrd="0" presId="urn:microsoft.com/office/officeart/2005/8/layout/vList3"/>
    <dgm:cxn modelId="{4315AA5D-C704-0C45-A878-149E8ADAA7BC}" type="presParOf" srcId="{3DBC0100-7414-6D43-BC61-E7AC1B5626EB}" destId="{01F5D842-D6D6-8F41-BC24-CB20B346A07F}" srcOrd="1" destOrd="0" presId="urn:microsoft.com/office/officeart/2005/8/layout/vList3"/>
    <dgm:cxn modelId="{3451AEE8-D26B-AA42-8732-9F5B6551520B}" type="presParOf" srcId="{C559481A-EC1C-F641-933F-D2138CA61AEB}" destId="{E8306F81-3ED7-2041-97D6-6EC17A956FEE}" srcOrd="3" destOrd="0" presId="urn:microsoft.com/office/officeart/2005/8/layout/vList3"/>
    <dgm:cxn modelId="{6555F6CD-F861-1746-8447-393CFDFF30EF}" type="presParOf" srcId="{C559481A-EC1C-F641-933F-D2138CA61AEB}" destId="{55D99305-484F-E44C-AE8F-B13F90E30355}" srcOrd="4" destOrd="0" presId="urn:microsoft.com/office/officeart/2005/8/layout/vList3"/>
    <dgm:cxn modelId="{E6E32798-6FAB-4D4E-8FB8-0EBC1BCF3874}" type="presParOf" srcId="{55D99305-484F-E44C-AE8F-B13F90E30355}" destId="{1810F7A0-C44B-E14A-933E-9F295E1308F6}" srcOrd="0" destOrd="0" presId="urn:microsoft.com/office/officeart/2005/8/layout/vList3"/>
    <dgm:cxn modelId="{4E29A03B-58D9-674C-9A72-53A9C21924DE}" type="presParOf" srcId="{55D99305-484F-E44C-AE8F-B13F90E30355}" destId="{FBD11591-3388-674C-86DC-6D076759BBA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E96E6F-769E-431A-B6BA-502732561C9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52273B2-B60C-41C0-A90E-4B277FEB43F7}">
      <dgm:prSet/>
      <dgm:spPr/>
      <dgm:t>
        <a:bodyPr/>
        <a:lstStyle/>
        <a:p>
          <a:r>
            <a:rPr lang="en-US" dirty="0"/>
            <a:t>Dual Diagnosis</a:t>
          </a:r>
        </a:p>
      </dgm:t>
    </dgm:pt>
    <dgm:pt modelId="{56B4476C-DFD5-4BCF-9325-7A32DF4B191F}" type="parTrans" cxnId="{1227A1DD-CFB0-46E6-8217-B1CA823998F7}">
      <dgm:prSet/>
      <dgm:spPr/>
      <dgm:t>
        <a:bodyPr/>
        <a:lstStyle/>
        <a:p>
          <a:endParaRPr lang="en-US"/>
        </a:p>
      </dgm:t>
    </dgm:pt>
    <dgm:pt modelId="{3FCA0070-B2B3-47BD-A1C4-107EF46DA02E}" type="sibTrans" cxnId="{1227A1DD-CFB0-46E6-8217-B1CA823998F7}">
      <dgm:prSet/>
      <dgm:spPr/>
      <dgm:t>
        <a:bodyPr/>
        <a:lstStyle/>
        <a:p>
          <a:endParaRPr lang="en-US"/>
        </a:p>
      </dgm:t>
    </dgm:pt>
    <dgm:pt modelId="{1179EF14-F191-417C-B691-271336D674CB}">
      <dgm:prSet/>
      <dgm:spPr/>
      <dgm:t>
        <a:bodyPr/>
        <a:lstStyle/>
        <a:p>
          <a:r>
            <a:rPr lang="en-US"/>
            <a:t>Addictions</a:t>
          </a:r>
        </a:p>
      </dgm:t>
    </dgm:pt>
    <dgm:pt modelId="{AD12BE0E-C4B9-4765-B49E-FD69B352368B}" type="parTrans" cxnId="{5D22A85F-D5D8-422D-9CAA-717CFC36D1A6}">
      <dgm:prSet/>
      <dgm:spPr/>
      <dgm:t>
        <a:bodyPr/>
        <a:lstStyle/>
        <a:p>
          <a:endParaRPr lang="en-US"/>
        </a:p>
      </dgm:t>
    </dgm:pt>
    <dgm:pt modelId="{6B0A3CAB-8671-444E-9151-27BAB9960D22}" type="sibTrans" cxnId="{5D22A85F-D5D8-422D-9CAA-717CFC36D1A6}">
      <dgm:prSet/>
      <dgm:spPr/>
      <dgm:t>
        <a:bodyPr/>
        <a:lstStyle/>
        <a:p>
          <a:endParaRPr lang="en-US"/>
        </a:p>
      </dgm:t>
    </dgm:pt>
    <dgm:pt modelId="{ED6E7000-4938-48D4-B442-4E46736DEB7E}">
      <dgm:prSet/>
      <dgm:spPr/>
      <dgm:t>
        <a:bodyPr/>
        <a:lstStyle/>
        <a:p>
          <a:r>
            <a:rPr lang="en-US"/>
            <a:t>Forensics</a:t>
          </a:r>
        </a:p>
      </dgm:t>
    </dgm:pt>
    <dgm:pt modelId="{35E175F5-05E6-45BD-B87E-A40733FBC824}" type="parTrans" cxnId="{3366FAAF-36FB-4590-9E8F-955324D07421}">
      <dgm:prSet/>
      <dgm:spPr/>
      <dgm:t>
        <a:bodyPr/>
        <a:lstStyle/>
        <a:p>
          <a:endParaRPr lang="en-US"/>
        </a:p>
      </dgm:t>
    </dgm:pt>
    <dgm:pt modelId="{78F4942F-B822-441D-8B70-793E6D6B8762}" type="sibTrans" cxnId="{3366FAAF-36FB-4590-9E8F-955324D07421}">
      <dgm:prSet/>
      <dgm:spPr/>
      <dgm:t>
        <a:bodyPr/>
        <a:lstStyle/>
        <a:p>
          <a:endParaRPr lang="en-US"/>
        </a:p>
      </dgm:t>
    </dgm:pt>
    <dgm:pt modelId="{338DA52E-AD86-4D4E-98A4-4EE05D0F98DB}">
      <dgm:prSet/>
      <dgm:spPr/>
      <dgm:t>
        <a:bodyPr/>
        <a:lstStyle/>
        <a:p>
          <a:r>
            <a:rPr lang="en-US"/>
            <a:t>ACT</a:t>
          </a:r>
        </a:p>
      </dgm:t>
    </dgm:pt>
    <dgm:pt modelId="{93D44EE1-407C-49B3-8325-DB5685EAFF39}" type="parTrans" cxnId="{01A78D5D-CAC3-4B64-A97D-F88CCAA97049}">
      <dgm:prSet/>
      <dgm:spPr/>
      <dgm:t>
        <a:bodyPr/>
        <a:lstStyle/>
        <a:p>
          <a:endParaRPr lang="en-US"/>
        </a:p>
      </dgm:t>
    </dgm:pt>
    <dgm:pt modelId="{C36E86E4-4AEC-494E-ABF6-FB2116CB2BCF}" type="sibTrans" cxnId="{01A78D5D-CAC3-4B64-A97D-F88CCAA97049}">
      <dgm:prSet/>
      <dgm:spPr/>
      <dgm:t>
        <a:bodyPr/>
        <a:lstStyle/>
        <a:p>
          <a:endParaRPr lang="en-US"/>
        </a:p>
      </dgm:t>
    </dgm:pt>
    <dgm:pt modelId="{8C4E9B61-FA70-432A-A9A8-D506D446552A}">
      <dgm:prSet/>
      <dgm:spPr/>
      <dgm:t>
        <a:bodyPr/>
        <a:lstStyle/>
        <a:p>
          <a:r>
            <a:rPr lang="en-US"/>
            <a:t>Shelter Health</a:t>
          </a:r>
        </a:p>
      </dgm:t>
    </dgm:pt>
    <dgm:pt modelId="{95745621-2F3D-41FB-B17F-A598A6428DD5}" type="parTrans" cxnId="{490A76DB-B938-4829-9B7E-460BA8B19681}">
      <dgm:prSet/>
      <dgm:spPr/>
      <dgm:t>
        <a:bodyPr/>
        <a:lstStyle/>
        <a:p>
          <a:endParaRPr lang="en-US"/>
        </a:p>
      </dgm:t>
    </dgm:pt>
    <dgm:pt modelId="{DFA8FC12-4319-4C79-AB25-0D4DC8445DFA}" type="sibTrans" cxnId="{490A76DB-B938-4829-9B7E-460BA8B19681}">
      <dgm:prSet/>
      <dgm:spPr/>
      <dgm:t>
        <a:bodyPr/>
        <a:lstStyle/>
        <a:p>
          <a:endParaRPr lang="en-US"/>
        </a:p>
      </dgm:t>
    </dgm:pt>
    <dgm:pt modelId="{EF4DE42C-C5C9-4195-A735-BA3C659ABC08}">
      <dgm:prSet/>
      <dgm:spPr/>
      <dgm:t>
        <a:bodyPr/>
        <a:lstStyle/>
        <a:p>
          <a:r>
            <a:rPr lang="en-US" dirty="0"/>
            <a:t>Women’s Health Concerns</a:t>
          </a:r>
        </a:p>
      </dgm:t>
    </dgm:pt>
    <dgm:pt modelId="{64807565-C2AD-4BBF-905D-BAB74D3C0413}" type="parTrans" cxnId="{2A49646C-36B8-452A-B981-FD747DD81ED1}">
      <dgm:prSet/>
      <dgm:spPr/>
      <dgm:t>
        <a:bodyPr/>
        <a:lstStyle/>
        <a:p>
          <a:endParaRPr lang="en-US"/>
        </a:p>
      </dgm:t>
    </dgm:pt>
    <dgm:pt modelId="{014FAA51-5CA7-45C5-AF5B-8507C5317EEC}" type="sibTrans" cxnId="{2A49646C-36B8-452A-B981-FD747DD81ED1}">
      <dgm:prSet/>
      <dgm:spPr/>
      <dgm:t>
        <a:bodyPr/>
        <a:lstStyle/>
        <a:p>
          <a:endParaRPr lang="en-US"/>
        </a:p>
      </dgm:t>
    </dgm:pt>
    <dgm:pt modelId="{4071D000-7FC8-44A7-BE74-5548B03CBBCA}">
      <dgm:prSet/>
      <dgm:spPr/>
      <dgm:t>
        <a:bodyPr/>
        <a:lstStyle/>
        <a:p>
          <a:r>
            <a:rPr lang="en-US"/>
            <a:t>Other</a:t>
          </a:r>
        </a:p>
      </dgm:t>
    </dgm:pt>
    <dgm:pt modelId="{3550DE5A-F98E-4B9E-A85C-BD2F44D6E51C}" type="parTrans" cxnId="{A48B8062-29E4-4C4E-98EF-C0A67A229B83}">
      <dgm:prSet/>
      <dgm:spPr/>
      <dgm:t>
        <a:bodyPr/>
        <a:lstStyle/>
        <a:p>
          <a:endParaRPr lang="en-US"/>
        </a:p>
      </dgm:t>
    </dgm:pt>
    <dgm:pt modelId="{A72BA38F-AE4B-4935-9C48-99674A8A1204}" type="sibTrans" cxnId="{A48B8062-29E4-4C4E-98EF-C0A67A229B83}">
      <dgm:prSet/>
      <dgm:spPr/>
      <dgm:t>
        <a:bodyPr/>
        <a:lstStyle/>
        <a:p>
          <a:endParaRPr lang="en-US"/>
        </a:p>
      </dgm:t>
    </dgm:pt>
    <dgm:pt modelId="{3D241EAC-E43A-AE43-B5DD-FCAEE7E98F54}">
      <dgm:prSet/>
      <dgm:spPr/>
      <dgm:t>
        <a:bodyPr/>
        <a:lstStyle/>
        <a:p>
          <a:r>
            <a:rPr lang="en-US" dirty="0"/>
            <a:t>Schizophrenia Services</a:t>
          </a:r>
        </a:p>
      </dgm:t>
    </dgm:pt>
    <dgm:pt modelId="{366B40C8-B45F-2447-9ED5-9FB717443AEF}" type="parTrans" cxnId="{0A5DD684-1966-3D42-B64C-BD2BCF11B3BB}">
      <dgm:prSet/>
      <dgm:spPr/>
      <dgm:t>
        <a:bodyPr/>
        <a:lstStyle/>
        <a:p>
          <a:endParaRPr lang="en-US"/>
        </a:p>
      </dgm:t>
    </dgm:pt>
    <dgm:pt modelId="{50F0386F-6CA7-044B-AD01-B91E67716691}" type="sibTrans" cxnId="{0A5DD684-1966-3D42-B64C-BD2BCF11B3BB}">
      <dgm:prSet/>
      <dgm:spPr/>
      <dgm:t>
        <a:bodyPr/>
        <a:lstStyle/>
        <a:p>
          <a:endParaRPr lang="en-US"/>
        </a:p>
      </dgm:t>
    </dgm:pt>
    <dgm:pt modelId="{847B9D67-DDAD-C14F-8FB1-EC9252309860}">
      <dgm:prSet/>
      <dgm:spPr/>
      <dgm:t>
        <a:bodyPr/>
        <a:lstStyle/>
        <a:p>
          <a:r>
            <a:rPr lang="en-US" dirty="0"/>
            <a:t>Indigenous Health</a:t>
          </a:r>
        </a:p>
      </dgm:t>
    </dgm:pt>
    <dgm:pt modelId="{17DE985C-18C2-E24D-A282-8B3AAA43B6A4}" type="parTrans" cxnId="{76482A90-1B27-8E4A-9367-271B340434AC}">
      <dgm:prSet/>
      <dgm:spPr/>
      <dgm:t>
        <a:bodyPr/>
        <a:lstStyle/>
        <a:p>
          <a:endParaRPr lang="en-US"/>
        </a:p>
      </dgm:t>
    </dgm:pt>
    <dgm:pt modelId="{80C5C9EB-B2A0-6840-A9A3-6A932F431912}" type="sibTrans" cxnId="{76482A90-1B27-8E4A-9367-271B340434AC}">
      <dgm:prSet/>
      <dgm:spPr/>
      <dgm:t>
        <a:bodyPr/>
        <a:lstStyle/>
        <a:p>
          <a:endParaRPr lang="en-US"/>
        </a:p>
      </dgm:t>
    </dgm:pt>
    <dgm:pt modelId="{30DB9877-DD9D-5943-9B76-6F2DAE46CB47}">
      <dgm:prSet/>
      <dgm:spPr/>
      <dgm:t>
        <a:bodyPr/>
        <a:lstStyle/>
        <a:p>
          <a:r>
            <a:rPr lang="en-US" dirty="0"/>
            <a:t>HIV Psychiatry</a:t>
          </a:r>
        </a:p>
      </dgm:t>
    </dgm:pt>
    <dgm:pt modelId="{A6A63367-C87C-D543-93F9-432A191D9AF0}" type="parTrans" cxnId="{CBE94EE1-2C7F-FF4B-A70C-F6C50F37A94B}">
      <dgm:prSet/>
      <dgm:spPr/>
      <dgm:t>
        <a:bodyPr/>
        <a:lstStyle/>
        <a:p>
          <a:endParaRPr lang="en-US"/>
        </a:p>
      </dgm:t>
    </dgm:pt>
    <dgm:pt modelId="{F6843F5F-9211-7649-8C6D-BBEF68D08CEF}" type="sibTrans" cxnId="{CBE94EE1-2C7F-FF4B-A70C-F6C50F37A94B}">
      <dgm:prSet/>
      <dgm:spPr/>
      <dgm:t>
        <a:bodyPr/>
        <a:lstStyle/>
        <a:p>
          <a:endParaRPr lang="en-US"/>
        </a:p>
      </dgm:t>
    </dgm:pt>
    <dgm:pt modelId="{A08AF419-0777-7E4C-9B4C-06242E356FFB}" type="pres">
      <dgm:prSet presAssocID="{B4E96E6F-769E-431A-B6BA-502732561C9F}" presName="vert0" presStyleCnt="0">
        <dgm:presLayoutVars>
          <dgm:dir/>
          <dgm:animOne val="branch"/>
          <dgm:animLvl val="lvl"/>
        </dgm:presLayoutVars>
      </dgm:prSet>
      <dgm:spPr/>
    </dgm:pt>
    <dgm:pt modelId="{2EC88DC7-E9D4-C645-A37C-21637EC1484F}" type="pres">
      <dgm:prSet presAssocID="{052273B2-B60C-41C0-A90E-4B277FEB43F7}" presName="thickLine" presStyleLbl="alignNode1" presStyleIdx="0" presStyleCnt="10"/>
      <dgm:spPr/>
    </dgm:pt>
    <dgm:pt modelId="{7FF7C15C-E112-8647-8219-C7A1E9A38CC0}" type="pres">
      <dgm:prSet presAssocID="{052273B2-B60C-41C0-A90E-4B277FEB43F7}" presName="horz1" presStyleCnt="0"/>
      <dgm:spPr/>
    </dgm:pt>
    <dgm:pt modelId="{0D547031-1A67-0041-B69A-C7A1CCA49B26}" type="pres">
      <dgm:prSet presAssocID="{052273B2-B60C-41C0-A90E-4B277FEB43F7}" presName="tx1" presStyleLbl="revTx" presStyleIdx="0" presStyleCnt="10"/>
      <dgm:spPr/>
    </dgm:pt>
    <dgm:pt modelId="{4F929637-F0A8-204D-B0CF-A01F5FE34CB8}" type="pres">
      <dgm:prSet presAssocID="{052273B2-B60C-41C0-A90E-4B277FEB43F7}" presName="vert1" presStyleCnt="0"/>
      <dgm:spPr/>
    </dgm:pt>
    <dgm:pt modelId="{2EC4834C-C36B-0941-83B2-F4DAFF752DB9}" type="pres">
      <dgm:prSet presAssocID="{847B9D67-DDAD-C14F-8FB1-EC9252309860}" presName="thickLine" presStyleLbl="alignNode1" presStyleIdx="1" presStyleCnt="10"/>
      <dgm:spPr/>
    </dgm:pt>
    <dgm:pt modelId="{15DA3F86-A622-1A4E-92C1-01998B2FB41A}" type="pres">
      <dgm:prSet presAssocID="{847B9D67-DDAD-C14F-8FB1-EC9252309860}" presName="horz1" presStyleCnt="0"/>
      <dgm:spPr/>
    </dgm:pt>
    <dgm:pt modelId="{39306CB7-1769-5D44-8C98-97E3682ED784}" type="pres">
      <dgm:prSet presAssocID="{847B9D67-DDAD-C14F-8FB1-EC9252309860}" presName="tx1" presStyleLbl="revTx" presStyleIdx="1" presStyleCnt="10"/>
      <dgm:spPr/>
    </dgm:pt>
    <dgm:pt modelId="{7840A5A7-A143-E846-AAB0-819D62EB97EF}" type="pres">
      <dgm:prSet presAssocID="{847B9D67-DDAD-C14F-8FB1-EC9252309860}" presName="vert1" presStyleCnt="0"/>
      <dgm:spPr/>
    </dgm:pt>
    <dgm:pt modelId="{AFE2EC3E-F2D8-9C43-9B34-9905836077C9}" type="pres">
      <dgm:prSet presAssocID="{30DB9877-DD9D-5943-9B76-6F2DAE46CB47}" presName="thickLine" presStyleLbl="alignNode1" presStyleIdx="2" presStyleCnt="10"/>
      <dgm:spPr/>
    </dgm:pt>
    <dgm:pt modelId="{CB1BE30A-572F-2248-8FCF-7DF4CD6EB37E}" type="pres">
      <dgm:prSet presAssocID="{30DB9877-DD9D-5943-9B76-6F2DAE46CB47}" presName="horz1" presStyleCnt="0"/>
      <dgm:spPr/>
    </dgm:pt>
    <dgm:pt modelId="{CF8128E0-25B6-A142-8431-41FB26FBA039}" type="pres">
      <dgm:prSet presAssocID="{30DB9877-DD9D-5943-9B76-6F2DAE46CB47}" presName="tx1" presStyleLbl="revTx" presStyleIdx="2" presStyleCnt="10"/>
      <dgm:spPr/>
    </dgm:pt>
    <dgm:pt modelId="{40555D9D-BA98-DC45-8575-6ADD0AD88128}" type="pres">
      <dgm:prSet presAssocID="{30DB9877-DD9D-5943-9B76-6F2DAE46CB47}" presName="vert1" presStyleCnt="0"/>
      <dgm:spPr/>
    </dgm:pt>
    <dgm:pt modelId="{B51B20E6-3CCC-3A40-8B2E-38211378C8BC}" type="pres">
      <dgm:prSet presAssocID="{1179EF14-F191-417C-B691-271336D674CB}" presName="thickLine" presStyleLbl="alignNode1" presStyleIdx="3" presStyleCnt="10"/>
      <dgm:spPr/>
    </dgm:pt>
    <dgm:pt modelId="{EBF4AA9C-8CAB-6241-A78D-0FBED5991356}" type="pres">
      <dgm:prSet presAssocID="{1179EF14-F191-417C-B691-271336D674CB}" presName="horz1" presStyleCnt="0"/>
      <dgm:spPr/>
    </dgm:pt>
    <dgm:pt modelId="{516281BF-5052-5845-9305-B439CE5B1FE1}" type="pres">
      <dgm:prSet presAssocID="{1179EF14-F191-417C-B691-271336D674CB}" presName="tx1" presStyleLbl="revTx" presStyleIdx="3" presStyleCnt="10"/>
      <dgm:spPr/>
    </dgm:pt>
    <dgm:pt modelId="{72C9AF5A-5C14-D34F-B48F-23D322013918}" type="pres">
      <dgm:prSet presAssocID="{1179EF14-F191-417C-B691-271336D674CB}" presName="vert1" presStyleCnt="0"/>
      <dgm:spPr/>
    </dgm:pt>
    <dgm:pt modelId="{C1361F37-7C49-9B47-8A84-AABF765A9CEC}" type="pres">
      <dgm:prSet presAssocID="{ED6E7000-4938-48D4-B442-4E46736DEB7E}" presName="thickLine" presStyleLbl="alignNode1" presStyleIdx="4" presStyleCnt="10"/>
      <dgm:spPr/>
    </dgm:pt>
    <dgm:pt modelId="{0D9401DA-1034-9544-98D6-EE3CC5CA5FAB}" type="pres">
      <dgm:prSet presAssocID="{ED6E7000-4938-48D4-B442-4E46736DEB7E}" presName="horz1" presStyleCnt="0"/>
      <dgm:spPr/>
    </dgm:pt>
    <dgm:pt modelId="{8D894117-E707-2E48-8990-E66178E7E48C}" type="pres">
      <dgm:prSet presAssocID="{ED6E7000-4938-48D4-B442-4E46736DEB7E}" presName="tx1" presStyleLbl="revTx" presStyleIdx="4" presStyleCnt="10"/>
      <dgm:spPr/>
    </dgm:pt>
    <dgm:pt modelId="{65348238-6373-714C-AF81-825CA2C37148}" type="pres">
      <dgm:prSet presAssocID="{ED6E7000-4938-48D4-B442-4E46736DEB7E}" presName="vert1" presStyleCnt="0"/>
      <dgm:spPr/>
    </dgm:pt>
    <dgm:pt modelId="{366076E2-EB91-4F43-9DA9-BF852D5B71A3}" type="pres">
      <dgm:prSet presAssocID="{338DA52E-AD86-4D4E-98A4-4EE05D0F98DB}" presName="thickLine" presStyleLbl="alignNode1" presStyleIdx="5" presStyleCnt="10"/>
      <dgm:spPr/>
    </dgm:pt>
    <dgm:pt modelId="{36B7ABB0-93EA-6B4A-9B27-E59293D785BD}" type="pres">
      <dgm:prSet presAssocID="{338DA52E-AD86-4D4E-98A4-4EE05D0F98DB}" presName="horz1" presStyleCnt="0"/>
      <dgm:spPr/>
    </dgm:pt>
    <dgm:pt modelId="{C065AADE-DB9E-E942-A350-A40791486AA3}" type="pres">
      <dgm:prSet presAssocID="{338DA52E-AD86-4D4E-98A4-4EE05D0F98DB}" presName="tx1" presStyleLbl="revTx" presStyleIdx="5" presStyleCnt="10"/>
      <dgm:spPr/>
    </dgm:pt>
    <dgm:pt modelId="{36C123D2-16B0-324F-89D9-34BA26942DF9}" type="pres">
      <dgm:prSet presAssocID="{338DA52E-AD86-4D4E-98A4-4EE05D0F98DB}" presName="vert1" presStyleCnt="0"/>
      <dgm:spPr/>
    </dgm:pt>
    <dgm:pt modelId="{2BD3C508-8880-164A-9B11-F04B64218878}" type="pres">
      <dgm:prSet presAssocID="{8C4E9B61-FA70-432A-A9A8-D506D446552A}" presName="thickLine" presStyleLbl="alignNode1" presStyleIdx="6" presStyleCnt="10"/>
      <dgm:spPr/>
    </dgm:pt>
    <dgm:pt modelId="{BC75D02A-B706-7D47-A761-AA336CBC8CD4}" type="pres">
      <dgm:prSet presAssocID="{8C4E9B61-FA70-432A-A9A8-D506D446552A}" presName="horz1" presStyleCnt="0"/>
      <dgm:spPr/>
    </dgm:pt>
    <dgm:pt modelId="{ABFA8DC5-B7B9-AC4C-A502-01F986783AF3}" type="pres">
      <dgm:prSet presAssocID="{8C4E9B61-FA70-432A-A9A8-D506D446552A}" presName="tx1" presStyleLbl="revTx" presStyleIdx="6" presStyleCnt="10"/>
      <dgm:spPr/>
    </dgm:pt>
    <dgm:pt modelId="{DC349959-BF3A-C540-95BE-B405C14CAE28}" type="pres">
      <dgm:prSet presAssocID="{8C4E9B61-FA70-432A-A9A8-D506D446552A}" presName="vert1" presStyleCnt="0"/>
      <dgm:spPr/>
    </dgm:pt>
    <dgm:pt modelId="{0F99FD5C-FC62-6548-82C8-224112EF22C3}" type="pres">
      <dgm:prSet presAssocID="{EF4DE42C-C5C9-4195-A735-BA3C659ABC08}" presName="thickLine" presStyleLbl="alignNode1" presStyleIdx="7" presStyleCnt="10"/>
      <dgm:spPr/>
    </dgm:pt>
    <dgm:pt modelId="{18B8EAAE-2656-C64E-AB46-739E11D4C193}" type="pres">
      <dgm:prSet presAssocID="{EF4DE42C-C5C9-4195-A735-BA3C659ABC08}" presName="horz1" presStyleCnt="0"/>
      <dgm:spPr/>
    </dgm:pt>
    <dgm:pt modelId="{7605CB60-CB98-1741-B009-2061B92ED6F5}" type="pres">
      <dgm:prSet presAssocID="{EF4DE42C-C5C9-4195-A735-BA3C659ABC08}" presName="tx1" presStyleLbl="revTx" presStyleIdx="7" presStyleCnt="10"/>
      <dgm:spPr/>
    </dgm:pt>
    <dgm:pt modelId="{C94A4233-AE1B-044E-A475-F35A817D2281}" type="pres">
      <dgm:prSet presAssocID="{EF4DE42C-C5C9-4195-A735-BA3C659ABC08}" presName="vert1" presStyleCnt="0"/>
      <dgm:spPr/>
    </dgm:pt>
    <dgm:pt modelId="{F2A5A4BF-1D1A-8342-AB16-2CA0CE905F8A}" type="pres">
      <dgm:prSet presAssocID="{3D241EAC-E43A-AE43-B5DD-FCAEE7E98F54}" presName="thickLine" presStyleLbl="alignNode1" presStyleIdx="8" presStyleCnt="10"/>
      <dgm:spPr/>
    </dgm:pt>
    <dgm:pt modelId="{FF0D3059-692D-9249-95E3-8EF01D11A32F}" type="pres">
      <dgm:prSet presAssocID="{3D241EAC-E43A-AE43-B5DD-FCAEE7E98F54}" presName="horz1" presStyleCnt="0"/>
      <dgm:spPr/>
    </dgm:pt>
    <dgm:pt modelId="{53FC249B-4817-8746-BCB7-50217E94A642}" type="pres">
      <dgm:prSet presAssocID="{3D241EAC-E43A-AE43-B5DD-FCAEE7E98F54}" presName="tx1" presStyleLbl="revTx" presStyleIdx="8" presStyleCnt="10"/>
      <dgm:spPr/>
    </dgm:pt>
    <dgm:pt modelId="{6B4A5CA6-CFC9-044E-B619-8B01A18FB134}" type="pres">
      <dgm:prSet presAssocID="{3D241EAC-E43A-AE43-B5DD-FCAEE7E98F54}" presName="vert1" presStyleCnt="0"/>
      <dgm:spPr/>
    </dgm:pt>
    <dgm:pt modelId="{F09D426D-67DC-5245-B183-98CA077AA314}" type="pres">
      <dgm:prSet presAssocID="{4071D000-7FC8-44A7-BE74-5548B03CBBCA}" presName="thickLine" presStyleLbl="alignNode1" presStyleIdx="9" presStyleCnt="10"/>
      <dgm:spPr/>
    </dgm:pt>
    <dgm:pt modelId="{FB66C9BB-BF1C-2F49-8125-E79F667F7CA0}" type="pres">
      <dgm:prSet presAssocID="{4071D000-7FC8-44A7-BE74-5548B03CBBCA}" presName="horz1" presStyleCnt="0"/>
      <dgm:spPr/>
    </dgm:pt>
    <dgm:pt modelId="{A2CCA18A-3747-D84A-AC5B-94C52338EA99}" type="pres">
      <dgm:prSet presAssocID="{4071D000-7FC8-44A7-BE74-5548B03CBBCA}" presName="tx1" presStyleLbl="revTx" presStyleIdx="9" presStyleCnt="10"/>
      <dgm:spPr/>
    </dgm:pt>
    <dgm:pt modelId="{D5ABF58B-0B02-BD4D-9D3F-F026D6D980D8}" type="pres">
      <dgm:prSet presAssocID="{4071D000-7FC8-44A7-BE74-5548B03CBBCA}" presName="vert1" presStyleCnt="0"/>
      <dgm:spPr/>
    </dgm:pt>
  </dgm:ptLst>
  <dgm:cxnLst>
    <dgm:cxn modelId="{6E1C9206-DDE3-744A-9BEA-39EDBA8DAC76}" type="presOf" srcId="{B4E96E6F-769E-431A-B6BA-502732561C9F}" destId="{A08AF419-0777-7E4C-9B4C-06242E356FFB}" srcOrd="0" destOrd="0" presId="urn:microsoft.com/office/officeart/2008/layout/LinedList"/>
    <dgm:cxn modelId="{0A40DC25-84CB-8041-B4AD-FECB539676C0}" type="presOf" srcId="{847B9D67-DDAD-C14F-8FB1-EC9252309860}" destId="{39306CB7-1769-5D44-8C98-97E3682ED784}" srcOrd="0" destOrd="0" presId="urn:microsoft.com/office/officeart/2008/layout/LinedList"/>
    <dgm:cxn modelId="{E42A0539-050C-ED4D-852F-CED7BFE77B69}" type="presOf" srcId="{3D241EAC-E43A-AE43-B5DD-FCAEE7E98F54}" destId="{53FC249B-4817-8746-BCB7-50217E94A642}" srcOrd="0" destOrd="0" presId="urn:microsoft.com/office/officeart/2008/layout/LinedList"/>
    <dgm:cxn modelId="{F7714640-7476-3241-9E3C-CFE8BA3BD27F}" type="presOf" srcId="{EF4DE42C-C5C9-4195-A735-BA3C659ABC08}" destId="{7605CB60-CB98-1741-B009-2061B92ED6F5}" srcOrd="0" destOrd="0" presId="urn:microsoft.com/office/officeart/2008/layout/LinedList"/>
    <dgm:cxn modelId="{9FB24341-D919-B749-8DFE-4E41769E2DEE}" type="presOf" srcId="{052273B2-B60C-41C0-A90E-4B277FEB43F7}" destId="{0D547031-1A67-0041-B69A-C7A1CCA49B26}" srcOrd="0" destOrd="0" presId="urn:microsoft.com/office/officeart/2008/layout/LinedList"/>
    <dgm:cxn modelId="{1D8B514C-DFE7-E24A-A121-B3369D61B679}" type="presOf" srcId="{4071D000-7FC8-44A7-BE74-5548B03CBBCA}" destId="{A2CCA18A-3747-D84A-AC5B-94C52338EA99}" srcOrd="0" destOrd="0" presId="urn:microsoft.com/office/officeart/2008/layout/LinedList"/>
    <dgm:cxn modelId="{01A78D5D-CAC3-4B64-A97D-F88CCAA97049}" srcId="{B4E96E6F-769E-431A-B6BA-502732561C9F}" destId="{338DA52E-AD86-4D4E-98A4-4EE05D0F98DB}" srcOrd="5" destOrd="0" parTransId="{93D44EE1-407C-49B3-8325-DB5685EAFF39}" sibTransId="{C36E86E4-4AEC-494E-ABF6-FB2116CB2BCF}"/>
    <dgm:cxn modelId="{9769215F-BD9D-3A40-AAD1-FFED58CD7644}" type="presOf" srcId="{30DB9877-DD9D-5943-9B76-6F2DAE46CB47}" destId="{CF8128E0-25B6-A142-8431-41FB26FBA039}" srcOrd="0" destOrd="0" presId="urn:microsoft.com/office/officeart/2008/layout/LinedList"/>
    <dgm:cxn modelId="{5D22A85F-D5D8-422D-9CAA-717CFC36D1A6}" srcId="{B4E96E6F-769E-431A-B6BA-502732561C9F}" destId="{1179EF14-F191-417C-B691-271336D674CB}" srcOrd="3" destOrd="0" parTransId="{AD12BE0E-C4B9-4765-B49E-FD69B352368B}" sibTransId="{6B0A3CAB-8671-444E-9151-27BAB9960D22}"/>
    <dgm:cxn modelId="{A48B8062-29E4-4C4E-98EF-C0A67A229B83}" srcId="{B4E96E6F-769E-431A-B6BA-502732561C9F}" destId="{4071D000-7FC8-44A7-BE74-5548B03CBBCA}" srcOrd="9" destOrd="0" parTransId="{3550DE5A-F98E-4B9E-A85C-BD2F44D6E51C}" sibTransId="{A72BA38F-AE4B-4935-9C48-99674A8A1204}"/>
    <dgm:cxn modelId="{2A49646C-36B8-452A-B981-FD747DD81ED1}" srcId="{B4E96E6F-769E-431A-B6BA-502732561C9F}" destId="{EF4DE42C-C5C9-4195-A735-BA3C659ABC08}" srcOrd="7" destOrd="0" parTransId="{64807565-C2AD-4BBF-905D-BAB74D3C0413}" sibTransId="{014FAA51-5CA7-45C5-AF5B-8507C5317EEC}"/>
    <dgm:cxn modelId="{0A5DD684-1966-3D42-B64C-BD2BCF11B3BB}" srcId="{B4E96E6F-769E-431A-B6BA-502732561C9F}" destId="{3D241EAC-E43A-AE43-B5DD-FCAEE7E98F54}" srcOrd="8" destOrd="0" parTransId="{366B40C8-B45F-2447-9ED5-9FB717443AEF}" sibTransId="{50F0386F-6CA7-044B-AD01-B91E67716691}"/>
    <dgm:cxn modelId="{649DEA8D-7297-6041-A713-3AC578562F0F}" type="presOf" srcId="{338DA52E-AD86-4D4E-98A4-4EE05D0F98DB}" destId="{C065AADE-DB9E-E942-A350-A40791486AA3}" srcOrd="0" destOrd="0" presId="urn:microsoft.com/office/officeart/2008/layout/LinedList"/>
    <dgm:cxn modelId="{76482A90-1B27-8E4A-9367-271B340434AC}" srcId="{B4E96E6F-769E-431A-B6BA-502732561C9F}" destId="{847B9D67-DDAD-C14F-8FB1-EC9252309860}" srcOrd="1" destOrd="0" parTransId="{17DE985C-18C2-E24D-A282-8B3AAA43B6A4}" sibTransId="{80C5C9EB-B2A0-6840-A9A3-6A932F431912}"/>
    <dgm:cxn modelId="{3366FAAF-36FB-4590-9E8F-955324D07421}" srcId="{B4E96E6F-769E-431A-B6BA-502732561C9F}" destId="{ED6E7000-4938-48D4-B442-4E46736DEB7E}" srcOrd="4" destOrd="0" parTransId="{35E175F5-05E6-45BD-B87E-A40733FBC824}" sibTransId="{78F4942F-B822-441D-8B70-793E6D6B8762}"/>
    <dgm:cxn modelId="{7F50E2BB-DC66-D44F-B9DE-C722AF3A1CF1}" type="presOf" srcId="{8C4E9B61-FA70-432A-A9A8-D506D446552A}" destId="{ABFA8DC5-B7B9-AC4C-A502-01F986783AF3}" srcOrd="0" destOrd="0" presId="urn:microsoft.com/office/officeart/2008/layout/LinedList"/>
    <dgm:cxn modelId="{490A76DB-B938-4829-9B7E-460BA8B19681}" srcId="{B4E96E6F-769E-431A-B6BA-502732561C9F}" destId="{8C4E9B61-FA70-432A-A9A8-D506D446552A}" srcOrd="6" destOrd="0" parTransId="{95745621-2F3D-41FB-B17F-A598A6428DD5}" sibTransId="{DFA8FC12-4319-4C79-AB25-0D4DC8445DFA}"/>
    <dgm:cxn modelId="{1227A1DD-CFB0-46E6-8217-B1CA823998F7}" srcId="{B4E96E6F-769E-431A-B6BA-502732561C9F}" destId="{052273B2-B60C-41C0-A90E-4B277FEB43F7}" srcOrd="0" destOrd="0" parTransId="{56B4476C-DFD5-4BCF-9325-7A32DF4B191F}" sibTransId="{3FCA0070-B2B3-47BD-A1C4-107EF46DA02E}"/>
    <dgm:cxn modelId="{CBE94EE1-2C7F-FF4B-A70C-F6C50F37A94B}" srcId="{B4E96E6F-769E-431A-B6BA-502732561C9F}" destId="{30DB9877-DD9D-5943-9B76-6F2DAE46CB47}" srcOrd="2" destOrd="0" parTransId="{A6A63367-C87C-D543-93F9-432A191D9AF0}" sibTransId="{F6843F5F-9211-7649-8C6D-BBEF68D08CEF}"/>
    <dgm:cxn modelId="{8DF8B4F7-B800-D144-9BC0-80193DF61162}" type="presOf" srcId="{1179EF14-F191-417C-B691-271336D674CB}" destId="{516281BF-5052-5845-9305-B439CE5B1FE1}" srcOrd="0" destOrd="0" presId="urn:microsoft.com/office/officeart/2008/layout/LinedList"/>
    <dgm:cxn modelId="{D65179FC-62CF-D747-9230-EA7149612DD1}" type="presOf" srcId="{ED6E7000-4938-48D4-B442-4E46736DEB7E}" destId="{8D894117-E707-2E48-8990-E66178E7E48C}" srcOrd="0" destOrd="0" presId="urn:microsoft.com/office/officeart/2008/layout/LinedList"/>
    <dgm:cxn modelId="{D55D8B97-6964-5340-B899-22DA695DA864}" type="presParOf" srcId="{A08AF419-0777-7E4C-9B4C-06242E356FFB}" destId="{2EC88DC7-E9D4-C645-A37C-21637EC1484F}" srcOrd="0" destOrd="0" presId="urn:microsoft.com/office/officeart/2008/layout/LinedList"/>
    <dgm:cxn modelId="{A3A2FA82-2698-D14C-839A-C864B366C2E0}" type="presParOf" srcId="{A08AF419-0777-7E4C-9B4C-06242E356FFB}" destId="{7FF7C15C-E112-8647-8219-C7A1E9A38CC0}" srcOrd="1" destOrd="0" presId="urn:microsoft.com/office/officeart/2008/layout/LinedList"/>
    <dgm:cxn modelId="{0FF1E086-A39E-EA47-8417-1064037C1A03}" type="presParOf" srcId="{7FF7C15C-E112-8647-8219-C7A1E9A38CC0}" destId="{0D547031-1A67-0041-B69A-C7A1CCA49B26}" srcOrd="0" destOrd="0" presId="urn:microsoft.com/office/officeart/2008/layout/LinedList"/>
    <dgm:cxn modelId="{84B2BC7C-C487-094B-AC0E-6CFBDC3752BC}" type="presParOf" srcId="{7FF7C15C-E112-8647-8219-C7A1E9A38CC0}" destId="{4F929637-F0A8-204D-B0CF-A01F5FE34CB8}" srcOrd="1" destOrd="0" presId="urn:microsoft.com/office/officeart/2008/layout/LinedList"/>
    <dgm:cxn modelId="{417DEB2F-0980-3747-B0BB-3D56B670C0E5}" type="presParOf" srcId="{A08AF419-0777-7E4C-9B4C-06242E356FFB}" destId="{2EC4834C-C36B-0941-83B2-F4DAFF752DB9}" srcOrd="2" destOrd="0" presId="urn:microsoft.com/office/officeart/2008/layout/LinedList"/>
    <dgm:cxn modelId="{B56E02F1-6E21-A145-8D16-43F9A84A7EFC}" type="presParOf" srcId="{A08AF419-0777-7E4C-9B4C-06242E356FFB}" destId="{15DA3F86-A622-1A4E-92C1-01998B2FB41A}" srcOrd="3" destOrd="0" presId="urn:microsoft.com/office/officeart/2008/layout/LinedList"/>
    <dgm:cxn modelId="{6381D083-7F8B-864F-8FE3-F0022479BADB}" type="presParOf" srcId="{15DA3F86-A622-1A4E-92C1-01998B2FB41A}" destId="{39306CB7-1769-5D44-8C98-97E3682ED784}" srcOrd="0" destOrd="0" presId="urn:microsoft.com/office/officeart/2008/layout/LinedList"/>
    <dgm:cxn modelId="{ECA324FD-270D-234B-B48C-7B686658F6F8}" type="presParOf" srcId="{15DA3F86-A622-1A4E-92C1-01998B2FB41A}" destId="{7840A5A7-A143-E846-AAB0-819D62EB97EF}" srcOrd="1" destOrd="0" presId="urn:microsoft.com/office/officeart/2008/layout/LinedList"/>
    <dgm:cxn modelId="{474B5240-6995-094B-8E6F-6080CC8A80E3}" type="presParOf" srcId="{A08AF419-0777-7E4C-9B4C-06242E356FFB}" destId="{AFE2EC3E-F2D8-9C43-9B34-9905836077C9}" srcOrd="4" destOrd="0" presId="urn:microsoft.com/office/officeart/2008/layout/LinedList"/>
    <dgm:cxn modelId="{D250EE2F-6715-894B-88CB-43BFDAD7CB4E}" type="presParOf" srcId="{A08AF419-0777-7E4C-9B4C-06242E356FFB}" destId="{CB1BE30A-572F-2248-8FCF-7DF4CD6EB37E}" srcOrd="5" destOrd="0" presId="urn:microsoft.com/office/officeart/2008/layout/LinedList"/>
    <dgm:cxn modelId="{40147B11-54A8-E74F-B430-F96C7C49FBAC}" type="presParOf" srcId="{CB1BE30A-572F-2248-8FCF-7DF4CD6EB37E}" destId="{CF8128E0-25B6-A142-8431-41FB26FBA039}" srcOrd="0" destOrd="0" presId="urn:microsoft.com/office/officeart/2008/layout/LinedList"/>
    <dgm:cxn modelId="{B5E16E91-78FA-3041-8077-AAD503DD26DD}" type="presParOf" srcId="{CB1BE30A-572F-2248-8FCF-7DF4CD6EB37E}" destId="{40555D9D-BA98-DC45-8575-6ADD0AD88128}" srcOrd="1" destOrd="0" presId="urn:microsoft.com/office/officeart/2008/layout/LinedList"/>
    <dgm:cxn modelId="{4ACCCD86-E222-5D4C-ADE3-91F1201D2C37}" type="presParOf" srcId="{A08AF419-0777-7E4C-9B4C-06242E356FFB}" destId="{B51B20E6-3CCC-3A40-8B2E-38211378C8BC}" srcOrd="6" destOrd="0" presId="urn:microsoft.com/office/officeart/2008/layout/LinedList"/>
    <dgm:cxn modelId="{862AAF28-ACF3-8F4F-BB3E-8351BEEC21C0}" type="presParOf" srcId="{A08AF419-0777-7E4C-9B4C-06242E356FFB}" destId="{EBF4AA9C-8CAB-6241-A78D-0FBED5991356}" srcOrd="7" destOrd="0" presId="urn:microsoft.com/office/officeart/2008/layout/LinedList"/>
    <dgm:cxn modelId="{1D301AA7-D70B-5D4F-8058-191E839B737D}" type="presParOf" srcId="{EBF4AA9C-8CAB-6241-A78D-0FBED5991356}" destId="{516281BF-5052-5845-9305-B439CE5B1FE1}" srcOrd="0" destOrd="0" presId="urn:microsoft.com/office/officeart/2008/layout/LinedList"/>
    <dgm:cxn modelId="{4C50DC7B-C504-E344-A34B-979B4C35D4D9}" type="presParOf" srcId="{EBF4AA9C-8CAB-6241-A78D-0FBED5991356}" destId="{72C9AF5A-5C14-D34F-B48F-23D322013918}" srcOrd="1" destOrd="0" presId="urn:microsoft.com/office/officeart/2008/layout/LinedList"/>
    <dgm:cxn modelId="{803CCFCC-F08D-964A-9252-A3C70EC7EC72}" type="presParOf" srcId="{A08AF419-0777-7E4C-9B4C-06242E356FFB}" destId="{C1361F37-7C49-9B47-8A84-AABF765A9CEC}" srcOrd="8" destOrd="0" presId="urn:microsoft.com/office/officeart/2008/layout/LinedList"/>
    <dgm:cxn modelId="{1F5D0E88-C646-554B-BE0D-FA927A40023E}" type="presParOf" srcId="{A08AF419-0777-7E4C-9B4C-06242E356FFB}" destId="{0D9401DA-1034-9544-98D6-EE3CC5CA5FAB}" srcOrd="9" destOrd="0" presId="urn:microsoft.com/office/officeart/2008/layout/LinedList"/>
    <dgm:cxn modelId="{E5563497-96B1-0544-BE3A-E23CAE0D85A8}" type="presParOf" srcId="{0D9401DA-1034-9544-98D6-EE3CC5CA5FAB}" destId="{8D894117-E707-2E48-8990-E66178E7E48C}" srcOrd="0" destOrd="0" presId="urn:microsoft.com/office/officeart/2008/layout/LinedList"/>
    <dgm:cxn modelId="{49FFC075-F838-A74A-B601-67227E02AA03}" type="presParOf" srcId="{0D9401DA-1034-9544-98D6-EE3CC5CA5FAB}" destId="{65348238-6373-714C-AF81-825CA2C37148}" srcOrd="1" destOrd="0" presId="urn:microsoft.com/office/officeart/2008/layout/LinedList"/>
    <dgm:cxn modelId="{4CCACF43-4276-4E47-8CD9-EE1D7ED38945}" type="presParOf" srcId="{A08AF419-0777-7E4C-9B4C-06242E356FFB}" destId="{366076E2-EB91-4F43-9DA9-BF852D5B71A3}" srcOrd="10" destOrd="0" presId="urn:microsoft.com/office/officeart/2008/layout/LinedList"/>
    <dgm:cxn modelId="{87DF2CF8-D186-F442-9AD0-E73850C2AE22}" type="presParOf" srcId="{A08AF419-0777-7E4C-9B4C-06242E356FFB}" destId="{36B7ABB0-93EA-6B4A-9B27-E59293D785BD}" srcOrd="11" destOrd="0" presId="urn:microsoft.com/office/officeart/2008/layout/LinedList"/>
    <dgm:cxn modelId="{E48050A9-37FA-434D-B31F-B494654ED6C1}" type="presParOf" srcId="{36B7ABB0-93EA-6B4A-9B27-E59293D785BD}" destId="{C065AADE-DB9E-E942-A350-A40791486AA3}" srcOrd="0" destOrd="0" presId="urn:microsoft.com/office/officeart/2008/layout/LinedList"/>
    <dgm:cxn modelId="{8A6AE8D9-F9A8-E54D-B114-9A98F153540D}" type="presParOf" srcId="{36B7ABB0-93EA-6B4A-9B27-E59293D785BD}" destId="{36C123D2-16B0-324F-89D9-34BA26942DF9}" srcOrd="1" destOrd="0" presId="urn:microsoft.com/office/officeart/2008/layout/LinedList"/>
    <dgm:cxn modelId="{D9A898CB-D899-B945-BEC9-179606D856AD}" type="presParOf" srcId="{A08AF419-0777-7E4C-9B4C-06242E356FFB}" destId="{2BD3C508-8880-164A-9B11-F04B64218878}" srcOrd="12" destOrd="0" presId="urn:microsoft.com/office/officeart/2008/layout/LinedList"/>
    <dgm:cxn modelId="{262810D7-A466-874E-AF28-D60534547B5F}" type="presParOf" srcId="{A08AF419-0777-7E4C-9B4C-06242E356FFB}" destId="{BC75D02A-B706-7D47-A761-AA336CBC8CD4}" srcOrd="13" destOrd="0" presId="urn:microsoft.com/office/officeart/2008/layout/LinedList"/>
    <dgm:cxn modelId="{C0F00D4C-6F5B-0E45-8D61-CB72EEF72E7E}" type="presParOf" srcId="{BC75D02A-B706-7D47-A761-AA336CBC8CD4}" destId="{ABFA8DC5-B7B9-AC4C-A502-01F986783AF3}" srcOrd="0" destOrd="0" presId="urn:microsoft.com/office/officeart/2008/layout/LinedList"/>
    <dgm:cxn modelId="{F7FADC1B-E11A-7647-8333-2C888C858BA4}" type="presParOf" srcId="{BC75D02A-B706-7D47-A761-AA336CBC8CD4}" destId="{DC349959-BF3A-C540-95BE-B405C14CAE28}" srcOrd="1" destOrd="0" presId="urn:microsoft.com/office/officeart/2008/layout/LinedList"/>
    <dgm:cxn modelId="{154134D0-B330-B04A-B7A8-C4D7C518F64B}" type="presParOf" srcId="{A08AF419-0777-7E4C-9B4C-06242E356FFB}" destId="{0F99FD5C-FC62-6548-82C8-224112EF22C3}" srcOrd="14" destOrd="0" presId="urn:microsoft.com/office/officeart/2008/layout/LinedList"/>
    <dgm:cxn modelId="{73178EB1-49C7-064E-B1A6-8D9A08801468}" type="presParOf" srcId="{A08AF419-0777-7E4C-9B4C-06242E356FFB}" destId="{18B8EAAE-2656-C64E-AB46-739E11D4C193}" srcOrd="15" destOrd="0" presId="urn:microsoft.com/office/officeart/2008/layout/LinedList"/>
    <dgm:cxn modelId="{A789BC28-2D8F-8A49-8F08-8A1E3A5E0648}" type="presParOf" srcId="{18B8EAAE-2656-C64E-AB46-739E11D4C193}" destId="{7605CB60-CB98-1741-B009-2061B92ED6F5}" srcOrd="0" destOrd="0" presId="urn:microsoft.com/office/officeart/2008/layout/LinedList"/>
    <dgm:cxn modelId="{2E6F578E-4394-6F4C-8F98-3519F7B2F143}" type="presParOf" srcId="{18B8EAAE-2656-C64E-AB46-739E11D4C193}" destId="{C94A4233-AE1B-044E-A475-F35A817D2281}" srcOrd="1" destOrd="0" presId="urn:microsoft.com/office/officeart/2008/layout/LinedList"/>
    <dgm:cxn modelId="{29F6D8E7-011F-FA46-AD04-C84E7EA009DF}" type="presParOf" srcId="{A08AF419-0777-7E4C-9B4C-06242E356FFB}" destId="{F2A5A4BF-1D1A-8342-AB16-2CA0CE905F8A}" srcOrd="16" destOrd="0" presId="urn:microsoft.com/office/officeart/2008/layout/LinedList"/>
    <dgm:cxn modelId="{D5BEC0D6-12C9-084A-8129-97982C65EDE1}" type="presParOf" srcId="{A08AF419-0777-7E4C-9B4C-06242E356FFB}" destId="{FF0D3059-692D-9249-95E3-8EF01D11A32F}" srcOrd="17" destOrd="0" presId="urn:microsoft.com/office/officeart/2008/layout/LinedList"/>
    <dgm:cxn modelId="{77F4A7FB-7A43-5641-9BAA-66BE023549E7}" type="presParOf" srcId="{FF0D3059-692D-9249-95E3-8EF01D11A32F}" destId="{53FC249B-4817-8746-BCB7-50217E94A642}" srcOrd="0" destOrd="0" presId="urn:microsoft.com/office/officeart/2008/layout/LinedList"/>
    <dgm:cxn modelId="{0CF40F9D-78BD-0349-8DFF-F08FBF8AF97A}" type="presParOf" srcId="{FF0D3059-692D-9249-95E3-8EF01D11A32F}" destId="{6B4A5CA6-CFC9-044E-B619-8B01A18FB134}" srcOrd="1" destOrd="0" presId="urn:microsoft.com/office/officeart/2008/layout/LinedList"/>
    <dgm:cxn modelId="{69426ECE-4E54-CE49-8E21-F416A3F0BF5A}" type="presParOf" srcId="{A08AF419-0777-7E4C-9B4C-06242E356FFB}" destId="{F09D426D-67DC-5245-B183-98CA077AA314}" srcOrd="18" destOrd="0" presId="urn:microsoft.com/office/officeart/2008/layout/LinedList"/>
    <dgm:cxn modelId="{793AD6D4-1A97-7A45-ADCF-4A51365AA002}" type="presParOf" srcId="{A08AF419-0777-7E4C-9B4C-06242E356FFB}" destId="{FB66C9BB-BF1C-2F49-8125-E79F667F7CA0}" srcOrd="19" destOrd="0" presId="urn:microsoft.com/office/officeart/2008/layout/LinedList"/>
    <dgm:cxn modelId="{40034083-E3A5-284D-8505-2251D280008C}" type="presParOf" srcId="{FB66C9BB-BF1C-2F49-8125-E79F667F7CA0}" destId="{A2CCA18A-3747-D84A-AC5B-94C52338EA99}" srcOrd="0" destOrd="0" presId="urn:microsoft.com/office/officeart/2008/layout/LinedList"/>
    <dgm:cxn modelId="{B7507499-18D4-E94E-A7C1-63AE7E1D8B74}" type="presParOf" srcId="{FB66C9BB-BF1C-2F49-8125-E79F667F7CA0}" destId="{D5ABF58B-0B02-BD4D-9D3F-F026D6D980D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FA245-582C-4350-AE18-BD91247F45AA}">
      <dsp:nvSpPr>
        <dsp:cNvPr id="0" name=""/>
        <dsp:cNvSpPr/>
      </dsp:nvSpPr>
      <dsp:spPr>
        <a:xfrm>
          <a:off x="3243265" y="238380"/>
          <a:ext cx="1296550" cy="12581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B4A1B2-4A47-4297-B27A-83A9412A8C54}">
      <dsp:nvSpPr>
        <dsp:cNvPr id="0" name=""/>
        <dsp:cNvSpPr/>
      </dsp:nvSpPr>
      <dsp:spPr>
        <a:xfrm>
          <a:off x="3040568" y="1323495"/>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An effort to educate even better</a:t>
          </a:r>
        </a:p>
      </dsp:txBody>
      <dsp:txXfrm>
        <a:off x="3040568" y="1323495"/>
        <a:ext cx="1706835" cy="682734"/>
      </dsp:txXfrm>
    </dsp:sp>
    <dsp:sp modelId="{99EF1BD8-28AA-40FA-826B-D0983274C494}">
      <dsp:nvSpPr>
        <dsp:cNvPr id="0" name=""/>
        <dsp:cNvSpPr/>
      </dsp:nvSpPr>
      <dsp:spPr>
        <a:xfrm>
          <a:off x="1226440" y="2162384"/>
          <a:ext cx="984335" cy="10830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1EB5E-F4F1-4682-9E20-1986EBD82618}">
      <dsp:nvSpPr>
        <dsp:cNvPr id="0" name=""/>
        <dsp:cNvSpPr/>
      </dsp:nvSpPr>
      <dsp:spPr>
        <a:xfrm>
          <a:off x="934998" y="3387094"/>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Better prepared graduates</a:t>
          </a:r>
        </a:p>
      </dsp:txBody>
      <dsp:txXfrm>
        <a:off x="934998" y="3387094"/>
        <a:ext cx="1706835" cy="682734"/>
      </dsp:txXfrm>
    </dsp:sp>
    <dsp:sp modelId="{D301DFFE-4497-465C-9118-FC0417F2590C}">
      <dsp:nvSpPr>
        <dsp:cNvPr id="0" name=""/>
        <dsp:cNvSpPr/>
      </dsp:nvSpPr>
      <dsp:spPr>
        <a:xfrm>
          <a:off x="3228900" y="2184345"/>
          <a:ext cx="1126291" cy="112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C41F4-FE24-451B-8147-8F005C587B3B}">
      <dsp:nvSpPr>
        <dsp:cNvPr id="0" name=""/>
        <dsp:cNvSpPr/>
      </dsp:nvSpPr>
      <dsp:spPr>
        <a:xfrm>
          <a:off x="3098446" y="3397604"/>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More fulfilled educators</a:t>
          </a:r>
        </a:p>
      </dsp:txBody>
      <dsp:txXfrm>
        <a:off x="3098446" y="3397604"/>
        <a:ext cx="1706835" cy="682734"/>
      </dsp:txXfrm>
    </dsp:sp>
    <dsp:sp modelId="{C5587CAC-945B-4C2E-8E53-5542EC1C1B7D}">
      <dsp:nvSpPr>
        <dsp:cNvPr id="0" name=""/>
        <dsp:cNvSpPr/>
      </dsp:nvSpPr>
      <dsp:spPr>
        <a:xfrm>
          <a:off x="5343468" y="2106199"/>
          <a:ext cx="1331874" cy="13496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BEFE04-EA92-474A-8860-0829A4C56B59}">
      <dsp:nvSpPr>
        <dsp:cNvPr id="0" name=""/>
        <dsp:cNvSpPr/>
      </dsp:nvSpPr>
      <dsp:spPr>
        <a:xfrm>
          <a:off x="5231701" y="3400610"/>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Improved patient care</a:t>
          </a:r>
        </a:p>
      </dsp:txBody>
      <dsp:txXfrm>
        <a:off x="5231701" y="3400610"/>
        <a:ext cx="1706835" cy="682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FFE79-D803-7946-94E1-0112BBFF2B0F}">
      <dsp:nvSpPr>
        <dsp:cNvPr id="0" name=""/>
        <dsp:cNvSpPr/>
      </dsp:nvSpPr>
      <dsp:spPr>
        <a:xfrm>
          <a:off x="4013" y="1559837"/>
          <a:ext cx="3457439" cy="2851664"/>
        </a:xfrm>
        <a:prstGeom prst="roundRect">
          <a:avLst>
            <a:gd name="adj" fmla="val 10000"/>
          </a:avLst>
        </a:prstGeom>
        <a:solidFill>
          <a:schemeClr val="lt1">
            <a:alpha val="90000"/>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b" anchorCtr="0">
          <a:noAutofit/>
        </a:bodyPr>
        <a:lstStyle/>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“Summative assessment”</a:t>
          </a:r>
        </a:p>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cs typeface="Verdana" panose="020B0604030504040204" pitchFamily="34" charset="0"/>
            </a:rPr>
            <a:t>High stakes</a:t>
          </a:r>
          <a:endParaRPr lang="en-US" sz="1600" kern="1200" dirty="0">
            <a:latin typeface="Verdana" panose="020B0604030504040204" pitchFamily="34" charset="0"/>
            <a:ea typeface="Verdana" panose="020B0604030504040204" pitchFamily="34" charset="0"/>
            <a:cs typeface="Verdana" panose="020B0604030504040204" pitchFamily="34" charset="0"/>
          </a:endParaRPr>
        </a:p>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At end of learning process</a:t>
          </a:r>
        </a:p>
        <a:p>
          <a:pPr marL="171450" lvl="1" indent="-171450" algn="l" defTabSz="711200">
            <a:lnSpc>
              <a:spcPct val="90000"/>
            </a:lnSpc>
            <a:spcBef>
              <a:spcPct val="0"/>
            </a:spcBef>
            <a:spcAft>
              <a:spcPct val="15000"/>
            </a:spcAft>
            <a:buChar char="•"/>
          </a:pPr>
          <a:r>
            <a:rPr lang="en-CA" sz="1600" kern="1200" dirty="0">
              <a:latin typeface="Verdana" panose="020B0604030504040204" pitchFamily="34" charset="0"/>
              <a:ea typeface="Verdana" panose="020B0604030504040204" pitchFamily="34" charset="0"/>
              <a:cs typeface="Verdana" panose="020B0604030504040204" pitchFamily="34" charset="0"/>
            </a:rPr>
            <a:t>Goal: judge/evaluate learning</a:t>
          </a:r>
          <a:endParaRPr lang="en-US" sz="1600" kern="1200" dirty="0">
            <a:latin typeface="Verdana" panose="020B0604030504040204" pitchFamily="34" charset="0"/>
            <a:ea typeface="Verdana" panose="020B0604030504040204" pitchFamily="34" charset="0"/>
            <a:cs typeface="Verdana" panose="020B0604030504040204" pitchFamily="34" charset="0"/>
          </a:endParaRPr>
        </a:p>
      </dsp:txBody>
      <dsp:txXfrm>
        <a:off x="69638" y="1625462"/>
        <a:ext cx="3326189" cy="2109343"/>
      </dsp:txXfrm>
    </dsp:sp>
    <dsp:sp modelId="{7B73048D-E0C7-F946-AFDD-ACF91FE41FA6}">
      <dsp:nvSpPr>
        <dsp:cNvPr id="0" name=""/>
        <dsp:cNvSpPr/>
      </dsp:nvSpPr>
      <dsp:spPr>
        <a:xfrm rot="20787295">
          <a:off x="2179029" y="2512286"/>
          <a:ext cx="3526049" cy="3526049"/>
        </a:xfrm>
        <a:prstGeom prst="leftCircularArrow">
          <a:avLst>
            <a:gd name="adj1" fmla="val 2347"/>
            <a:gd name="adj2" fmla="val 283374"/>
            <a:gd name="adj3" fmla="val 2058885"/>
            <a:gd name="adj4" fmla="val 9024489"/>
            <a:gd name="adj5" fmla="val 2738"/>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B96AB774-E170-5A45-BC32-48945B46BA9C}">
      <dsp:nvSpPr>
        <dsp:cNvPr id="0" name=""/>
        <dsp:cNvSpPr/>
      </dsp:nvSpPr>
      <dsp:spPr>
        <a:xfrm>
          <a:off x="772332" y="3800430"/>
          <a:ext cx="3073279" cy="1222141"/>
        </a:xfrm>
        <a:prstGeom prst="roundRect">
          <a:avLst>
            <a:gd name="adj" fmla="val 10000"/>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Verdana" panose="020B0604030504040204" pitchFamily="34" charset="0"/>
              <a:ea typeface="Verdana" panose="020B0604030504040204" pitchFamily="34" charset="0"/>
              <a:cs typeface="Verdana" panose="020B0604030504040204" pitchFamily="34" charset="0"/>
            </a:rPr>
            <a:t>Assessment </a:t>
          </a:r>
          <a:br>
            <a:rPr lang="en-US" sz="2600" kern="1200" dirty="0">
              <a:latin typeface="Verdana" panose="020B0604030504040204" pitchFamily="34" charset="0"/>
              <a:ea typeface="Verdana" panose="020B0604030504040204" pitchFamily="34" charset="0"/>
              <a:cs typeface="Verdana" panose="020B0604030504040204" pitchFamily="34" charset="0"/>
            </a:rPr>
          </a:br>
          <a:r>
            <a:rPr lang="en-US" sz="2600" u="sng" kern="1200" dirty="0">
              <a:latin typeface="Verdana" panose="020B0604030504040204" pitchFamily="34" charset="0"/>
              <a:ea typeface="Verdana" panose="020B0604030504040204" pitchFamily="34" charset="0"/>
              <a:cs typeface="Verdana" panose="020B0604030504040204" pitchFamily="34" charset="0"/>
            </a:rPr>
            <a:t>OF</a:t>
          </a:r>
          <a:r>
            <a:rPr lang="en-US" sz="2600" kern="1200" dirty="0">
              <a:latin typeface="Verdana" panose="020B0604030504040204" pitchFamily="34" charset="0"/>
              <a:ea typeface="Verdana" panose="020B0604030504040204" pitchFamily="34" charset="0"/>
              <a:cs typeface="Verdana" panose="020B0604030504040204" pitchFamily="34" charset="0"/>
            </a:rPr>
            <a:t> Learning </a:t>
          </a:r>
        </a:p>
      </dsp:txBody>
      <dsp:txXfrm>
        <a:off x="808127" y="3836225"/>
        <a:ext cx="3001689" cy="1150551"/>
      </dsp:txXfrm>
    </dsp:sp>
    <dsp:sp modelId="{8323A35E-5C1C-7443-92EF-97AF75B44E21}">
      <dsp:nvSpPr>
        <dsp:cNvPr id="0" name=""/>
        <dsp:cNvSpPr/>
      </dsp:nvSpPr>
      <dsp:spPr>
        <a:xfrm>
          <a:off x="4239608" y="1559837"/>
          <a:ext cx="3457439" cy="2851664"/>
        </a:xfrm>
        <a:prstGeom prst="roundRect">
          <a:avLst>
            <a:gd name="adj" fmla="val 10000"/>
          </a:avLst>
        </a:prstGeom>
        <a:solidFill>
          <a:schemeClr val="lt1">
            <a:alpha val="90000"/>
            <a:hueOff val="0"/>
            <a:satOff val="0"/>
            <a:lumOff val="0"/>
            <a:alphaOff val="0"/>
          </a:schemeClr>
        </a:solidFill>
        <a:ln w="10795" cap="flat" cmpd="sng" algn="ctr">
          <a:solidFill>
            <a:schemeClr val="accent5">
              <a:hueOff val="11178319"/>
              <a:satOff val="-9634"/>
              <a:lumOff val="127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cs typeface="Verdana" panose="020B0604030504040204" pitchFamily="34" charset="0"/>
            </a:rPr>
            <a:t>“Formative assessment”</a:t>
          </a:r>
          <a:endParaRPr lang="en-US" sz="1600" kern="1200" dirty="0">
            <a:latin typeface="Verdana" panose="020B0604030504040204" pitchFamily="34" charset="0"/>
            <a:ea typeface="Verdana" panose="020B0604030504040204" pitchFamily="34" charset="0"/>
            <a:cs typeface="Verdana" panose="020B0604030504040204" pitchFamily="34" charset="0"/>
          </a:endParaRPr>
        </a:p>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cs typeface="Verdana" panose="020B0604030504040204" pitchFamily="34" charset="0"/>
            </a:rPr>
            <a:t>Low stakes, safe environment</a:t>
          </a:r>
          <a:endParaRPr lang="en-US" sz="1600" kern="1200" dirty="0">
            <a:latin typeface="Verdana" panose="020B0604030504040204" pitchFamily="34" charset="0"/>
            <a:ea typeface="Verdana" panose="020B0604030504040204" pitchFamily="34" charset="0"/>
            <a:cs typeface="Verdana" panose="020B0604030504040204" pitchFamily="34" charset="0"/>
          </a:endParaRPr>
        </a:p>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Embedded in learning process (frequent &amp; ongoing)</a:t>
          </a:r>
        </a:p>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Goal: monitor progress &amp; provide immediate feedback to improve (feedback loop)</a:t>
          </a:r>
        </a:p>
      </dsp:txBody>
      <dsp:txXfrm>
        <a:off x="4305233" y="2236533"/>
        <a:ext cx="3326189" cy="2109343"/>
      </dsp:txXfrm>
    </dsp:sp>
    <dsp:sp modelId="{B0DB4D0F-638A-6647-B276-B7AEECE109E3}">
      <dsp:nvSpPr>
        <dsp:cNvPr id="0" name=""/>
        <dsp:cNvSpPr/>
      </dsp:nvSpPr>
      <dsp:spPr>
        <a:xfrm>
          <a:off x="5007928" y="948766"/>
          <a:ext cx="3073279" cy="1222141"/>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Verdana" panose="020B0604030504040204" pitchFamily="34" charset="0"/>
              <a:ea typeface="Verdana" panose="020B0604030504040204" pitchFamily="34" charset="0"/>
              <a:cs typeface="Verdana" panose="020B0604030504040204" pitchFamily="34" charset="0"/>
            </a:rPr>
            <a:t>Assessment </a:t>
          </a:r>
          <a:r>
            <a:rPr lang="en-US" sz="2600" u="sng" kern="1200" dirty="0">
              <a:latin typeface="Verdana" panose="020B0604030504040204" pitchFamily="34" charset="0"/>
              <a:ea typeface="Verdana" panose="020B0604030504040204" pitchFamily="34" charset="0"/>
              <a:cs typeface="Verdana" panose="020B0604030504040204" pitchFamily="34" charset="0"/>
            </a:rPr>
            <a:t>FOR</a:t>
          </a:r>
          <a:r>
            <a:rPr lang="en-US" sz="2600" kern="1200" dirty="0">
              <a:latin typeface="Verdana" panose="020B0604030504040204" pitchFamily="34" charset="0"/>
              <a:ea typeface="Verdana" panose="020B0604030504040204" pitchFamily="34" charset="0"/>
              <a:cs typeface="Verdana" panose="020B0604030504040204" pitchFamily="34" charset="0"/>
            </a:rPr>
            <a:t> Learning (Observations) </a:t>
          </a:r>
        </a:p>
      </dsp:txBody>
      <dsp:txXfrm>
        <a:off x="5043723" y="984561"/>
        <a:ext cx="3001689" cy="11505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5462845" y="32862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4212505" y="1976220"/>
          <a:ext cx="3548438" cy="1336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Residents will progress thro’</a:t>
          </a:r>
        </a:p>
        <a:p>
          <a:pPr marL="0" lvl="0" indent="0" algn="ctr" defTabSz="889000">
            <a:lnSpc>
              <a:spcPct val="100000"/>
            </a:lnSpc>
            <a:spcBef>
              <a:spcPct val="0"/>
            </a:spcBef>
            <a:spcAft>
              <a:spcPts val="0"/>
            </a:spcAft>
            <a:buNone/>
            <a:defRPr b="1"/>
          </a:pPr>
          <a:r>
            <a:rPr lang="en-US" sz="2000" kern="1200" dirty="0"/>
            <a:t>Stages of Training</a:t>
          </a:r>
        </a:p>
        <a:p>
          <a:pPr marL="0" lvl="0" indent="0" algn="ctr" defTabSz="889000">
            <a:lnSpc>
              <a:spcPct val="100000"/>
            </a:lnSpc>
            <a:spcBef>
              <a:spcPct val="0"/>
            </a:spcBef>
            <a:spcAft>
              <a:spcPts val="0"/>
            </a:spcAft>
            <a:buNone/>
            <a:defRPr b="1"/>
          </a:pPr>
          <a:r>
            <a:rPr lang="en-US" sz="2000" kern="1200" dirty="0"/>
            <a:t>along the Competence Continuum</a:t>
          </a:r>
          <a:r>
            <a:rPr lang="en-US" sz="1600" kern="1200" dirty="0"/>
            <a:t>.</a:t>
          </a:r>
        </a:p>
      </dsp:txBody>
      <dsp:txXfrm>
        <a:off x="4212505" y="1976220"/>
        <a:ext cx="3548438" cy="1336683"/>
      </dsp:txXfrm>
    </dsp:sp>
    <dsp:sp modelId="{817A9F6F-ED40-4D42-ADAE-8E67B5292C28}">
      <dsp:nvSpPr>
        <dsp:cNvPr id="0" name=""/>
        <dsp:cNvSpPr/>
      </dsp:nvSpPr>
      <dsp:spPr>
        <a:xfrm>
          <a:off x="1194800" y="3043242"/>
          <a:ext cx="4320000" cy="1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endParaRPr lang="en-US" sz="1700" kern="1200" dirty="0"/>
        </a:p>
      </dsp:txBody>
      <dsp:txXfrm>
        <a:off x="1194800" y="3043242"/>
        <a:ext cx="4320000" cy="1199"/>
      </dsp:txXfrm>
    </dsp:sp>
    <dsp:sp modelId="{9A38D7E8-DED0-4402-89D2-5E5F3EE60017}">
      <dsp:nvSpPr>
        <dsp:cNvPr id="0" name=""/>
        <dsp:cNvSpPr/>
      </dsp:nvSpPr>
      <dsp:spPr>
        <a:xfrm>
          <a:off x="8967650" y="343402"/>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7465600" y="2014816"/>
          <a:ext cx="4320000" cy="1345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There will be defined </a:t>
          </a:r>
        </a:p>
        <a:p>
          <a:pPr marL="0" lvl="0" indent="0" algn="ctr" defTabSz="889000">
            <a:lnSpc>
              <a:spcPct val="100000"/>
            </a:lnSpc>
            <a:spcBef>
              <a:spcPct val="0"/>
            </a:spcBef>
            <a:spcAft>
              <a:spcPts val="0"/>
            </a:spcAft>
            <a:buNone/>
            <a:defRPr b="1"/>
          </a:pPr>
          <a:r>
            <a:rPr lang="en-US" sz="2000" kern="1200" dirty="0"/>
            <a:t>Required Training Experiences </a:t>
          </a:r>
        </a:p>
        <a:p>
          <a:pPr marL="0" lvl="0" indent="0" algn="ctr" defTabSz="889000">
            <a:lnSpc>
              <a:spcPct val="100000"/>
            </a:lnSpc>
            <a:spcBef>
              <a:spcPct val="0"/>
            </a:spcBef>
            <a:spcAft>
              <a:spcPts val="0"/>
            </a:spcAft>
            <a:buNone/>
            <a:defRPr b="1"/>
          </a:pPr>
          <a:r>
            <a:rPr lang="en-US" sz="2000" kern="1200" dirty="0"/>
            <a:t>in each stage of training.</a:t>
          </a:r>
        </a:p>
      </dsp:txBody>
      <dsp:txXfrm>
        <a:off x="7465600" y="2014816"/>
        <a:ext cx="4320000" cy="1345309"/>
      </dsp:txXfrm>
    </dsp:sp>
    <dsp:sp modelId="{9A5375FD-ABD9-4D57-82F8-7B2F7FD91622}">
      <dsp:nvSpPr>
        <dsp:cNvPr id="0" name=""/>
        <dsp:cNvSpPr/>
      </dsp:nvSpPr>
      <dsp:spPr>
        <a:xfrm>
          <a:off x="6270800" y="3041086"/>
          <a:ext cx="4320000" cy="119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7EB5-7B8E-4A45-AA9B-4FDD92D39A65}">
      <dsp:nvSpPr>
        <dsp:cNvPr id="0" name=""/>
        <dsp:cNvSpPr/>
      </dsp:nvSpPr>
      <dsp:spPr>
        <a:xfrm>
          <a:off x="-470090" y="833387"/>
          <a:ext cx="7728267" cy="15202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069ED-1C32-4DD3-9820-BAB586ED9C8A}">
      <dsp:nvSpPr>
        <dsp:cNvPr id="0" name=""/>
        <dsp:cNvSpPr/>
      </dsp:nvSpPr>
      <dsp:spPr>
        <a:xfrm>
          <a:off x="-10216" y="1175442"/>
          <a:ext cx="836134" cy="8361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3544C1-88CE-4D58-81FC-3C933B6EFD11}">
      <dsp:nvSpPr>
        <dsp:cNvPr id="0" name=""/>
        <dsp:cNvSpPr/>
      </dsp:nvSpPr>
      <dsp:spPr>
        <a:xfrm>
          <a:off x="1285791" y="833387"/>
          <a:ext cx="5968950" cy="152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3" tIns="160893" rIns="160893" bIns="160893" numCol="1" spcCol="1270" anchor="ctr" anchorCtr="0">
          <a:noAutofit/>
        </a:bodyPr>
        <a:lstStyle/>
        <a:p>
          <a:pPr marL="0" lvl="0" indent="0" algn="l" defTabSz="1111250">
            <a:lnSpc>
              <a:spcPct val="90000"/>
            </a:lnSpc>
            <a:spcBef>
              <a:spcPct val="0"/>
            </a:spcBef>
            <a:spcAft>
              <a:spcPct val="35000"/>
            </a:spcAft>
            <a:buNone/>
          </a:pPr>
          <a:r>
            <a:rPr lang="en-US" sz="2500" kern="1200" dirty="0"/>
            <a:t>Key tasks that an individual can be trusted to perform in a given health care context</a:t>
          </a:r>
        </a:p>
      </dsp:txBody>
      <dsp:txXfrm>
        <a:off x="1285791" y="833387"/>
        <a:ext cx="5968950" cy="1520244"/>
      </dsp:txXfrm>
    </dsp:sp>
    <dsp:sp modelId="{77142CAA-4B35-4918-956F-91429C1C5DF5}">
      <dsp:nvSpPr>
        <dsp:cNvPr id="0" name=""/>
        <dsp:cNvSpPr/>
      </dsp:nvSpPr>
      <dsp:spPr>
        <a:xfrm>
          <a:off x="-470090" y="2733692"/>
          <a:ext cx="7728267" cy="15202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F17BF-0BFC-45DC-A603-D2AB0D291194}">
      <dsp:nvSpPr>
        <dsp:cNvPr id="0" name=""/>
        <dsp:cNvSpPr/>
      </dsp:nvSpPr>
      <dsp:spPr>
        <a:xfrm>
          <a:off x="-10216" y="3075747"/>
          <a:ext cx="836134" cy="83613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1BD83D-055B-4D10-86E9-4E41014FDC4A}">
      <dsp:nvSpPr>
        <dsp:cNvPr id="0" name=""/>
        <dsp:cNvSpPr/>
      </dsp:nvSpPr>
      <dsp:spPr>
        <a:xfrm>
          <a:off x="1285791" y="2733692"/>
          <a:ext cx="3477720" cy="152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3" tIns="160893" rIns="160893" bIns="160893" numCol="1" spcCol="1270" anchor="ctr" anchorCtr="0">
          <a:noAutofit/>
        </a:bodyPr>
        <a:lstStyle/>
        <a:p>
          <a:pPr marL="0" lvl="0" indent="0" algn="l" defTabSz="1111250">
            <a:lnSpc>
              <a:spcPct val="90000"/>
            </a:lnSpc>
            <a:spcBef>
              <a:spcPct val="0"/>
            </a:spcBef>
            <a:spcAft>
              <a:spcPct val="35000"/>
            </a:spcAft>
            <a:buNone/>
          </a:pPr>
          <a:r>
            <a:rPr lang="en-US" sz="2500" kern="1200"/>
            <a:t>Example: </a:t>
          </a:r>
        </a:p>
      </dsp:txBody>
      <dsp:txXfrm>
        <a:off x="1285791" y="2733692"/>
        <a:ext cx="3477720" cy="1520244"/>
      </dsp:txXfrm>
    </dsp:sp>
    <dsp:sp modelId="{506046BB-4335-4F1D-AF1D-8504AEC41E52}">
      <dsp:nvSpPr>
        <dsp:cNvPr id="0" name=""/>
        <dsp:cNvSpPr/>
      </dsp:nvSpPr>
      <dsp:spPr>
        <a:xfrm>
          <a:off x="3076961" y="2776563"/>
          <a:ext cx="4378461" cy="152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3" tIns="160893" rIns="160893" bIns="160893" numCol="1" spcCol="1270" anchor="ctr" anchorCtr="0">
          <a:noAutofit/>
        </a:bodyPr>
        <a:lstStyle/>
        <a:p>
          <a:pPr marL="0" lvl="0" indent="0" algn="l" defTabSz="800100">
            <a:lnSpc>
              <a:spcPct val="90000"/>
            </a:lnSpc>
            <a:spcBef>
              <a:spcPct val="0"/>
            </a:spcBef>
            <a:spcAft>
              <a:spcPct val="35000"/>
            </a:spcAft>
            <a:buNone/>
          </a:pPr>
          <a:r>
            <a:rPr lang="en-US" sz="1800" kern="1200" dirty="0"/>
            <a:t>Obtaining a psychiatric history to inform the preliminary diagnostic impression for patients presenting with mental disorders.</a:t>
          </a:r>
        </a:p>
      </dsp:txBody>
      <dsp:txXfrm>
        <a:off x="3076961" y="2776563"/>
        <a:ext cx="4378461" cy="15202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7EB5-7B8E-4A45-AA9B-4FDD92D39A65}">
      <dsp:nvSpPr>
        <dsp:cNvPr id="0" name=""/>
        <dsp:cNvSpPr/>
      </dsp:nvSpPr>
      <dsp:spPr>
        <a:xfrm>
          <a:off x="0" y="0"/>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069ED-1C32-4DD3-9820-BAB586ED9C8A}">
      <dsp:nvSpPr>
        <dsp:cNvPr id="0" name=""/>
        <dsp:cNvSpPr/>
      </dsp:nvSpPr>
      <dsp:spPr>
        <a:xfrm>
          <a:off x="211640" y="133648"/>
          <a:ext cx="812714" cy="80705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3544C1-88CE-4D58-81FC-3C933B6EFD11}">
      <dsp:nvSpPr>
        <dsp:cNvPr id="0" name=""/>
        <dsp:cNvSpPr/>
      </dsp:nvSpPr>
      <dsp:spPr>
        <a:xfrm>
          <a:off x="1235996" y="2111"/>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The smaller, defined components that are needed to complete the full EPA</a:t>
          </a:r>
          <a:endParaRPr lang="en-US" sz="2200" kern="1200" dirty="0"/>
        </a:p>
      </dsp:txBody>
      <dsp:txXfrm>
        <a:off x="1235996" y="2111"/>
        <a:ext cx="6492270" cy="1070126"/>
      </dsp:txXfrm>
    </dsp:sp>
    <dsp:sp modelId="{285DF56C-C629-F14F-8AEC-EB5C3B57CE73}">
      <dsp:nvSpPr>
        <dsp:cNvPr id="0" name=""/>
        <dsp:cNvSpPr/>
      </dsp:nvSpPr>
      <dsp:spPr>
        <a:xfrm>
          <a:off x="0" y="1339769"/>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9E0E6-61E3-D345-8BF4-2B9FC7EF961B}">
      <dsp:nvSpPr>
        <dsp:cNvPr id="0" name=""/>
        <dsp:cNvSpPr/>
      </dsp:nvSpPr>
      <dsp:spPr>
        <a:xfrm>
          <a:off x="323713" y="1580548"/>
          <a:ext cx="588569" cy="588569"/>
        </a:xfrm>
        <a:prstGeom prst="rect">
          <a:avLst/>
        </a:prstGeom>
        <a:no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7FE2F-50D9-204B-9BB8-6BD0A26B00A1}">
      <dsp:nvSpPr>
        <dsp:cNvPr id="0" name=""/>
        <dsp:cNvSpPr/>
      </dsp:nvSpPr>
      <dsp:spPr>
        <a:xfrm>
          <a:off x="1235996" y="1339769"/>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Observable markers of an individual’s ability</a:t>
          </a:r>
          <a:endParaRPr lang="en-US" sz="2200" kern="1200" dirty="0"/>
        </a:p>
      </dsp:txBody>
      <dsp:txXfrm>
        <a:off x="1235996" y="1339769"/>
        <a:ext cx="6492270" cy="1070126"/>
      </dsp:txXfrm>
    </dsp:sp>
    <dsp:sp modelId="{E1AFF5A3-96C2-5743-A9F0-82B629F1BEEF}">
      <dsp:nvSpPr>
        <dsp:cNvPr id="0" name=""/>
        <dsp:cNvSpPr/>
      </dsp:nvSpPr>
      <dsp:spPr>
        <a:xfrm>
          <a:off x="0" y="2677427"/>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E967E-C3E2-0F44-9520-6E258C192B82}">
      <dsp:nvSpPr>
        <dsp:cNvPr id="0" name=""/>
        <dsp:cNvSpPr/>
      </dsp:nvSpPr>
      <dsp:spPr>
        <a:xfrm>
          <a:off x="323713" y="2918206"/>
          <a:ext cx="588569" cy="588569"/>
        </a:xfrm>
        <a:prstGeom prst="rect">
          <a:avLst/>
        </a:prstGeom>
        <a:no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F45FDC-C11E-1D4C-91E8-B061A2F191AE}">
      <dsp:nvSpPr>
        <dsp:cNvPr id="0" name=""/>
        <dsp:cNvSpPr/>
      </dsp:nvSpPr>
      <dsp:spPr>
        <a:xfrm>
          <a:off x="1235996" y="2677427"/>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Reference the CanMEDS roles applicable to that EPA</a:t>
          </a:r>
          <a:endParaRPr lang="en-US" sz="2200" kern="1200" dirty="0"/>
        </a:p>
      </dsp:txBody>
      <dsp:txXfrm>
        <a:off x="1235996" y="2677427"/>
        <a:ext cx="6492270" cy="1070126"/>
      </dsp:txXfrm>
    </dsp:sp>
    <dsp:sp modelId="{77142CAA-4B35-4918-956F-91429C1C5DF5}">
      <dsp:nvSpPr>
        <dsp:cNvPr id="0" name=""/>
        <dsp:cNvSpPr/>
      </dsp:nvSpPr>
      <dsp:spPr>
        <a:xfrm>
          <a:off x="0" y="4015086"/>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F17BF-0BFC-45DC-A603-D2AB0D291194}">
      <dsp:nvSpPr>
        <dsp:cNvPr id="0" name=""/>
        <dsp:cNvSpPr/>
      </dsp:nvSpPr>
      <dsp:spPr>
        <a:xfrm>
          <a:off x="323713" y="4255864"/>
          <a:ext cx="588569" cy="5885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1BD83D-055B-4D10-86E9-4E41014FDC4A}">
      <dsp:nvSpPr>
        <dsp:cNvPr id="0" name=""/>
        <dsp:cNvSpPr/>
      </dsp:nvSpPr>
      <dsp:spPr>
        <a:xfrm>
          <a:off x="1235996" y="4015086"/>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800100">
            <a:lnSpc>
              <a:spcPct val="100000"/>
            </a:lnSpc>
            <a:spcBef>
              <a:spcPct val="0"/>
            </a:spcBef>
            <a:spcAft>
              <a:spcPts val="0"/>
            </a:spcAft>
            <a:buNone/>
          </a:pPr>
          <a:r>
            <a:rPr lang="en-US" sz="1800" kern="1200" dirty="0"/>
            <a:t>Examples: </a:t>
          </a:r>
          <a:r>
            <a:rPr lang="en-US" sz="1800" kern="1200" dirty="0">
              <a:solidFill>
                <a:schemeClr val="tx1">
                  <a:lumMod val="65000"/>
                  <a:lumOff val="35000"/>
                </a:schemeClr>
              </a:solidFill>
            </a:rPr>
            <a:t>Conduct a mental status exam</a:t>
          </a:r>
        </a:p>
        <a:p>
          <a:pPr marL="0" lvl="0" indent="0" algn="l" defTabSz="800100">
            <a:lnSpc>
              <a:spcPct val="100000"/>
            </a:lnSpc>
            <a:spcBef>
              <a:spcPct val="0"/>
            </a:spcBef>
            <a:spcAft>
              <a:spcPts val="0"/>
            </a:spcAft>
            <a:buNone/>
          </a:pPr>
          <a:r>
            <a:rPr lang="en-US" sz="1800" kern="1200" dirty="0">
              <a:solidFill>
                <a:schemeClr val="tx1">
                  <a:lumMod val="65000"/>
                  <a:lumOff val="35000"/>
                </a:schemeClr>
              </a:solidFill>
            </a:rPr>
            <a:t>	     Respect professional boundaries</a:t>
          </a:r>
          <a:endParaRPr lang="en-US" sz="1800" kern="1200" dirty="0"/>
        </a:p>
      </dsp:txBody>
      <dsp:txXfrm>
        <a:off x="1235996" y="4015086"/>
        <a:ext cx="6492270" cy="10701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211DC-ED92-4C4D-8711-765F3A423F51}">
      <dsp:nvSpPr>
        <dsp:cNvPr id="0" name=""/>
        <dsp:cNvSpPr/>
      </dsp:nvSpPr>
      <dsp:spPr>
        <a:xfrm>
          <a:off x="627395" y="1239"/>
          <a:ext cx="1721888" cy="1033133"/>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Large Group Sessions</a:t>
          </a:r>
        </a:p>
      </dsp:txBody>
      <dsp:txXfrm>
        <a:off x="627395" y="1239"/>
        <a:ext cx="1721888" cy="1033133"/>
      </dsp:txXfrm>
    </dsp:sp>
    <dsp:sp modelId="{A15C2E3D-68EE-CA4B-8C80-54BA4B650AF3}">
      <dsp:nvSpPr>
        <dsp:cNvPr id="0" name=""/>
        <dsp:cNvSpPr/>
      </dsp:nvSpPr>
      <dsp:spPr>
        <a:xfrm>
          <a:off x="2521472" y="1239"/>
          <a:ext cx="1721888" cy="1033133"/>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Small Group &amp; Individual Sessions</a:t>
          </a:r>
        </a:p>
      </dsp:txBody>
      <dsp:txXfrm>
        <a:off x="2521472" y="1239"/>
        <a:ext cx="1721888" cy="1033133"/>
      </dsp:txXfrm>
    </dsp:sp>
    <dsp:sp modelId="{558FC486-2DB4-2548-9C8E-98D592FD5102}">
      <dsp:nvSpPr>
        <dsp:cNvPr id="0" name=""/>
        <dsp:cNvSpPr/>
      </dsp:nvSpPr>
      <dsp:spPr>
        <a:xfrm>
          <a:off x="627395" y="1206561"/>
          <a:ext cx="1721888" cy="1033133"/>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Psychiatry Digest Updates</a:t>
          </a:r>
        </a:p>
      </dsp:txBody>
      <dsp:txXfrm>
        <a:off x="627395" y="1206561"/>
        <a:ext cx="1721888" cy="1033133"/>
      </dsp:txXfrm>
    </dsp:sp>
    <dsp:sp modelId="{936BF697-B675-F944-8185-813EA212EB8C}">
      <dsp:nvSpPr>
        <dsp:cNvPr id="0" name=""/>
        <dsp:cNvSpPr/>
      </dsp:nvSpPr>
      <dsp:spPr>
        <a:xfrm>
          <a:off x="2521472" y="1206561"/>
          <a:ext cx="1721888" cy="1033133"/>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CBME Newsflashes</a:t>
          </a:r>
          <a:endParaRPr lang="en-US" sz="2000" kern="1200" dirty="0"/>
        </a:p>
      </dsp:txBody>
      <dsp:txXfrm>
        <a:off x="2521472" y="1206561"/>
        <a:ext cx="1721888" cy="1033133"/>
      </dsp:txXfrm>
    </dsp:sp>
    <dsp:sp modelId="{949ECED3-0BD3-F04F-B037-BCA924860354}">
      <dsp:nvSpPr>
        <dsp:cNvPr id="0" name=""/>
        <dsp:cNvSpPr/>
      </dsp:nvSpPr>
      <dsp:spPr>
        <a:xfrm>
          <a:off x="627395" y="2411883"/>
          <a:ext cx="1721888" cy="1033133"/>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Department Website</a:t>
          </a:r>
        </a:p>
      </dsp:txBody>
      <dsp:txXfrm>
        <a:off x="627395" y="2411883"/>
        <a:ext cx="1721888" cy="1033133"/>
      </dsp:txXfrm>
    </dsp:sp>
    <dsp:sp modelId="{B18FFDF9-E24A-EC47-A319-8E3D3FE93A06}">
      <dsp:nvSpPr>
        <dsp:cNvPr id="0" name=""/>
        <dsp:cNvSpPr/>
      </dsp:nvSpPr>
      <dsp:spPr>
        <a:xfrm>
          <a:off x="2521472" y="2411883"/>
          <a:ext cx="1721888" cy="1033133"/>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Royal College Website</a:t>
          </a:r>
        </a:p>
      </dsp:txBody>
      <dsp:txXfrm>
        <a:off x="2521472" y="2411883"/>
        <a:ext cx="1721888" cy="10331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9E8C-296C-4839-8A36-A4879F2E5ED9}">
      <dsp:nvSpPr>
        <dsp:cNvPr id="0" name=""/>
        <dsp:cNvSpPr/>
      </dsp:nvSpPr>
      <dsp:spPr>
        <a:xfrm>
          <a:off x="450883" y="641076"/>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86BD4-0E78-47C1-A138-E3A7C0D4BFA7}">
      <dsp:nvSpPr>
        <dsp:cNvPr id="0" name=""/>
        <dsp:cNvSpPr/>
      </dsp:nvSpPr>
      <dsp:spPr>
        <a:xfrm>
          <a:off x="750695" y="940889"/>
          <a:ext cx="807187" cy="8071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098AEB-0878-4D12-9B5A-111019E8410B}">
      <dsp:nvSpPr>
        <dsp:cNvPr id="0" name=""/>
        <dsp:cNvSpPr/>
      </dsp:nvSpPr>
      <dsp:spPr>
        <a:xfrm>
          <a:off x="1164" y="2486076"/>
          <a:ext cx="2306250" cy="19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cap="all"/>
          </a:pPr>
          <a:r>
            <a:rPr lang="en-US" sz="2000" kern="1200" dirty="0"/>
            <a:t>may involve direct </a:t>
          </a:r>
        </a:p>
        <a:p>
          <a:pPr marL="0" lvl="0" indent="0" algn="ctr" defTabSz="889000">
            <a:lnSpc>
              <a:spcPct val="100000"/>
            </a:lnSpc>
            <a:spcBef>
              <a:spcPct val="0"/>
            </a:spcBef>
            <a:spcAft>
              <a:spcPts val="0"/>
            </a:spcAft>
            <a:buNone/>
            <a:defRPr cap="all"/>
          </a:pPr>
          <a:r>
            <a:rPr lang="en-US" sz="2000" kern="1200" dirty="0"/>
            <a:t>or </a:t>
          </a:r>
        </a:p>
        <a:p>
          <a:pPr marL="0" lvl="0" indent="0" algn="ctr" defTabSz="889000">
            <a:lnSpc>
              <a:spcPct val="100000"/>
            </a:lnSpc>
            <a:spcBef>
              <a:spcPct val="0"/>
            </a:spcBef>
            <a:spcAft>
              <a:spcPts val="0"/>
            </a:spcAft>
            <a:buNone/>
            <a:defRPr cap="all"/>
          </a:pPr>
          <a:r>
            <a:rPr lang="en-US" sz="2000" kern="1200" dirty="0"/>
            <a:t>indirect observation</a:t>
          </a:r>
        </a:p>
      </dsp:txBody>
      <dsp:txXfrm>
        <a:off x="1164" y="2486076"/>
        <a:ext cx="2306250" cy="1960170"/>
      </dsp:txXfrm>
    </dsp:sp>
    <dsp:sp modelId="{8120EC9A-9252-43F0-88E7-EDD2929D5BCA}">
      <dsp:nvSpPr>
        <dsp:cNvPr id="0" name=""/>
        <dsp:cNvSpPr/>
      </dsp:nvSpPr>
      <dsp:spPr>
        <a:xfrm>
          <a:off x="3160727" y="641076"/>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F1653-305C-445F-9284-989DD6E257FE}">
      <dsp:nvSpPr>
        <dsp:cNvPr id="0" name=""/>
        <dsp:cNvSpPr/>
      </dsp:nvSpPr>
      <dsp:spPr>
        <a:xfrm>
          <a:off x="3460539" y="940889"/>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BEE261-1EE4-4F48-8EEC-FFE0C56683D9}">
      <dsp:nvSpPr>
        <dsp:cNvPr id="0" name=""/>
        <dsp:cNvSpPr/>
      </dsp:nvSpPr>
      <dsp:spPr>
        <a:xfrm>
          <a:off x="2711008" y="2486076"/>
          <a:ext cx="2306250" cy="19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Complete WBA even if  task rated less than a 4 or 5, to promote knowledge &amp; skill development</a:t>
          </a:r>
        </a:p>
      </dsp:txBody>
      <dsp:txXfrm>
        <a:off x="2711008" y="2486076"/>
        <a:ext cx="2306250" cy="1960170"/>
      </dsp:txXfrm>
    </dsp:sp>
    <dsp:sp modelId="{48183817-5054-4B8E-852A-15D29CBFD597}">
      <dsp:nvSpPr>
        <dsp:cNvPr id="0" name=""/>
        <dsp:cNvSpPr/>
      </dsp:nvSpPr>
      <dsp:spPr>
        <a:xfrm>
          <a:off x="5870571" y="641076"/>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AE03D-9221-4E27-9A52-7CC93AD48C33}">
      <dsp:nvSpPr>
        <dsp:cNvPr id="0" name=""/>
        <dsp:cNvSpPr/>
      </dsp:nvSpPr>
      <dsp:spPr>
        <a:xfrm>
          <a:off x="6170383" y="940889"/>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205210-4B6F-49E0-8D5A-46A8D807185D}">
      <dsp:nvSpPr>
        <dsp:cNvPr id="0" name=""/>
        <dsp:cNvSpPr/>
      </dsp:nvSpPr>
      <dsp:spPr>
        <a:xfrm>
          <a:off x="5420852" y="2486076"/>
          <a:ext cx="2306250" cy="19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 it may take 2-3 attempts before You achieve a successful assessment.</a:t>
          </a:r>
        </a:p>
      </dsp:txBody>
      <dsp:txXfrm>
        <a:off x="5420852" y="2486076"/>
        <a:ext cx="2306250" cy="19601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0B85A-2F7D-F244-BFD6-7792CEFFB78C}">
      <dsp:nvSpPr>
        <dsp:cNvPr id="0" name=""/>
        <dsp:cNvSpPr/>
      </dsp:nvSpPr>
      <dsp:spPr>
        <a:xfrm rot="10800000">
          <a:off x="1737697" y="2526"/>
          <a:ext cx="5405120" cy="1505029"/>
        </a:xfrm>
        <a:prstGeom prst="homePlat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Expected to have at least 5 opportunities of assessment &amp; feedback for each EPA.</a:t>
          </a:r>
        </a:p>
      </dsp:txBody>
      <dsp:txXfrm rot="10800000">
        <a:off x="2113954" y="2526"/>
        <a:ext cx="5028863" cy="1505029"/>
      </dsp:txXfrm>
    </dsp:sp>
    <dsp:sp modelId="{2F6E4388-F612-F24D-92AB-88426157546B}">
      <dsp:nvSpPr>
        <dsp:cNvPr id="0" name=""/>
        <dsp:cNvSpPr/>
      </dsp:nvSpPr>
      <dsp:spPr>
        <a:xfrm>
          <a:off x="985182" y="2526"/>
          <a:ext cx="1505029" cy="1505029"/>
        </a:xfrm>
        <a:prstGeom prst="ellipse">
          <a:avLst/>
        </a:prstGeom>
        <a:solidFill>
          <a:schemeClr val="accent2">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F5D842-D6D6-8F41-BC24-CB20B346A07F}">
      <dsp:nvSpPr>
        <dsp:cNvPr id="0" name=""/>
        <dsp:cNvSpPr/>
      </dsp:nvSpPr>
      <dsp:spPr>
        <a:xfrm rot="10800000">
          <a:off x="1737697" y="1956818"/>
          <a:ext cx="5405120" cy="1505029"/>
        </a:xfrm>
        <a:prstGeom prst="homePlat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Score of 3 or higher is considered an observation “of achievement”</a:t>
          </a:r>
        </a:p>
      </dsp:txBody>
      <dsp:txXfrm rot="10800000">
        <a:off x="2113954" y="1956818"/>
        <a:ext cx="5028863" cy="1505029"/>
      </dsp:txXfrm>
    </dsp:sp>
    <dsp:sp modelId="{C1636F33-B61F-654C-B79A-E057BABF24B7}">
      <dsp:nvSpPr>
        <dsp:cNvPr id="0" name=""/>
        <dsp:cNvSpPr/>
      </dsp:nvSpPr>
      <dsp:spPr>
        <a:xfrm>
          <a:off x="985182" y="1956818"/>
          <a:ext cx="1505029" cy="1505029"/>
        </a:xfrm>
        <a:prstGeom prst="ellipse">
          <a:avLst/>
        </a:prstGeom>
        <a:solidFill>
          <a:schemeClr val="accent3">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D11591-3388-674C-86DC-6D076759BBA4}">
      <dsp:nvSpPr>
        <dsp:cNvPr id="0" name=""/>
        <dsp:cNvSpPr/>
      </dsp:nvSpPr>
      <dsp:spPr>
        <a:xfrm rot="10800000">
          <a:off x="1737697" y="3911110"/>
          <a:ext cx="5405120" cy="1505029"/>
        </a:xfrm>
        <a:prstGeom prst="homePlat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**Once in Foundations Stage of Training, 4 or 5 is considered an observation of “achievement”</a:t>
          </a:r>
        </a:p>
      </dsp:txBody>
      <dsp:txXfrm rot="10800000">
        <a:off x="2113954" y="3911110"/>
        <a:ext cx="5028863" cy="1505029"/>
      </dsp:txXfrm>
    </dsp:sp>
    <dsp:sp modelId="{1810F7A0-C44B-E14A-933E-9F295E1308F6}">
      <dsp:nvSpPr>
        <dsp:cNvPr id="0" name=""/>
        <dsp:cNvSpPr/>
      </dsp:nvSpPr>
      <dsp:spPr>
        <a:xfrm>
          <a:off x="985182" y="3911110"/>
          <a:ext cx="1505029" cy="1505029"/>
        </a:xfrm>
        <a:prstGeom prst="ellipse">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8DC7-E9D4-C645-A37C-21637EC1484F}">
      <dsp:nvSpPr>
        <dsp:cNvPr id="0" name=""/>
        <dsp:cNvSpPr/>
      </dsp:nvSpPr>
      <dsp:spPr>
        <a:xfrm>
          <a:off x="0" y="621"/>
          <a:ext cx="772826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47031-1A67-0041-B69A-C7A1CCA49B26}">
      <dsp:nvSpPr>
        <dsp:cNvPr id="0" name=""/>
        <dsp:cNvSpPr/>
      </dsp:nvSpPr>
      <dsp:spPr>
        <a:xfrm>
          <a:off x="0" y="621"/>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Dual Diagnosis</a:t>
          </a:r>
        </a:p>
      </dsp:txBody>
      <dsp:txXfrm>
        <a:off x="0" y="621"/>
        <a:ext cx="7728267" cy="508608"/>
      </dsp:txXfrm>
    </dsp:sp>
    <dsp:sp modelId="{2EC4834C-C36B-0941-83B2-F4DAFF752DB9}">
      <dsp:nvSpPr>
        <dsp:cNvPr id="0" name=""/>
        <dsp:cNvSpPr/>
      </dsp:nvSpPr>
      <dsp:spPr>
        <a:xfrm>
          <a:off x="0" y="509229"/>
          <a:ext cx="7728267" cy="0"/>
        </a:xfrm>
        <a:prstGeom prst="line">
          <a:avLst/>
        </a:prstGeom>
        <a:solidFill>
          <a:schemeClr val="accent2">
            <a:hueOff val="217162"/>
            <a:satOff val="-3504"/>
            <a:lumOff val="-610"/>
            <a:alphaOff val="0"/>
          </a:schemeClr>
        </a:solidFill>
        <a:ln w="10795" cap="flat" cmpd="sng" algn="ctr">
          <a:solidFill>
            <a:schemeClr val="accent2">
              <a:hueOff val="217162"/>
              <a:satOff val="-3504"/>
              <a:lumOff val="-6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306CB7-1769-5D44-8C98-97E3682ED784}">
      <dsp:nvSpPr>
        <dsp:cNvPr id="0" name=""/>
        <dsp:cNvSpPr/>
      </dsp:nvSpPr>
      <dsp:spPr>
        <a:xfrm>
          <a:off x="0" y="509229"/>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Indigenous Health</a:t>
          </a:r>
        </a:p>
      </dsp:txBody>
      <dsp:txXfrm>
        <a:off x="0" y="509229"/>
        <a:ext cx="7728267" cy="508608"/>
      </dsp:txXfrm>
    </dsp:sp>
    <dsp:sp modelId="{AFE2EC3E-F2D8-9C43-9B34-9905836077C9}">
      <dsp:nvSpPr>
        <dsp:cNvPr id="0" name=""/>
        <dsp:cNvSpPr/>
      </dsp:nvSpPr>
      <dsp:spPr>
        <a:xfrm>
          <a:off x="0" y="1017837"/>
          <a:ext cx="7728267" cy="0"/>
        </a:xfrm>
        <a:prstGeom prst="line">
          <a:avLst/>
        </a:prstGeom>
        <a:solidFill>
          <a:schemeClr val="accent2">
            <a:hueOff val="434323"/>
            <a:satOff val="-7008"/>
            <a:lumOff val="-1220"/>
            <a:alphaOff val="0"/>
          </a:schemeClr>
        </a:solidFill>
        <a:ln w="10795" cap="flat" cmpd="sng" algn="ctr">
          <a:solidFill>
            <a:schemeClr val="accent2">
              <a:hueOff val="434323"/>
              <a:satOff val="-7008"/>
              <a:lumOff val="-12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8128E0-25B6-A142-8431-41FB26FBA039}">
      <dsp:nvSpPr>
        <dsp:cNvPr id="0" name=""/>
        <dsp:cNvSpPr/>
      </dsp:nvSpPr>
      <dsp:spPr>
        <a:xfrm>
          <a:off x="0" y="1017837"/>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HIV Psychiatry</a:t>
          </a:r>
        </a:p>
      </dsp:txBody>
      <dsp:txXfrm>
        <a:off x="0" y="1017837"/>
        <a:ext cx="7728267" cy="508608"/>
      </dsp:txXfrm>
    </dsp:sp>
    <dsp:sp modelId="{B51B20E6-3CCC-3A40-8B2E-38211378C8BC}">
      <dsp:nvSpPr>
        <dsp:cNvPr id="0" name=""/>
        <dsp:cNvSpPr/>
      </dsp:nvSpPr>
      <dsp:spPr>
        <a:xfrm>
          <a:off x="0" y="1526445"/>
          <a:ext cx="7728267" cy="0"/>
        </a:xfrm>
        <a:prstGeom prst="line">
          <a:avLst/>
        </a:prstGeom>
        <a:solidFill>
          <a:schemeClr val="accent2">
            <a:hueOff val="651485"/>
            <a:satOff val="-10511"/>
            <a:lumOff val="-1830"/>
            <a:alphaOff val="0"/>
          </a:schemeClr>
        </a:solidFill>
        <a:ln w="10795" cap="flat" cmpd="sng" algn="ctr">
          <a:solidFill>
            <a:schemeClr val="accent2">
              <a:hueOff val="651485"/>
              <a:satOff val="-10511"/>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6281BF-5052-5845-9305-B439CE5B1FE1}">
      <dsp:nvSpPr>
        <dsp:cNvPr id="0" name=""/>
        <dsp:cNvSpPr/>
      </dsp:nvSpPr>
      <dsp:spPr>
        <a:xfrm>
          <a:off x="0" y="1526445"/>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Addictions</a:t>
          </a:r>
        </a:p>
      </dsp:txBody>
      <dsp:txXfrm>
        <a:off x="0" y="1526445"/>
        <a:ext cx="7728267" cy="508608"/>
      </dsp:txXfrm>
    </dsp:sp>
    <dsp:sp modelId="{C1361F37-7C49-9B47-8A84-AABF765A9CEC}">
      <dsp:nvSpPr>
        <dsp:cNvPr id="0" name=""/>
        <dsp:cNvSpPr/>
      </dsp:nvSpPr>
      <dsp:spPr>
        <a:xfrm>
          <a:off x="0" y="2035053"/>
          <a:ext cx="7728267" cy="0"/>
        </a:xfrm>
        <a:prstGeom prst="line">
          <a:avLst/>
        </a:prstGeom>
        <a:solidFill>
          <a:schemeClr val="accent2">
            <a:hueOff val="868646"/>
            <a:satOff val="-14015"/>
            <a:lumOff val="-2440"/>
            <a:alphaOff val="0"/>
          </a:schemeClr>
        </a:solidFill>
        <a:ln w="10795" cap="flat" cmpd="sng" algn="ctr">
          <a:solidFill>
            <a:schemeClr val="accent2">
              <a:hueOff val="868646"/>
              <a:satOff val="-14015"/>
              <a:lumOff val="-24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94117-E707-2E48-8990-E66178E7E48C}">
      <dsp:nvSpPr>
        <dsp:cNvPr id="0" name=""/>
        <dsp:cNvSpPr/>
      </dsp:nvSpPr>
      <dsp:spPr>
        <a:xfrm>
          <a:off x="0" y="2035053"/>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Forensics</a:t>
          </a:r>
        </a:p>
      </dsp:txBody>
      <dsp:txXfrm>
        <a:off x="0" y="2035053"/>
        <a:ext cx="7728267" cy="508608"/>
      </dsp:txXfrm>
    </dsp:sp>
    <dsp:sp modelId="{366076E2-EB91-4F43-9DA9-BF852D5B71A3}">
      <dsp:nvSpPr>
        <dsp:cNvPr id="0" name=""/>
        <dsp:cNvSpPr/>
      </dsp:nvSpPr>
      <dsp:spPr>
        <a:xfrm>
          <a:off x="0" y="2543662"/>
          <a:ext cx="7728267" cy="0"/>
        </a:xfrm>
        <a:prstGeom prst="line">
          <a:avLst/>
        </a:prstGeom>
        <a:solidFill>
          <a:schemeClr val="accent2">
            <a:hueOff val="1085808"/>
            <a:satOff val="-17519"/>
            <a:lumOff val="-3050"/>
            <a:alphaOff val="0"/>
          </a:schemeClr>
        </a:solidFill>
        <a:ln w="10795" cap="flat" cmpd="sng" algn="ctr">
          <a:solidFill>
            <a:schemeClr val="accent2">
              <a:hueOff val="1085808"/>
              <a:satOff val="-17519"/>
              <a:lumOff val="-30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5AADE-DB9E-E942-A350-A40791486AA3}">
      <dsp:nvSpPr>
        <dsp:cNvPr id="0" name=""/>
        <dsp:cNvSpPr/>
      </dsp:nvSpPr>
      <dsp:spPr>
        <a:xfrm>
          <a:off x="0" y="2543662"/>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ACT</a:t>
          </a:r>
        </a:p>
      </dsp:txBody>
      <dsp:txXfrm>
        <a:off x="0" y="2543662"/>
        <a:ext cx="7728267" cy="508608"/>
      </dsp:txXfrm>
    </dsp:sp>
    <dsp:sp modelId="{2BD3C508-8880-164A-9B11-F04B64218878}">
      <dsp:nvSpPr>
        <dsp:cNvPr id="0" name=""/>
        <dsp:cNvSpPr/>
      </dsp:nvSpPr>
      <dsp:spPr>
        <a:xfrm>
          <a:off x="0" y="3052270"/>
          <a:ext cx="7728267" cy="0"/>
        </a:xfrm>
        <a:prstGeom prst="line">
          <a:avLst/>
        </a:prstGeom>
        <a:solidFill>
          <a:schemeClr val="accent2">
            <a:hueOff val="1302969"/>
            <a:satOff val="-21023"/>
            <a:lumOff val="-3660"/>
            <a:alphaOff val="0"/>
          </a:schemeClr>
        </a:solidFill>
        <a:ln w="10795" cap="flat" cmpd="sng" algn="ctr">
          <a:solidFill>
            <a:schemeClr val="accent2">
              <a:hueOff val="1302969"/>
              <a:satOff val="-21023"/>
              <a:lumOff val="-36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A8DC5-B7B9-AC4C-A502-01F986783AF3}">
      <dsp:nvSpPr>
        <dsp:cNvPr id="0" name=""/>
        <dsp:cNvSpPr/>
      </dsp:nvSpPr>
      <dsp:spPr>
        <a:xfrm>
          <a:off x="0" y="3052270"/>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Shelter Health</a:t>
          </a:r>
        </a:p>
      </dsp:txBody>
      <dsp:txXfrm>
        <a:off x="0" y="3052270"/>
        <a:ext cx="7728267" cy="508608"/>
      </dsp:txXfrm>
    </dsp:sp>
    <dsp:sp modelId="{0F99FD5C-FC62-6548-82C8-224112EF22C3}">
      <dsp:nvSpPr>
        <dsp:cNvPr id="0" name=""/>
        <dsp:cNvSpPr/>
      </dsp:nvSpPr>
      <dsp:spPr>
        <a:xfrm>
          <a:off x="0" y="3560878"/>
          <a:ext cx="7728267" cy="0"/>
        </a:xfrm>
        <a:prstGeom prst="line">
          <a:avLst/>
        </a:prstGeom>
        <a:solidFill>
          <a:schemeClr val="accent2">
            <a:hueOff val="1520131"/>
            <a:satOff val="-24526"/>
            <a:lumOff val="-4270"/>
            <a:alphaOff val="0"/>
          </a:schemeClr>
        </a:solidFill>
        <a:ln w="10795" cap="flat" cmpd="sng" algn="ctr">
          <a:solidFill>
            <a:schemeClr val="accent2">
              <a:hueOff val="1520131"/>
              <a:satOff val="-24526"/>
              <a:lumOff val="-42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5CB60-CB98-1741-B009-2061B92ED6F5}">
      <dsp:nvSpPr>
        <dsp:cNvPr id="0" name=""/>
        <dsp:cNvSpPr/>
      </dsp:nvSpPr>
      <dsp:spPr>
        <a:xfrm>
          <a:off x="0" y="3560878"/>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Women’s Health Concerns</a:t>
          </a:r>
        </a:p>
      </dsp:txBody>
      <dsp:txXfrm>
        <a:off x="0" y="3560878"/>
        <a:ext cx="7728267" cy="508608"/>
      </dsp:txXfrm>
    </dsp:sp>
    <dsp:sp modelId="{F2A5A4BF-1D1A-8342-AB16-2CA0CE905F8A}">
      <dsp:nvSpPr>
        <dsp:cNvPr id="0" name=""/>
        <dsp:cNvSpPr/>
      </dsp:nvSpPr>
      <dsp:spPr>
        <a:xfrm>
          <a:off x="0" y="4069486"/>
          <a:ext cx="7728267" cy="0"/>
        </a:xfrm>
        <a:prstGeom prst="line">
          <a:avLst/>
        </a:prstGeom>
        <a:solidFill>
          <a:schemeClr val="accent2">
            <a:hueOff val="1737292"/>
            <a:satOff val="-28030"/>
            <a:lumOff val="-4880"/>
            <a:alphaOff val="0"/>
          </a:schemeClr>
        </a:solidFill>
        <a:ln w="10795" cap="flat" cmpd="sng" algn="ctr">
          <a:solidFill>
            <a:schemeClr val="accent2">
              <a:hueOff val="1737292"/>
              <a:satOff val="-28030"/>
              <a:lumOff val="-48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C249B-4817-8746-BCB7-50217E94A642}">
      <dsp:nvSpPr>
        <dsp:cNvPr id="0" name=""/>
        <dsp:cNvSpPr/>
      </dsp:nvSpPr>
      <dsp:spPr>
        <a:xfrm>
          <a:off x="0" y="4069486"/>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Schizophrenia Services</a:t>
          </a:r>
        </a:p>
      </dsp:txBody>
      <dsp:txXfrm>
        <a:off x="0" y="4069486"/>
        <a:ext cx="7728267" cy="508608"/>
      </dsp:txXfrm>
    </dsp:sp>
    <dsp:sp modelId="{F09D426D-67DC-5245-B183-98CA077AA314}">
      <dsp:nvSpPr>
        <dsp:cNvPr id="0" name=""/>
        <dsp:cNvSpPr/>
      </dsp:nvSpPr>
      <dsp:spPr>
        <a:xfrm>
          <a:off x="0" y="4578094"/>
          <a:ext cx="7728267" cy="0"/>
        </a:xfrm>
        <a:prstGeom prst="line">
          <a:avLst/>
        </a:prstGeom>
        <a:solidFill>
          <a:schemeClr val="accent2">
            <a:hueOff val="1954454"/>
            <a:satOff val="-31534"/>
            <a:lumOff val="-5490"/>
            <a:alphaOff val="0"/>
          </a:schemeClr>
        </a:solidFill>
        <a:ln w="10795" cap="flat" cmpd="sng" algn="ctr">
          <a:solidFill>
            <a:schemeClr val="accent2">
              <a:hueOff val="1954454"/>
              <a:satOff val="-31534"/>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CCA18A-3747-D84A-AC5B-94C52338EA99}">
      <dsp:nvSpPr>
        <dsp:cNvPr id="0" name=""/>
        <dsp:cNvSpPr/>
      </dsp:nvSpPr>
      <dsp:spPr>
        <a:xfrm>
          <a:off x="0" y="4578094"/>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Other</a:t>
          </a:r>
        </a:p>
      </dsp:txBody>
      <dsp:txXfrm>
        <a:off x="0" y="4578094"/>
        <a:ext cx="7728267" cy="50860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3A800-7771-DA4F-A24A-81E14E6303FE}" type="datetimeFigureOut">
              <a:rPr lang="en-US" smtClean="0"/>
              <a:t>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662F8-0207-AF40-96C0-461087EE54F4}" type="slidenum">
              <a:rPr lang="en-US" smtClean="0"/>
              <a:t>‹#›</a:t>
            </a:fld>
            <a:endParaRPr lang="en-US"/>
          </a:p>
        </p:txBody>
      </p:sp>
    </p:spTree>
    <p:extLst>
      <p:ext uri="{BB962C8B-B14F-4D97-AF65-F5344CB8AC3E}">
        <p14:creationId xmlns:p14="http://schemas.microsoft.com/office/powerpoint/2010/main" val="158002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a:t>
            </a:fld>
            <a:endParaRPr lang="en-US"/>
          </a:p>
        </p:txBody>
      </p:sp>
    </p:spTree>
    <p:extLst>
      <p:ext uri="{BB962C8B-B14F-4D97-AF65-F5344CB8AC3E}">
        <p14:creationId xmlns:p14="http://schemas.microsoft.com/office/powerpoint/2010/main" val="2992842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00EB76D-35C4-AB4A-A2CC-01288DE3A1F0}" type="slidenum">
              <a:rPr lang="en-US" smtClean="0"/>
              <a:t>16</a:t>
            </a:fld>
            <a:endParaRPr lang="en-US"/>
          </a:p>
        </p:txBody>
      </p:sp>
    </p:spTree>
    <p:extLst>
      <p:ext uri="{BB962C8B-B14F-4D97-AF65-F5344CB8AC3E}">
        <p14:creationId xmlns:p14="http://schemas.microsoft.com/office/powerpoint/2010/main" val="2281105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general program</a:t>
            </a:r>
          </a:p>
          <a:p>
            <a:r>
              <a:rPr lang="en-US" dirty="0"/>
              <a:t>Need to understand how this will look for Subspecialty</a:t>
            </a:r>
            <a:r>
              <a:rPr lang="en-US" baseline="0" dirty="0"/>
              <a:t> Programs</a:t>
            </a:r>
          </a:p>
          <a:p>
            <a:r>
              <a:rPr lang="en-US" baseline="0" dirty="0"/>
              <a:t>Explain the stages of training.</a:t>
            </a:r>
          </a:p>
          <a:p>
            <a:r>
              <a:rPr lang="en-US" baseline="0" dirty="0"/>
              <a:t>	-RC will outline what needs to be accomplished within each Stage of training and give a range of time that stage may last</a:t>
            </a:r>
          </a:p>
          <a:p>
            <a:r>
              <a:rPr lang="en-US" baseline="0" dirty="0"/>
              <a:t>	-Programs will then decide the duration of each stage (within the RC parameters) and what rotations will be included in each stage</a:t>
            </a:r>
          </a:p>
          <a:p>
            <a:endParaRPr lang="en-US" baseline="0" dirty="0"/>
          </a:p>
          <a:p>
            <a:r>
              <a:rPr lang="en-US" baseline="0" dirty="0"/>
              <a:t>	-RC is also going to outline what skills &amp; knowledge must be accomplished by a resident before they are to be allowed to progress to the next stage of training.  Those required skills &amp; knowledge are packaged into what is called the EPAs and Milestones (which I will explain in a minute)</a:t>
            </a:r>
          </a:p>
          <a:p>
            <a:r>
              <a:rPr lang="en-US" baseline="0" dirty="0"/>
              <a:t>	-Programs will then map which EPAs should be accomplished in which rotations for their residents</a:t>
            </a:r>
          </a:p>
        </p:txBody>
      </p:sp>
      <p:sp>
        <p:nvSpPr>
          <p:cNvPr id="4" name="Slide Number Placeholder 3"/>
          <p:cNvSpPr>
            <a:spLocks noGrp="1"/>
          </p:cNvSpPr>
          <p:nvPr>
            <p:ph type="sldNum" sz="quarter" idx="10"/>
          </p:nvPr>
        </p:nvSpPr>
        <p:spPr/>
        <p:txBody>
          <a:bodyPr/>
          <a:lstStyle/>
          <a:p>
            <a:fld id="{700EB76D-35C4-AB4A-A2CC-01288DE3A1F0}" type="slidenum">
              <a:rPr lang="en-US" smtClean="0"/>
              <a:t>17</a:t>
            </a:fld>
            <a:endParaRPr lang="en-US"/>
          </a:p>
        </p:txBody>
      </p:sp>
    </p:spTree>
    <p:extLst>
      <p:ext uri="{BB962C8B-B14F-4D97-AF65-F5344CB8AC3E}">
        <p14:creationId xmlns:p14="http://schemas.microsoft.com/office/powerpoint/2010/main" val="58792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24</a:t>
            </a:fld>
            <a:endParaRPr lang="en-US"/>
          </a:p>
        </p:txBody>
      </p:sp>
    </p:spTree>
    <p:extLst>
      <p:ext uri="{BB962C8B-B14F-4D97-AF65-F5344CB8AC3E}">
        <p14:creationId xmlns:p14="http://schemas.microsoft.com/office/powerpoint/2010/main" val="2964046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FA662F8-0207-AF40-96C0-461087EE54F4}" type="slidenum">
              <a:rPr lang="en-US" smtClean="0"/>
              <a:t>25</a:t>
            </a:fld>
            <a:endParaRPr lang="en-US"/>
          </a:p>
        </p:txBody>
      </p:sp>
    </p:spTree>
    <p:extLst>
      <p:ext uri="{BB962C8B-B14F-4D97-AF65-F5344CB8AC3E}">
        <p14:creationId xmlns:p14="http://schemas.microsoft.com/office/powerpoint/2010/main" val="4197359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31</a:t>
            </a:fld>
            <a:endParaRPr lang="en-US"/>
          </a:p>
        </p:txBody>
      </p:sp>
    </p:spTree>
    <p:extLst>
      <p:ext uri="{BB962C8B-B14F-4D97-AF65-F5344CB8AC3E}">
        <p14:creationId xmlns:p14="http://schemas.microsoft.com/office/powerpoint/2010/main" val="3352521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about tracking form</a:t>
            </a:r>
          </a:p>
          <a:p>
            <a:r>
              <a:rPr lang="en-US" dirty="0"/>
              <a:t>Use this as </a:t>
            </a:r>
            <a:r>
              <a:rPr lang="en-US" dirty="0" err="1"/>
              <a:t>MoCOMP</a:t>
            </a:r>
            <a:r>
              <a:rPr lang="en-US" dirty="0"/>
              <a:t> credit</a:t>
            </a:r>
          </a:p>
        </p:txBody>
      </p:sp>
      <p:sp>
        <p:nvSpPr>
          <p:cNvPr id="4" name="Slide Number Placeholder 3"/>
          <p:cNvSpPr>
            <a:spLocks noGrp="1"/>
          </p:cNvSpPr>
          <p:nvPr>
            <p:ph type="sldNum" sz="quarter" idx="5"/>
          </p:nvPr>
        </p:nvSpPr>
        <p:spPr/>
        <p:txBody>
          <a:bodyPr/>
          <a:lstStyle/>
          <a:p>
            <a:fld id="{8FA662F8-0207-AF40-96C0-461087EE54F4}" type="slidenum">
              <a:rPr lang="en-US" smtClean="0"/>
              <a:t>32</a:t>
            </a:fld>
            <a:endParaRPr lang="en-US"/>
          </a:p>
        </p:txBody>
      </p:sp>
    </p:spTree>
    <p:extLst>
      <p:ext uri="{BB962C8B-B14F-4D97-AF65-F5344CB8AC3E}">
        <p14:creationId xmlns:p14="http://schemas.microsoft.com/office/powerpoint/2010/main" val="1528890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Resident and faculty identify an opportunity for an EPA assessment.  Supervisor might review expectations and remind resident of feedback to build on from a previous encounter.</a:t>
            </a:r>
          </a:p>
          <a:p>
            <a:r>
              <a:rPr lang="en-CA" dirty="0">
                <a:latin typeface="Verdana" panose="020B0604030504040204" pitchFamily="34" charset="0"/>
                <a:ea typeface="Verdana" panose="020B0604030504040204" pitchFamily="34" charset="0"/>
                <a:cs typeface="Verdana" panose="020B0604030504040204" pitchFamily="34" charset="0"/>
              </a:rPr>
              <a:t>Resident goes to do the EPA activity.  Supervisor supervises either directly or indirectly depending on the EPA</a:t>
            </a:r>
          </a:p>
          <a:p>
            <a:r>
              <a:rPr lang="en-CA" dirty="0">
                <a:latin typeface="Verdana" panose="020B0604030504040204" pitchFamily="34" charset="0"/>
                <a:ea typeface="Verdana" panose="020B0604030504040204" pitchFamily="34" charset="0"/>
                <a:cs typeface="Verdana" panose="020B0604030504040204" pitchFamily="34" charset="0"/>
              </a:rPr>
              <a:t>Supervisor provides verbal feedback to the resident, giving 1 or 2 specific, actionable pieces of feedback</a:t>
            </a:r>
          </a:p>
          <a:p>
            <a:r>
              <a:rPr lang="en-CA" dirty="0">
                <a:latin typeface="Verdana" panose="020B0604030504040204" pitchFamily="34" charset="0"/>
                <a:ea typeface="Verdana" panose="020B0604030504040204" pitchFamily="34" charset="0"/>
                <a:cs typeface="Verdana" panose="020B0604030504040204" pitchFamily="34" charset="0"/>
              </a:rPr>
              <a:t>Supervisor documents the assessment on MedSIS.</a:t>
            </a:r>
          </a:p>
          <a:p>
            <a:r>
              <a:rPr lang="en-CA" dirty="0">
                <a:latin typeface="Verdana" panose="020B0604030504040204" pitchFamily="34" charset="0"/>
                <a:ea typeface="Verdana" panose="020B0604030504040204" pitchFamily="34" charset="0"/>
                <a:cs typeface="Verdana" panose="020B0604030504040204" pitchFamily="34" charset="0"/>
              </a:rPr>
              <a:t>They cycle repeats itself, resulting in multiple assessments of the same EPA over time, by different observers.</a:t>
            </a:r>
          </a:p>
          <a:p>
            <a:r>
              <a:rPr lang="en-CA" dirty="0">
                <a:latin typeface="Verdana" panose="020B0604030504040204" pitchFamily="34" charset="0"/>
                <a:ea typeface="Verdana" panose="020B0604030504040204" pitchFamily="34" charset="0"/>
                <a:cs typeface="Verdana" panose="020B0604030504040204" pitchFamily="34" charset="0"/>
              </a:rPr>
              <a:t>These get collated on MedSIS, with the data being available to the resident, the Program Director, the REL, the resident’s academic coach and the Competence Committee (formerly the Evaluation Committee)</a:t>
            </a:r>
          </a:p>
          <a:p>
            <a:r>
              <a:rPr lang="en-CA" dirty="0">
                <a:latin typeface="Verdana" panose="020B0604030504040204" pitchFamily="34" charset="0"/>
                <a:ea typeface="Verdana" panose="020B0604030504040204" pitchFamily="34" charset="0"/>
                <a:cs typeface="Verdana" panose="020B0604030504040204" pitchFamily="34" charset="0"/>
              </a:rPr>
              <a:t>It is the Competence Committee that makes decisions around progression, promotion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EB76D-35C4-AB4A-A2CC-01288DE3A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003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FA662F8-0207-AF40-96C0-461087EE54F4}" type="slidenum">
              <a:rPr lang="en-US" smtClean="0"/>
              <a:t>35</a:t>
            </a:fld>
            <a:endParaRPr lang="en-US"/>
          </a:p>
        </p:txBody>
      </p:sp>
    </p:spTree>
    <p:extLst>
      <p:ext uri="{BB962C8B-B14F-4D97-AF65-F5344CB8AC3E}">
        <p14:creationId xmlns:p14="http://schemas.microsoft.com/office/powerpoint/2010/main" val="13136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1 – the supervisor had to perform the clinical activity while the resident observed.  This may apply if resident has never done the task before, or they started but situation became too challenging so supervisor elected to complete the task.  Ideally, the supervisor would provide direction and teaching afterwards.</a:t>
            </a:r>
          </a:p>
          <a:p>
            <a:endParaRPr lang="en-US" dirty="0"/>
          </a:p>
          <a:p>
            <a:r>
              <a:rPr lang="en-US" dirty="0"/>
              <a:t>Level 2 – self-explanatory</a:t>
            </a:r>
          </a:p>
          <a:p>
            <a:endParaRPr lang="en-US" dirty="0"/>
          </a:p>
          <a:p>
            <a:r>
              <a:rPr lang="en-US" dirty="0"/>
              <a:t>Level 3 – The resident required frequent direction, requiring occasional prompting and guidance, particularly with more complex aspects of the encounter OR the encounter required supervisor to follow-up on a number of important aspects not completed by the resident</a:t>
            </a:r>
          </a:p>
          <a:p>
            <a:endParaRPr lang="en-US" dirty="0"/>
          </a:p>
          <a:p>
            <a:r>
              <a:rPr lang="en-US" dirty="0"/>
              <a:t>Level 4 – Previously “I needed to be there just in case”. Now Changed to:  “I had to provide minor direction.“   Resident demonstrates sound technique but you were not confident that their knowledge base or skill was sufficient to ensure that if they had run into an unexpected challenge or complication, they would have been able to manage this.  Examples might include: when you posed questions as to how they would handle a complication of the situation, they were not able to explain; they completed the assessment adequately but there were nuances that made it more </a:t>
            </a:r>
            <a:r>
              <a:rPr lang="en-US" dirty="0" err="1"/>
              <a:t>akward</a:t>
            </a:r>
            <a:r>
              <a:rPr lang="en-US" dirty="0"/>
              <a:t> or less effective; resident completed the assessment thoroughly but it took them a much longer than normal time.</a:t>
            </a:r>
          </a:p>
          <a:p>
            <a:endParaRPr lang="en-US" dirty="0"/>
          </a:p>
          <a:p>
            <a:r>
              <a:rPr lang="en-US" dirty="0"/>
              <a:t>Level 5:  </a:t>
            </a:r>
            <a:r>
              <a:rPr lang="en-US" dirty="0" err="1"/>
              <a:t>Previously”I</a:t>
            </a:r>
            <a:r>
              <a:rPr lang="en-US" dirty="0"/>
              <a:t> did not need to be there”. Now changed to: “I did not need to provide direction for safe, independent care” or “No direction required for safe, independent care”.  Resident able to complete all aspects of the assessment independently and safely including troubleshooting unexpected challenges; completed in sufficient time frame (may not have been as fast as experienced staff person).  Any teaching you provided was more to enrich a </a:t>
            </a:r>
            <a:r>
              <a:rPr lang="en-US" dirty="0" err="1"/>
              <a:t>competenct</a:t>
            </a:r>
            <a:r>
              <a:rPr lang="en-US" dirty="0"/>
              <a:t> knowledge base.  Any prompts given were not necessary for resident to complete the task safely </a:t>
            </a:r>
            <a:r>
              <a:rPr lang="en-US"/>
              <a:t>and independently.</a:t>
            </a:r>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37</a:t>
            </a:fld>
            <a:endParaRPr lang="en-US"/>
          </a:p>
        </p:txBody>
      </p:sp>
    </p:spTree>
    <p:extLst>
      <p:ext uri="{BB962C8B-B14F-4D97-AF65-F5344CB8AC3E}">
        <p14:creationId xmlns:p14="http://schemas.microsoft.com/office/powerpoint/2010/main" val="2777676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43</a:t>
            </a:fld>
            <a:endParaRPr lang="en-US"/>
          </a:p>
        </p:txBody>
      </p:sp>
    </p:spTree>
    <p:extLst>
      <p:ext uri="{BB962C8B-B14F-4D97-AF65-F5344CB8AC3E}">
        <p14:creationId xmlns:p14="http://schemas.microsoft.com/office/powerpoint/2010/main" val="194767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Sometimes people have good ideas.  Things that could make the way we are current</a:t>
            </a:r>
            <a:r>
              <a:rPr lang="en-US" baseline="0" dirty="0"/>
              <a:t>ly doing things, a little better.  </a:t>
            </a:r>
            <a:endParaRPr lang="en-US" dirty="0"/>
          </a:p>
          <a:p>
            <a:r>
              <a:rPr lang="en-US" dirty="0"/>
              <a:t>But as humans, we are very resistant to change.  </a:t>
            </a:r>
            <a:endParaRPr lang="en-US" baseline="0" dirty="0"/>
          </a:p>
          <a:p>
            <a:r>
              <a:rPr lang="en-US" baseline="0" dirty="0"/>
              <a:t>Why would we want to change something if it seems to be working ok?</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3</a:t>
            </a:fld>
            <a:endParaRPr lang="en-US"/>
          </a:p>
        </p:txBody>
      </p:sp>
    </p:spTree>
    <p:extLst>
      <p:ext uri="{BB962C8B-B14F-4D97-AF65-F5344CB8AC3E}">
        <p14:creationId xmlns:p14="http://schemas.microsoft.com/office/powerpoint/2010/main" val="2465171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44</a:t>
            </a:fld>
            <a:endParaRPr lang="en-US"/>
          </a:p>
        </p:txBody>
      </p:sp>
    </p:spTree>
    <p:extLst>
      <p:ext uri="{BB962C8B-B14F-4D97-AF65-F5344CB8AC3E}">
        <p14:creationId xmlns:p14="http://schemas.microsoft.com/office/powerpoint/2010/main" val="675247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45</a:t>
            </a:fld>
            <a:endParaRPr lang="en-US"/>
          </a:p>
        </p:txBody>
      </p:sp>
    </p:spTree>
    <p:extLst>
      <p:ext uri="{BB962C8B-B14F-4D97-AF65-F5344CB8AC3E}">
        <p14:creationId xmlns:p14="http://schemas.microsoft.com/office/powerpoint/2010/main" val="3923273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46</a:t>
            </a:fld>
            <a:endParaRPr lang="en-US"/>
          </a:p>
        </p:txBody>
      </p:sp>
    </p:spTree>
    <p:extLst>
      <p:ext uri="{BB962C8B-B14F-4D97-AF65-F5344CB8AC3E}">
        <p14:creationId xmlns:p14="http://schemas.microsoft.com/office/powerpoint/2010/main" val="292741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only shows the core rotations.</a:t>
            </a:r>
          </a:p>
          <a:p>
            <a:r>
              <a:rPr lang="en-US" dirty="0"/>
              <a:t>They will still be completing psychotherapy,  Resident as Educator training, Call and have required scholarly projects.  Those are not reflected in this diagram for simplicity, to focus on core rotations.</a:t>
            </a:r>
          </a:p>
          <a:p>
            <a:endParaRPr lang="en-US" dirty="0"/>
          </a:p>
          <a:p>
            <a:r>
              <a:rPr lang="en-US" dirty="0"/>
              <a:t>Note that the Soft Launch Cohort will remain on the Block System as they move through the years. Pgy1s have been on blocks for the last 8 years (</a:t>
            </a:r>
            <a:r>
              <a:rPr lang="en-US" dirty="0" err="1"/>
              <a:t>i.e</a:t>
            </a:r>
            <a:r>
              <a:rPr lang="en-US" dirty="0"/>
              <a:t> 13 four-week blocks, instead of months for Pgy2 to 5)</a:t>
            </a:r>
          </a:p>
          <a:p>
            <a:r>
              <a:rPr lang="en-US" dirty="0" err="1"/>
              <a:t>TtD</a:t>
            </a:r>
            <a:r>
              <a:rPr lang="en-US" dirty="0"/>
              <a:t> = Transition to Discipline Stage of Training.  Reviewed in the intro to CBME from last year.  If not familiar or want a refresher/update for this year, after we review Pgy2, for those who want to stay on I will go back to review this.</a:t>
            </a:r>
          </a:p>
          <a:p>
            <a:r>
              <a:rPr lang="en-US" dirty="0"/>
              <a:t>New rotation in Pgy1 = Medical Team to Inpatient Psychiatry = working with the medical team that provides the medical care to psychiatry inpatients (Hamilton = West 5</a:t>
            </a:r>
            <a:r>
              <a:rPr lang="en-US" baseline="30000" dirty="0"/>
              <a:t>th</a:t>
            </a:r>
            <a:r>
              <a:rPr lang="en-US" dirty="0"/>
              <a:t>; WRC = Homewood)</a:t>
            </a:r>
          </a:p>
          <a:p>
            <a:endParaRPr lang="en-US" dirty="0"/>
          </a:p>
          <a:p>
            <a:r>
              <a:rPr lang="en-US" dirty="0"/>
              <a:t>Pgy2:  Note that Longitudinal f/u of SPMI patient has been moved from Pgy2 to Pgy4 for official CBME residents. (for residents of traditional program, it is in Pgy2)</a:t>
            </a:r>
          </a:p>
          <a:p>
            <a:r>
              <a:rPr lang="en-US" dirty="0"/>
              <a:t>Anchored Selective in Block 13 – because residents must have opportunities to work with “special populations” – Vulnerable, Marginalized Populations; Dual Dx, WHCC, Addictions, Forensics.  So rather than doing longitudinally, going to try this as a block.</a:t>
            </a:r>
          </a:p>
          <a:p>
            <a:endParaRPr lang="en-US" dirty="0"/>
          </a:p>
          <a:p>
            <a:r>
              <a:rPr lang="en-US" dirty="0"/>
              <a:t>Pgy3:  Also an anchored selective in Block 1, so in fact, have 2 months in a row of the selective with special populations</a:t>
            </a:r>
          </a:p>
          <a:p>
            <a:endParaRPr lang="en-US" dirty="0"/>
          </a:p>
          <a:p>
            <a:r>
              <a:rPr lang="en-US" dirty="0"/>
              <a:t>Pgy4:  Remember, exam will be at the end of Pgy4.  And, for CBME residents, Collaborative Care is recommended but not required.  In our program, we feel experience with Collaborative Care is important, so moved Collaborative Care to Pgy5 and created 4 months of elective in Pgy4.  Likely most residents will do </a:t>
            </a:r>
            <a:r>
              <a:rPr lang="en-US" dirty="0" err="1"/>
              <a:t>telective</a:t>
            </a:r>
            <a:r>
              <a:rPr lang="en-US" dirty="0"/>
              <a:t> through the exam time.</a:t>
            </a:r>
          </a:p>
          <a:p>
            <a:endParaRPr lang="en-US" dirty="0"/>
          </a:p>
          <a:p>
            <a:r>
              <a:rPr lang="en-US" dirty="0"/>
              <a:t>Pgy5:  Minimum 3 blocks total of collaborative care (can be done as 3 blocks FT or 6 blocks PT combined with elective) + 10 more months of elective</a:t>
            </a:r>
          </a:p>
        </p:txBody>
      </p:sp>
      <p:sp>
        <p:nvSpPr>
          <p:cNvPr id="4" name="Slide Number Placeholder 3"/>
          <p:cNvSpPr>
            <a:spLocks noGrp="1"/>
          </p:cNvSpPr>
          <p:nvPr>
            <p:ph type="sldNum" sz="quarter" idx="5"/>
          </p:nvPr>
        </p:nvSpPr>
        <p:spPr/>
        <p:txBody>
          <a:bodyPr/>
          <a:lstStyle/>
          <a:p>
            <a:fld id="{8FA662F8-0207-AF40-96C0-461087EE54F4}" type="slidenum">
              <a:rPr lang="en-US" smtClean="0"/>
              <a:t>48</a:t>
            </a:fld>
            <a:endParaRPr lang="en-US"/>
          </a:p>
        </p:txBody>
      </p:sp>
    </p:spTree>
    <p:extLst>
      <p:ext uri="{BB962C8B-B14F-4D97-AF65-F5344CB8AC3E}">
        <p14:creationId xmlns:p14="http://schemas.microsoft.com/office/powerpoint/2010/main" val="1609277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only shows the core rotations.</a:t>
            </a:r>
          </a:p>
          <a:p>
            <a:r>
              <a:rPr lang="en-US" dirty="0"/>
              <a:t>They will still be completing psychotherapy,  Resident as Educator training, Call and have required scholarly projects.  Those are not reflected in this diagram for simplicity, to focus on core rotations.</a:t>
            </a:r>
          </a:p>
          <a:p>
            <a:endParaRPr lang="en-US" dirty="0"/>
          </a:p>
          <a:p>
            <a:r>
              <a:rPr lang="en-US" dirty="0"/>
              <a:t>Note that the Soft Launch Cohort will remain on the Block System as they move through the years. Pgy1s have been on blocks for the last 8 years (</a:t>
            </a:r>
            <a:r>
              <a:rPr lang="en-US" dirty="0" err="1"/>
              <a:t>i.e</a:t>
            </a:r>
            <a:r>
              <a:rPr lang="en-US" dirty="0"/>
              <a:t> 13 four-week blocks, instead of months for Pgy2 to 5)</a:t>
            </a:r>
          </a:p>
          <a:p>
            <a:r>
              <a:rPr lang="en-US" dirty="0" err="1"/>
              <a:t>TtD</a:t>
            </a:r>
            <a:r>
              <a:rPr lang="en-US" dirty="0"/>
              <a:t> = Transition to Discipline Stage of Training.  Reviewed in the intro to CBME from last year.  If not familiar or want a refresher/update for this year, after we review Pgy2, for those who want to stay on I will go back to review this.</a:t>
            </a:r>
          </a:p>
          <a:p>
            <a:r>
              <a:rPr lang="en-US" dirty="0"/>
              <a:t>New rotation in Pgy1 = Medical Team to Inpatient Psychiatry = working with the medical team that provides the medical care to psychiatry inpatients (Hamilton = West 5</a:t>
            </a:r>
            <a:r>
              <a:rPr lang="en-US" baseline="30000" dirty="0"/>
              <a:t>th</a:t>
            </a:r>
            <a:r>
              <a:rPr lang="en-US" dirty="0"/>
              <a:t>; WRC = Homewood)</a:t>
            </a:r>
          </a:p>
          <a:p>
            <a:endParaRPr lang="en-US" dirty="0"/>
          </a:p>
          <a:p>
            <a:r>
              <a:rPr lang="en-US" dirty="0"/>
              <a:t>Pgy2:  Note that Longitudinal f/u of SPMI patient has been moved from Pgy2 to Pgy4 for official CBME residents. (for residents of traditional program, it is in Pgy2)</a:t>
            </a:r>
          </a:p>
          <a:p>
            <a:r>
              <a:rPr lang="en-US" dirty="0"/>
              <a:t>Anchored Selective in Block 13 – because residents must have opportunities to work with “special populations” – Vulnerable, Marginalized Populations; Dual Dx, WHCC, Addictions, Forensics.  So rather than doing longitudinally, going to try this as a block.</a:t>
            </a:r>
          </a:p>
          <a:p>
            <a:endParaRPr lang="en-US" dirty="0"/>
          </a:p>
          <a:p>
            <a:r>
              <a:rPr lang="en-US" dirty="0"/>
              <a:t>Pgy3:  Also an anchored selective in Block 1, so in fact, have 2 months in a row of the selective with special populations</a:t>
            </a:r>
          </a:p>
          <a:p>
            <a:endParaRPr lang="en-US" dirty="0"/>
          </a:p>
          <a:p>
            <a:r>
              <a:rPr lang="en-US" dirty="0"/>
              <a:t>Pgy4:  Remember, exam will be at the end of Pgy4.  And, for CBME residents, Collaborative Care is recommended but not required.  In our program, we feel experience with Collaborative Care is important, so moved Collaborative Care to Pgy5 and created 4 months of elective in Pgy4.  Likely most residents will do </a:t>
            </a:r>
            <a:r>
              <a:rPr lang="en-US" dirty="0" err="1"/>
              <a:t>telective</a:t>
            </a:r>
            <a:r>
              <a:rPr lang="en-US" dirty="0"/>
              <a:t> through the exam time.</a:t>
            </a:r>
          </a:p>
          <a:p>
            <a:endParaRPr lang="en-US" dirty="0"/>
          </a:p>
          <a:p>
            <a:r>
              <a:rPr lang="en-US" dirty="0"/>
              <a:t>Pgy5:  Minimum 3 blocks total of collaborative care (can be done as 3 blocks FT or 6 blocks PT combined with elective) + 10 more months of elective</a:t>
            </a:r>
          </a:p>
        </p:txBody>
      </p:sp>
      <p:sp>
        <p:nvSpPr>
          <p:cNvPr id="4" name="Slide Number Placeholder 3"/>
          <p:cNvSpPr>
            <a:spLocks noGrp="1"/>
          </p:cNvSpPr>
          <p:nvPr>
            <p:ph type="sldNum" sz="quarter" idx="5"/>
          </p:nvPr>
        </p:nvSpPr>
        <p:spPr/>
        <p:txBody>
          <a:bodyPr/>
          <a:lstStyle/>
          <a:p>
            <a:fld id="{8FA662F8-0207-AF40-96C0-461087EE54F4}" type="slidenum">
              <a:rPr lang="en-US" smtClean="0"/>
              <a:t>50</a:t>
            </a:fld>
            <a:endParaRPr lang="en-US"/>
          </a:p>
        </p:txBody>
      </p:sp>
    </p:spTree>
    <p:extLst>
      <p:ext uri="{BB962C8B-B14F-4D97-AF65-F5344CB8AC3E}">
        <p14:creationId xmlns:p14="http://schemas.microsoft.com/office/powerpoint/2010/main" val="63136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53</a:t>
            </a:fld>
            <a:endParaRPr lang="en-US"/>
          </a:p>
        </p:txBody>
      </p:sp>
    </p:spTree>
    <p:extLst>
      <p:ext uri="{BB962C8B-B14F-4D97-AF65-F5344CB8AC3E}">
        <p14:creationId xmlns:p14="http://schemas.microsoft.com/office/powerpoint/2010/main" val="3953792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A662F8-0207-AF40-96C0-461087EE54F4}" type="slidenum">
              <a:rPr lang="en-US" smtClean="0"/>
              <a:t>55</a:t>
            </a:fld>
            <a:endParaRPr lang="en-US"/>
          </a:p>
        </p:txBody>
      </p:sp>
    </p:spTree>
    <p:extLst>
      <p:ext uri="{BB962C8B-B14F-4D97-AF65-F5344CB8AC3E}">
        <p14:creationId xmlns:p14="http://schemas.microsoft.com/office/powerpoint/2010/main" val="3063819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56</a:t>
            </a:fld>
            <a:endParaRPr lang="en-US"/>
          </a:p>
        </p:txBody>
      </p:sp>
    </p:spTree>
    <p:extLst>
      <p:ext uri="{BB962C8B-B14F-4D97-AF65-F5344CB8AC3E}">
        <p14:creationId xmlns:p14="http://schemas.microsoft.com/office/powerpoint/2010/main" val="2078118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57</a:t>
            </a:fld>
            <a:endParaRPr lang="en-US"/>
          </a:p>
        </p:txBody>
      </p:sp>
    </p:spTree>
    <p:extLst>
      <p:ext uri="{BB962C8B-B14F-4D97-AF65-F5344CB8AC3E}">
        <p14:creationId xmlns:p14="http://schemas.microsoft.com/office/powerpoint/2010/main" val="2569389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58</a:t>
            </a:fld>
            <a:endParaRPr lang="en-US"/>
          </a:p>
        </p:txBody>
      </p:sp>
    </p:spTree>
    <p:extLst>
      <p:ext uri="{BB962C8B-B14F-4D97-AF65-F5344CB8AC3E}">
        <p14:creationId xmlns:p14="http://schemas.microsoft.com/office/powerpoint/2010/main" val="83485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Because we want to work to educate even better.</a:t>
            </a:r>
          </a:p>
          <a:p>
            <a:r>
              <a:rPr lang="en-US" dirty="0"/>
              <a:t>	To better prepare our</a:t>
            </a:r>
            <a:r>
              <a:rPr lang="en-US" baseline="0" dirty="0"/>
              <a:t> graduates</a:t>
            </a:r>
          </a:p>
          <a:p>
            <a:r>
              <a:rPr lang="en-US" baseline="0" dirty="0"/>
              <a:t>	To feel more fulfilled as educators</a:t>
            </a:r>
          </a:p>
          <a:p>
            <a:r>
              <a:rPr lang="en-US" baseline="0" dirty="0"/>
              <a:t>	And most importantly, to provide even better patient care moving forward</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6</a:t>
            </a:fld>
            <a:endParaRPr lang="en-US"/>
          </a:p>
        </p:txBody>
      </p:sp>
    </p:spTree>
    <p:extLst>
      <p:ext uri="{BB962C8B-B14F-4D97-AF65-F5344CB8AC3E}">
        <p14:creationId xmlns:p14="http://schemas.microsoft.com/office/powerpoint/2010/main" val="3156534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59</a:t>
            </a:fld>
            <a:endParaRPr lang="en-US"/>
          </a:p>
        </p:txBody>
      </p:sp>
    </p:spTree>
    <p:extLst>
      <p:ext uri="{BB962C8B-B14F-4D97-AF65-F5344CB8AC3E}">
        <p14:creationId xmlns:p14="http://schemas.microsoft.com/office/powerpoint/2010/main" val="2874067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60</a:t>
            </a:fld>
            <a:endParaRPr lang="en-US"/>
          </a:p>
        </p:txBody>
      </p:sp>
    </p:spTree>
    <p:extLst>
      <p:ext uri="{BB962C8B-B14F-4D97-AF65-F5344CB8AC3E}">
        <p14:creationId xmlns:p14="http://schemas.microsoft.com/office/powerpoint/2010/main" val="54489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7</a:t>
            </a:fld>
            <a:endParaRPr lang="en-US"/>
          </a:p>
        </p:txBody>
      </p:sp>
    </p:spTree>
    <p:extLst>
      <p:ext uri="{BB962C8B-B14F-4D97-AF65-F5344CB8AC3E}">
        <p14:creationId xmlns:p14="http://schemas.microsoft.com/office/powerpoint/2010/main" val="2371906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CA" b="1" baseline="0" dirty="0"/>
              <a:t>FACILITATOR TIP: This slide is illustrating a change in how we, residents and teachers, need to </a:t>
            </a:r>
            <a:r>
              <a:rPr lang="en-CA" b="1" i="1" baseline="0" dirty="0"/>
              <a:t>view and value </a:t>
            </a:r>
            <a:r>
              <a:rPr lang="en-CA" b="1" baseline="0" dirty="0"/>
              <a:t>observation and assessment.  A shift in thinking to Assessment (Observation) FOR Learning is a big part of the change required for CBME to work. This is a paradigm shift that will take time.</a:t>
            </a:r>
          </a:p>
          <a:p>
            <a:pPr defTabSz="931774">
              <a:defRPr/>
            </a:pPr>
            <a:endParaRPr lang="en-CA" b="1" baseline="0" dirty="0"/>
          </a:p>
          <a:p>
            <a:pPr defTabSz="931774">
              <a:defRPr/>
            </a:pPr>
            <a:r>
              <a:rPr lang="en-US" dirty="0"/>
              <a:t>To be truly successful, the CBD coaching model requires an important philosophical shift in thinking about assessment of residents and, particularly, the purpose of such assessment. </a:t>
            </a:r>
            <a:r>
              <a:rPr lang="en-CA" baseline="0" dirty="0"/>
              <a:t>In our current system, many of our commonly used assessment methods do not get at what a resident does on a typical clinical day. There needs to be more observation of residents doing their daily work, rather than performing in a “testing” environment/situation. </a:t>
            </a:r>
            <a:r>
              <a:rPr lang="en-US" dirty="0"/>
              <a:t>Hence, the emphasis on Assessment </a:t>
            </a:r>
            <a:r>
              <a:rPr lang="en-US" b="1" dirty="0"/>
              <a:t>FOR</a:t>
            </a:r>
            <a:r>
              <a:rPr lang="en-US" dirty="0"/>
              <a:t> the</a:t>
            </a:r>
            <a:r>
              <a:rPr lang="en-US" baseline="0" dirty="0"/>
              <a:t> purpose of Learning </a:t>
            </a:r>
            <a:r>
              <a:rPr lang="en-US" dirty="0"/>
              <a:t>needs to be far greater</a:t>
            </a:r>
            <a:r>
              <a:rPr lang="en-US" baseline="0" dirty="0"/>
              <a:t> </a:t>
            </a:r>
            <a:r>
              <a:rPr lang="en-US" dirty="0"/>
              <a:t>than what currently exists. </a:t>
            </a:r>
            <a:r>
              <a:rPr lang="en-US" u="none" dirty="0"/>
              <a:t>I</a:t>
            </a:r>
            <a:r>
              <a:rPr lang="en-US" u="none" baseline="0" dirty="0"/>
              <a:t>n other words, assessments (or observations) identify opportunities for learning.</a:t>
            </a:r>
            <a:endParaRPr lang="en-US" u="none" dirty="0"/>
          </a:p>
          <a:p>
            <a:endParaRPr lang="en-US" baseline="0" dirty="0"/>
          </a:p>
          <a:p>
            <a:r>
              <a:rPr lang="en-US" dirty="0"/>
              <a:t>With</a:t>
            </a:r>
            <a:r>
              <a:rPr lang="en-US" baseline="0" dirty="0"/>
              <a:t>in a mindset of Assessment </a:t>
            </a:r>
            <a:r>
              <a:rPr lang="en-US" b="1" baseline="0" dirty="0"/>
              <a:t>OF</a:t>
            </a:r>
            <a:r>
              <a:rPr lang="en-US" baseline="0" dirty="0"/>
              <a:t> Learning (summative assessment), the </a:t>
            </a:r>
            <a:r>
              <a:rPr lang="en-US" dirty="0"/>
              <a:t>predominant purpose for assessment is that of a judgement or evaluation of what a resident knows or can do at that particular instant in time (or sometimes even a judgement of what the resident doesn’t know or can’t do).</a:t>
            </a:r>
            <a:r>
              <a:rPr lang="en-US" baseline="0" dirty="0"/>
              <a:t>  This can create unease for the resident and often puts them in a position of performing – doing what they believe is on “a checklist” as opposed to doing what they would normally do, as they felt appropriate, in the real clinical environment. </a:t>
            </a:r>
          </a:p>
          <a:p>
            <a:endParaRPr lang="en-US" baseline="0" dirty="0"/>
          </a:p>
          <a:p>
            <a:pPr defTabSz="931774">
              <a:defRPr/>
            </a:pPr>
            <a:r>
              <a:rPr lang="en-US" dirty="0"/>
              <a:t>With a shift in mindset,</a:t>
            </a:r>
            <a:r>
              <a:rPr lang="en-US" baseline="0" dirty="0"/>
              <a:t> to the framing of Assessment </a:t>
            </a:r>
            <a:r>
              <a:rPr lang="en-US" b="1" baseline="0" dirty="0"/>
              <a:t>FOR</a:t>
            </a:r>
            <a:r>
              <a:rPr lang="en-US" baseline="0" dirty="0"/>
              <a:t> Learning (formative assessment), t</a:t>
            </a:r>
            <a:r>
              <a:rPr lang="en-US" dirty="0"/>
              <a:t>he purpose of</a:t>
            </a:r>
            <a:r>
              <a:rPr lang="en-US" baseline="0" dirty="0"/>
              <a:t> assessment </a:t>
            </a:r>
            <a:r>
              <a:rPr lang="en-US" dirty="0"/>
              <a:t>is to be part of a process to guide the resident to what they can do to improve their current understanding or practice. </a:t>
            </a:r>
            <a:r>
              <a:rPr lang="en-US" baseline="0" dirty="0"/>
              <a:t>Formative assessment is lower stakes, frequent and ongoing and is embedded throughout the learning process rather than at the end. The goal is to monitor learning and provide immediate feedback that can be used to improve both teaching and learning and subsequent resident performance, thereby promoting a growth mindset. </a:t>
            </a:r>
            <a:endParaRPr lang="en-US"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10</a:t>
            </a:fld>
            <a:endParaRPr lang="en-US" dirty="0"/>
          </a:p>
        </p:txBody>
      </p:sp>
    </p:spTree>
    <p:extLst>
      <p:ext uri="{BB962C8B-B14F-4D97-AF65-F5344CB8AC3E}">
        <p14:creationId xmlns:p14="http://schemas.microsoft.com/office/powerpoint/2010/main" val="1892435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11</a:t>
            </a:fld>
            <a:endParaRPr lang="en-US" dirty="0"/>
          </a:p>
        </p:txBody>
      </p:sp>
    </p:spTree>
    <p:extLst>
      <p:ext uri="{BB962C8B-B14F-4D97-AF65-F5344CB8AC3E}">
        <p14:creationId xmlns:p14="http://schemas.microsoft.com/office/powerpoint/2010/main" val="2979502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CA" dirty="0"/>
              <a:t>Carol Dweck is Psychology professor, at Stanford</a:t>
            </a:r>
            <a:r>
              <a:rPr lang="en-CA" baseline="0" dirty="0"/>
              <a:t> University, in California, and she has been doing research on achievement and success of students for the last several decades.  She coined the terms “Growth Mindset” and “Fixed Mindset” to describe peoples beliefs about and therefore their approach to learning.</a:t>
            </a:r>
          </a:p>
          <a:p>
            <a:endParaRPr lang="en-CA" baseline="0" dirty="0"/>
          </a:p>
          <a:p>
            <a:r>
              <a:rPr lang="en-CA" baseline="0" dirty="0"/>
              <a:t>The Growth Mindset, is one in which it is believed that there is potential for an individual’s growth and improvement and this very much aligns with coaching as a teaching and learning method to promote development. </a:t>
            </a:r>
          </a:p>
          <a:p>
            <a:endParaRPr lang="en-CA" baseline="0" dirty="0"/>
          </a:p>
          <a:p>
            <a:r>
              <a:rPr lang="en-CA" baseline="0" dirty="0"/>
              <a:t>Whereas someone who ascribes to the Fixed mindset (example features of which are in the yellow column) believes the level of achievement is predetermined, and effort dedicated toward learning will not promote greater achievement.</a:t>
            </a:r>
          </a:p>
          <a:p>
            <a:endParaRPr lang="en-CA" baseline="0" dirty="0"/>
          </a:p>
          <a:p>
            <a:r>
              <a:rPr lang="en-CA" baseline="0" dirty="0"/>
              <a:t>According to Dweck, someone with a Growth mindset has:</a:t>
            </a:r>
          </a:p>
          <a:p>
            <a:pPr>
              <a:buFontTx/>
              <a:buChar char="-"/>
            </a:pPr>
            <a:r>
              <a:rPr lang="en-CA" baseline="0" dirty="0"/>
              <a:t> a high DESIRE to learn, looks for opportunities to challenge their current status &amp; grow as a result of taking on challenges, </a:t>
            </a:r>
          </a:p>
          <a:p>
            <a:pPr>
              <a:buFontTx/>
              <a:buChar char="-"/>
            </a:pPr>
            <a:r>
              <a:rPr lang="en-CA" baseline="0" dirty="0"/>
              <a:t> learns from feedback and wants to know how to improve, while recognising that the improvement will require practice and effort.</a:t>
            </a:r>
          </a:p>
          <a:p>
            <a:pPr>
              <a:buFontTx/>
              <a:buNone/>
            </a:pPr>
            <a:endParaRPr lang="en-CA" baseline="0" dirty="0"/>
          </a:p>
          <a:p>
            <a:pPr>
              <a:buFontTx/>
              <a:buNone/>
            </a:pPr>
            <a:r>
              <a:rPr lang="en-CA" baseline="0" dirty="0"/>
              <a:t>In contrast, someone with a Fixed Mindset perspective:</a:t>
            </a:r>
          </a:p>
          <a:p>
            <a:pPr>
              <a:buFontTx/>
              <a:buChar char="-"/>
            </a:pPr>
            <a:r>
              <a:rPr lang="en-CA" baseline="0" dirty="0"/>
              <a:t>approaches situations with a judgement lens, wondering “how will I look – smart or not?” Individuals who are of a Fixed Mindset don’t value challenging situations as learning opportunities </a:t>
            </a:r>
          </a:p>
          <a:p>
            <a:pPr>
              <a:buFontTx/>
              <a:buChar char="-"/>
            </a:pPr>
            <a:r>
              <a:rPr lang="en-CA" baseline="0" dirty="0"/>
              <a:t>because effort is pointless as is responding to feedback</a:t>
            </a:r>
          </a:p>
          <a:p>
            <a:endParaRPr lang="en-CA" baseline="0" dirty="0"/>
          </a:p>
          <a:p>
            <a:r>
              <a:rPr lang="en-CA" dirty="0"/>
              <a:t>If we consider</a:t>
            </a:r>
            <a:r>
              <a:rPr lang="en-CA" baseline="0" dirty="0"/>
              <a:t> this in the context of clinical teaching, from the residents’ perspective – someone who is aligned with a Fixed Mindset  would view observation done by a coach as an assessment at that p</a:t>
            </a:r>
            <a:r>
              <a:rPr lang="en-CA" dirty="0"/>
              <a:t>oint in time</a:t>
            </a:r>
            <a:r>
              <a:rPr lang="en-CA" baseline="0" dirty="0"/>
              <a:t> for </a:t>
            </a:r>
            <a:r>
              <a:rPr lang="en-CA" dirty="0"/>
              <a:t>what they</a:t>
            </a:r>
            <a:r>
              <a:rPr lang="en-CA" baseline="0" dirty="0"/>
              <a:t> know, and that judgements and decisions about my future will be made based on this point in time status.  This could be called an “assessment OF the learning” that has taken place.</a:t>
            </a:r>
          </a:p>
          <a:p>
            <a:r>
              <a:rPr lang="en-CA" baseline="0" dirty="0"/>
              <a:t>Someone holding a Growth mindset, would see an opportunity to have an expert coach observe their work at any point in time as an opportunity to get expert input and feedback on what they could improve.  This could be called an “assessment FOR learning”</a:t>
            </a:r>
          </a:p>
          <a:p>
            <a:endParaRPr lang="en-CA" baseline="0" dirty="0"/>
          </a:p>
          <a:p>
            <a:r>
              <a:rPr lang="en-CA" sz="1200" b="0" i="0" kern="1200" dirty="0">
                <a:solidFill>
                  <a:schemeClr val="tx1"/>
                </a:solidFill>
                <a:effectLst/>
                <a:latin typeface="+mn-lt"/>
                <a:ea typeface="+mn-ea"/>
                <a:cs typeface="+mn-cs"/>
              </a:rPr>
              <a:t>Dweck, C. S. (2006). </a:t>
            </a:r>
            <a:r>
              <a:rPr lang="en-CA" sz="1200" b="0" i="1" kern="1200" dirty="0">
                <a:solidFill>
                  <a:schemeClr val="tx1"/>
                </a:solidFill>
                <a:effectLst/>
                <a:latin typeface="+mn-lt"/>
                <a:ea typeface="+mn-ea"/>
                <a:cs typeface="+mn-cs"/>
              </a:rPr>
              <a:t>Mindset: The new psychology of success</a:t>
            </a:r>
            <a:r>
              <a:rPr lang="en-CA" sz="1200" b="0" i="0" kern="1200" dirty="0">
                <a:solidFill>
                  <a:schemeClr val="tx1"/>
                </a:solidFill>
                <a:effectLst/>
                <a:latin typeface="+mn-lt"/>
                <a:ea typeface="+mn-ea"/>
                <a:cs typeface="+mn-cs"/>
              </a:rPr>
              <a:t>. New York: Random House.</a:t>
            </a:r>
          </a:p>
        </p:txBody>
      </p:sp>
      <p:sp>
        <p:nvSpPr>
          <p:cNvPr id="4" name="Slide Number Placeholder 3"/>
          <p:cNvSpPr>
            <a:spLocks noGrp="1"/>
          </p:cNvSpPr>
          <p:nvPr>
            <p:ph type="sldNum" sz="quarter" idx="10"/>
          </p:nvPr>
        </p:nvSpPr>
        <p:spPr/>
        <p:txBody>
          <a:bodyPr/>
          <a:lstStyle/>
          <a:p>
            <a:fld id="{C363E9D8-54C9-C64E-AA8F-4430CA68FE93}" type="slidenum">
              <a:rPr lang="en-US" smtClean="0"/>
              <a:pPr/>
              <a:t>12</a:t>
            </a:fld>
            <a:endParaRPr lang="en-US" dirty="0"/>
          </a:p>
        </p:txBody>
      </p:sp>
    </p:spTree>
    <p:extLst>
      <p:ext uri="{BB962C8B-B14F-4D97-AF65-F5344CB8AC3E}">
        <p14:creationId xmlns:p14="http://schemas.microsoft.com/office/powerpoint/2010/main" val="197438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general program</a:t>
            </a:r>
          </a:p>
          <a:p>
            <a:r>
              <a:rPr lang="en-US" dirty="0"/>
              <a:t>Need to understand how this will look for Subspecialty</a:t>
            </a:r>
            <a:r>
              <a:rPr lang="en-US" baseline="0" dirty="0"/>
              <a:t> Programs</a:t>
            </a:r>
          </a:p>
          <a:p>
            <a:r>
              <a:rPr lang="en-US" baseline="0" dirty="0"/>
              <a:t>Explain the stages of training.</a:t>
            </a:r>
          </a:p>
          <a:p>
            <a:r>
              <a:rPr lang="en-US" baseline="0" dirty="0"/>
              <a:t>	-RC will outline what needs to be accomplished within each Stage of training and give a range of time that stage may last</a:t>
            </a:r>
          </a:p>
          <a:p>
            <a:r>
              <a:rPr lang="en-US" baseline="0" dirty="0"/>
              <a:t>	-Programs will then decide the duration of each stage (within the RC parameters) and what rotations will be included in each stage</a:t>
            </a:r>
          </a:p>
          <a:p>
            <a:endParaRPr lang="en-US" baseline="0" dirty="0"/>
          </a:p>
          <a:p>
            <a:r>
              <a:rPr lang="en-US" baseline="0" dirty="0"/>
              <a:t>	-RC is also going to outline what skills &amp; knowledge must be accomplished by a resident before they are to be allowed to progress to the next stage of training.  Those required skills &amp; knowledge are packaged into what is called the EPAs and Milestones (which I will explain in a minute)</a:t>
            </a:r>
          </a:p>
          <a:p>
            <a:r>
              <a:rPr lang="en-US" baseline="0" dirty="0"/>
              <a:t>	-Programs will then map which EPAs should be accomplished in which rotations for their residents</a:t>
            </a:r>
          </a:p>
        </p:txBody>
      </p:sp>
      <p:sp>
        <p:nvSpPr>
          <p:cNvPr id="4" name="Slide Number Placeholder 3"/>
          <p:cNvSpPr>
            <a:spLocks noGrp="1"/>
          </p:cNvSpPr>
          <p:nvPr>
            <p:ph type="sldNum" sz="quarter" idx="10"/>
          </p:nvPr>
        </p:nvSpPr>
        <p:spPr/>
        <p:txBody>
          <a:bodyPr/>
          <a:lstStyle/>
          <a:p>
            <a:fld id="{700EB76D-35C4-AB4A-A2CC-01288DE3A1F0}" type="slidenum">
              <a:rPr lang="en-US" smtClean="0"/>
              <a:t>14</a:t>
            </a:fld>
            <a:endParaRPr lang="en-US"/>
          </a:p>
        </p:txBody>
      </p:sp>
    </p:spTree>
    <p:extLst>
      <p:ext uri="{BB962C8B-B14F-4D97-AF65-F5344CB8AC3E}">
        <p14:creationId xmlns:p14="http://schemas.microsoft.com/office/powerpoint/2010/main" val="103424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15</a:t>
            </a:fld>
            <a:endParaRPr lang="en-US"/>
          </a:p>
        </p:txBody>
      </p:sp>
    </p:spTree>
    <p:extLst>
      <p:ext uri="{BB962C8B-B14F-4D97-AF65-F5344CB8AC3E}">
        <p14:creationId xmlns:p14="http://schemas.microsoft.com/office/powerpoint/2010/main" val="328088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7348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8927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894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1219200"/>
            <a:ext cx="12192000" cy="5638800"/>
          </a:xfrm>
          <a:prstGeom prst="rect">
            <a:avLst/>
          </a:prstGeom>
          <a:solidFill>
            <a:srgbClr val="003152">
              <a:alpha val="85000"/>
            </a:srgbClr>
          </a:solidFill>
          <a:ln>
            <a:noFill/>
          </a:ln>
          <a:effectLst/>
        </p:spPr>
        <p:txBody>
          <a:bodyPr wrap="none" anchor="ctr"/>
          <a:lstStyle/>
          <a:p>
            <a:endParaRPr lang="en-US" sz="1350"/>
          </a:p>
        </p:txBody>
      </p:sp>
      <p:sp>
        <p:nvSpPr>
          <p:cNvPr id="9" name="Rectangle 14"/>
          <p:cNvSpPr>
            <a:spLocks noChangeArrowheads="1"/>
          </p:cNvSpPr>
          <p:nvPr userDrawn="1"/>
        </p:nvSpPr>
        <p:spPr bwMode="auto">
          <a:xfrm>
            <a:off x="508000" y="1022350"/>
            <a:ext cx="11176000" cy="5530850"/>
          </a:xfrm>
          <a:prstGeom prst="rect">
            <a:avLst/>
          </a:prstGeom>
          <a:solidFill>
            <a:schemeClr val="bg1"/>
          </a:solidFill>
          <a:ln w="38100">
            <a:solidFill>
              <a:srgbClr val="998D5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 name="Rectangle 21"/>
          <p:cNvSpPr/>
          <p:nvPr userDrawn="1"/>
        </p:nvSpPr>
        <p:spPr>
          <a:xfrm>
            <a:off x="0" y="0"/>
            <a:ext cx="12192000" cy="1219200"/>
          </a:xfrm>
          <a:prstGeom prst="rect">
            <a:avLst/>
          </a:prstGeom>
          <a:solidFill>
            <a:srgbClr val="003152"/>
          </a:solidFill>
          <a:ln>
            <a:noFill/>
          </a:ln>
          <a:effectLst>
            <a:outerShdw blurRad="111125" dist="508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115690" y="78887"/>
            <a:ext cx="11959748" cy="106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2762869" y="169858"/>
            <a:ext cx="6840000" cy="894905"/>
          </a:xfrm>
          <a:prstGeom prst="rect">
            <a:avLst/>
          </a:prstGeom>
          <a:solidFill>
            <a:srgbClr val="998D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85840" y="196114"/>
            <a:ext cx="6601061" cy="844917"/>
          </a:xfrm>
        </p:spPr>
        <p:txBody>
          <a:bodyPr>
            <a:normAutofit/>
          </a:bodyPr>
          <a:lstStyle>
            <a:lvl1pPr algn="l">
              <a:defRPr sz="1800">
                <a:solidFill>
                  <a:schemeClr val="bg1"/>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117600" y="1524001"/>
            <a:ext cx="9855200" cy="4419600"/>
          </a:xfrm>
        </p:spPr>
        <p:txBody>
          <a:bodyPr/>
          <a:lstStyle>
            <a:lvl1pPr marL="171450" indent="-171450">
              <a:spcAft>
                <a:spcPts val="648"/>
              </a:spcAft>
              <a:defRPr sz="1800" b="0" i="0">
                <a:solidFill>
                  <a:srgbClr val="0F3350"/>
                </a:solidFill>
                <a:latin typeface="Verdana"/>
                <a:cs typeface="Verdana"/>
              </a:defRPr>
            </a:lvl1pPr>
            <a:lvl2pPr marL="557213" indent="-214313">
              <a:spcBef>
                <a:spcPts val="36"/>
              </a:spcBef>
              <a:buFont typeface="Arial"/>
              <a:buChar char="•"/>
              <a:defRPr sz="1500" b="0" i="0">
                <a:solidFill>
                  <a:schemeClr val="accent2"/>
                </a:solidFill>
                <a:latin typeface="Verdana"/>
                <a:cs typeface="Verdana"/>
              </a:defRPr>
            </a:lvl2pPr>
            <a:lvl3pPr marL="857250" indent="-171450">
              <a:spcBef>
                <a:spcPts val="450"/>
              </a:spcBef>
              <a:buFont typeface="Lucida Grande"/>
              <a:buChar char="-"/>
              <a:defRPr sz="1350" b="0" i="0">
                <a:solidFill>
                  <a:srgbClr val="414F5C"/>
                </a:solidFill>
                <a:latin typeface="Verdana"/>
                <a:cs typeface="Verdana"/>
              </a:defRPr>
            </a:lvl3pPr>
            <a:lvl4pPr marL="1062990" indent="-171450">
              <a:spcBef>
                <a:spcPts val="450"/>
              </a:spcBef>
              <a:buFont typeface="Lucida Grande"/>
              <a:buChar char="-"/>
              <a:defRPr sz="1200" b="0" i="0">
                <a:solidFill>
                  <a:schemeClr val="accent6"/>
                </a:solidFill>
                <a:latin typeface="Verdana"/>
                <a:cs typeface="Verdana"/>
              </a:defRPr>
            </a:lvl4pPr>
            <a:lvl5pPr marL="1268730" indent="-171450">
              <a:spcBef>
                <a:spcPts val="450"/>
              </a:spcBef>
              <a:buFont typeface="Lucida Grande"/>
              <a:buChar char="-"/>
              <a:defRPr sz="1200" b="0" i="0">
                <a:solidFill>
                  <a:schemeClr val="accent6"/>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10364" y="6490049"/>
            <a:ext cx="4165072" cy="365125"/>
          </a:xfrm>
        </p:spPr>
        <p:txBody>
          <a:bodyPr/>
          <a:lstStyle>
            <a:lvl1pPr>
              <a:defRPr sz="750">
                <a:latin typeface="Verdana"/>
                <a:cs typeface="Verdana"/>
              </a:defRPr>
            </a:lvl1pPr>
          </a:lstStyle>
          <a:p>
            <a:fld id="{51EBB4C4-B395-064C-BD76-B6B6D3504CC4}" type="slidenum">
              <a:rPr lang="en-US" smtClean="0"/>
              <a:pPr/>
              <a:t>‹#›</a:t>
            </a:fld>
            <a:endParaRPr lang="en-US" dirty="0"/>
          </a:p>
        </p:txBody>
      </p:sp>
      <p:sp>
        <p:nvSpPr>
          <p:cNvPr id="17" name="Picture Placeholder 16"/>
          <p:cNvSpPr>
            <a:spLocks noGrp="1"/>
          </p:cNvSpPr>
          <p:nvPr>
            <p:ph type="pic" sz="quarter" idx="13"/>
          </p:nvPr>
        </p:nvSpPr>
        <p:spPr>
          <a:xfrm>
            <a:off x="10212148" y="244546"/>
            <a:ext cx="1646081" cy="749677"/>
          </a:xfrm>
          <a:ln w="19050" cmpd="sng">
            <a:solidFill>
              <a:schemeClr val="bg1"/>
            </a:solidFill>
          </a:ln>
        </p:spPr>
        <p:txBody>
          <a:bodyPr>
            <a:normAutofit/>
          </a:bodyPr>
          <a:lstStyle>
            <a:lvl1pPr marL="0" indent="0">
              <a:buFontTx/>
              <a:buNone/>
              <a:defRPr sz="750">
                <a:latin typeface="Verdana"/>
                <a:cs typeface="Verdana"/>
              </a:defRPr>
            </a:lvl1pPr>
          </a:lstStyle>
          <a:p>
            <a:endParaRPr lang="en-US" dirty="0"/>
          </a:p>
        </p:txBody>
      </p:sp>
      <p:pic>
        <p:nvPicPr>
          <p:cNvPr id="19" name="Picture 18" descr="Title Slide_external_bile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538" y="139099"/>
            <a:ext cx="2499761" cy="969264"/>
          </a:xfrm>
          <a:prstGeom prst="rect">
            <a:avLst/>
          </a:prstGeom>
        </p:spPr>
      </p:pic>
    </p:spTree>
    <p:extLst>
      <p:ext uri="{BB962C8B-B14F-4D97-AF65-F5344CB8AC3E}">
        <p14:creationId xmlns:p14="http://schemas.microsoft.com/office/powerpoint/2010/main" val="55976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53664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877A8-5B4B-164C-BA7C-09293E983B4C}" type="datetimeFigureOut">
              <a:rPr lang="en-US" smtClean="0"/>
              <a:t>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32625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46557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6325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549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51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92111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62877A8-5B4B-164C-BA7C-09293E983B4C}" type="datetimeFigureOut">
              <a:rPr lang="en-US" smtClean="0"/>
              <a:t>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6925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6342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2266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62877A8-5B4B-164C-BA7C-09293E983B4C}" type="datetimeFigureOut">
              <a:rPr lang="en-US" smtClean="0"/>
              <a:t>2/6/21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7150D19-294F-8846-93DA-B480E7FA2117}" type="slidenum">
              <a:rPr lang="en-US" smtClean="0"/>
              <a:t>‹#›</a:t>
            </a:fld>
            <a:endParaRPr lang="en-US"/>
          </a:p>
        </p:txBody>
      </p:sp>
    </p:spTree>
    <p:extLst>
      <p:ext uri="{BB962C8B-B14F-4D97-AF65-F5344CB8AC3E}">
        <p14:creationId xmlns:p14="http://schemas.microsoft.com/office/powerpoint/2010/main" val="17281487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662" r:id="rId12"/>
    <p:sldLayoutId id="2147483737" r:id="rId13"/>
    <p:sldLayoutId id="214748373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12" Type="http://schemas.openxmlformats.org/officeDocument/2006/relationships/image" Target="../media/image33.sv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diagramQuickStyle" Target="../diagrams/quickStyle2.xml"/><Relationship Id="rId11" Type="http://schemas.openxmlformats.org/officeDocument/2006/relationships/image" Target="../media/image32.png"/><Relationship Id="rId5" Type="http://schemas.openxmlformats.org/officeDocument/2006/relationships/diagramLayout" Target="../diagrams/layout2.xml"/><Relationship Id="rId10" Type="http://schemas.openxmlformats.org/officeDocument/2006/relationships/image" Target="../media/image31.svg"/><Relationship Id="rId4" Type="http://schemas.openxmlformats.org/officeDocument/2006/relationships/diagramData" Target="../diagrams/data2.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43.svg"/><Relationship Id="rId5" Type="http://schemas.openxmlformats.org/officeDocument/2006/relationships/diagramQuickStyle" Target="../diagrams/quickStyle3.xml"/><Relationship Id="rId10" Type="http://schemas.openxmlformats.org/officeDocument/2006/relationships/image" Target="../media/image42.png"/><Relationship Id="rId4" Type="http://schemas.openxmlformats.org/officeDocument/2006/relationships/diagramLayout" Target="../diagrams/layout3.xml"/><Relationship Id="rId9"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kathmanduk2.wordpress.com/2007/12/31/happy-new-year" TargetMode="External"/><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www.miss604.com/2012/08/italy-wins-2012-honda-celebration-of-light.html" TargetMode="External"/><Relationship Id="rId5" Type="http://schemas.openxmlformats.org/officeDocument/2006/relationships/image" Target="../media/image5.jpg"/><Relationship Id="rId10" Type="http://schemas.openxmlformats.org/officeDocument/2006/relationships/hyperlink" Target="http://nuic.deviantart.com/art/Fireworks-269800551" TargetMode="External"/><Relationship Id="rId4" Type="http://schemas.openxmlformats.org/officeDocument/2006/relationships/hyperlink" Target="http://blogs.glnd.k12.va.us/arohrer/2012/10/31/how-to-be-a-firework-in-middle-school/" TargetMode="External"/><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diagramLayout" Target="../diagrams/layout5.xml"/><Relationship Id="rId7" Type="http://schemas.openxmlformats.org/officeDocument/2006/relationships/image" Target="../media/image54.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57.svg"/><Relationship Id="rId4" Type="http://schemas.openxmlformats.org/officeDocument/2006/relationships/diagramQuickStyle" Target="../diagrams/quickStyle5.xml"/><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4.wdp"/><Relationship Id="rId3" Type="http://schemas.microsoft.com/office/2007/relationships/hdphoto" Target="../media/hdphoto4.wdp"/><Relationship Id="rId7" Type="http://schemas.microsoft.com/office/2007/relationships/hdphoto" Target="../media/hdphoto8.wdp"/><Relationship Id="rId12" Type="http://schemas.microsoft.com/office/2007/relationships/hdphoto" Target="../media/hdphoto13.wdp"/><Relationship Id="rId2" Type="http://schemas.openxmlformats.org/officeDocument/2006/relationships/image" Target="../media/image58.png"/><Relationship Id="rId16" Type="http://schemas.microsoft.com/office/2007/relationships/hdphoto" Target="../media/hdphoto17.wdp"/><Relationship Id="rId1" Type="http://schemas.openxmlformats.org/officeDocument/2006/relationships/slideLayout" Target="../slideLayouts/slideLayout2.xml"/><Relationship Id="rId6" Type="http://schemas.microsoft.com/office/2007/relationships/hdphoto" Target="../media/hdphoto7.wdp"/><Relationship Id="rId11" Type="http://schemas.microsoft.com/office/2007/relationships/hdphoto" Target="../media/hdphoto12.wdp"/><Relationship Id="rId5" Type="http://schemas.microsoft.com/office/2007/relationships/hdphoto" Target="../media/hdphoto6.wdp"/><Relationship Id="rId15" Type="http://schemas.microsoft.com/office/2007/relationships/hdphoto" Target="../media/hdphoto16.wdp"/><Relationship Id="rId10" Type="http://schemas.microsoft.com/office/2007/relationships/hdphoto" Target="../media/hdphoto11.wdp"/><Relationship Id="rId4" Type="http://schemas.microsoft.com/office/2007/relationships/hdphoto" Target="../media/hdphoto5.wdp"/><Relationship Id="rId9" Type="http://schemas.microsoft.com/office/2007/relationships/hdphoto" Target="../media/hdphoto10.wdp"/><Relationship Id="rId14" Type="http://schemas.microsoft.com/office/2007/relationships/hdphoto" Target="../media/hdphoto15.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9.gif"/><Relationship Id="rId7" Type="http://schemas.openxmlformats.org/officeDocument/2006/relationships/image" Target="../media/image63.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67.png"/><Relationship Id="rId2" Type="http://schemas.openxmlformats.org/officeDocument/2006/relationships/image" Target="../media/image59.gif"/><Relationship Id="rId1" Type="http://schemas.openxmlformats.org/officeDocument/2006/relationships/slideLayout" Target="../slideLayouts/slideLayout7.xml"/><Relationship Id="rId6" Type="http://schemas.openxmlformats.org/officeDocument/2006/relationships/hyperlink" Target="https://drive.google.com/drive/u/0/folders/1H5KFLRud_3UxTBZlD9TbY7nX41Nbfr9F"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0.png"/><Relationship Id="rId7" Type="http://schemas.openxmlformats.org/officeDocument/2006/relationships/image" Target="../media/image68.png"/><Relationship Id="rId2" Type="http://schemas.openxmlformats.org/officeDocument/2006/relationships/image" Target="../media/image59.gif"/><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svg"/><Relationship Id="rId10" Type="http://schemas.openxmlformats.org/officeDocument/2006/relationships/image" Target="../media/image66.png"/><Relationship Id="rId4" Type="http://schemas.openxmlformats.org/officeDocument/2006/relationships/image" Target="../media/image69.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0.svg"/><Relationship Id="rId2" Type="http://schemas.openxmlformats.org/officeDocument/2006/relationships/image" Target="../media/image59.gif"/><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71.jpg"/><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72.png"/><Relationship Id="rId4" Type="http://schemas.openxmlformats.org/officeDocument/2006/relationships/image" Target="../media/image59.gif"/><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81.png"/><Relationship Id="rId18" Type="http://schemas.openxmlformats.org/officeDocument/2006/relationships/image" Target="../media/image71.jpg"/><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image" Target="../media/image80.jpeg"/><Relationship Id="rId17" Type="http://schemas.openxmlformats.org/officeDocument/2006/relationships/image" Target="../media/image85.jpg"/><Relationship Id="rId2" Type="http://schemas.openxmlformats.org/officeDocument/2006/relationships/notesSlide" Target="../notesSlides/notesSlide16.xml"/><Relationship Id="rId16"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image" Target="../media/image77.jpg"/><Relationship Id="rId11" Type="http://schemas.openxmlformats.org/officeDocument/2006/relationships/image" Target="../media/image60.png"/><Relationship Id="rId5" Type="http://schemas.openxmlformats.org/officeDocument/2006/relationships/image" Target="../media/image59.gif"/><Relationship Id="rId15" Type="http://schemas.openxmlformats.org/officeDocument/2006/relationships/image" Target="../media/image83.jpg"/><Relationship Id="rId10" Type="http://schemas.openxmlformats.org/officeDocument/2006/relationships/image" Target="../media/image61.jpg"/><Relationship Id="rId4" Type="http://schemas.microsoft.com/office/2007/relationships/hdphoto" Target="../media/hdphoto19.wdp"/><Relationship Id="rId9" Type="http://schemas.openxmlformats.org/officeDocument/2006/relationships/image" Target="../media/image79.jpeg"/><Relationship Id="rId14" Type="http://schemas.openxmlformats.org/officeDocument/2006/relationships/image" Target="../media/image82.svg"/></Relationships>
</file>

<file path=ppt/slides/_rels/slide3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gif"/><Relationship Id="rId7" Type="http://schemas.openxmlformats.org/officeDocument/2006/relationships/image" Target="../media/image63.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96.sv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00.sv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02.svg"/></Relationships>
</file>

<file path=ppt/slides/_rels/slide4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3.png"/><Relationship Id="rId1" Type="http://schemas.openxmlformats.org/officeDocument/2006/relationships/slideLayout" Target="../slideLayouts/slideLayout3.xml"/><Relationship Id="rId5" Type="http://schemas.microsoft.com/office/2007/relationships/hdphoto" Target="../media/hdphoto22.wdp"/><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6.tiff"/></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tiff"/></Relationships>
</file>

<file path=ppt/slides/_rels/slide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hyperlink" Target="http://paperimagerydesigns.blogspot.com/2010/04/flatted-bottle-caps-sizzix-way.html" TargetMode="External"/></Relationships>
</file>

<file path=ppt/slides/_rels/slide5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3.png"/><Relationship Id="rId1" Type="http://schemas.openxmlformats.org/officeDocument/2006/relationships/slideLayout" Target="../slideLayouts/slideLayout3.xml"/><Relationship Id="rId5" Type="http://schemas.microsoft.com/office/2007/relationships/hdphoto" Target="../media/hdphoto22.wdp"/><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7.svg"/></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9.sv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21.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00.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80607" y="1298448"/>
            <a:ext cx="3847930" cy="3255264"/>
          </a:xfrm>
        </p:spPr>
        <p:txBody>
          <a:bodyPr>
            <a:normAutofit/>
          </a:bodyPr>
          <a:lstStyle/>
          <a:p>
            <a:r>
              <a:rPr lang="en-US" sz="4600" b="1" dirty="0"/>
              <a:t>Welcome </a:t>
            </a:r>
            <a:br>
              <a:rPr lang="en-US" sz="4600" b="1" dirty="0"/>
            </a:br>
            <a:r>
              <a:rPr lang="en-US" sz="4600" b="1" dirty="0"/>
              <a:t>to Competency Based Medical Education</a:t>
            </a:r>
          </a:p>
        </p:txBody>
      </p:sp>
      <p:sp>
        <p:nvSpPr>
          <p:cNvPr id="9" name="Rectangle 13">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C-CB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608" y="1820230"/>
            <a:ext cx="3054096" cy="1068933"/>
          </a:xfrm>
          <a:prstGeom prst="rect">
            <a:avLst/>
          </a:prstGeom>
        </p:spPr>
      </p:pic>
      <p:sp>
        <p:nvSpPr>
          <p:cNvPr id="11" name="Rectangle 15">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9">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BD Logo.jpg"/>
          <p:cNvPicPr>
            <a:picLocks noChangeAspect="1"/>
          </p:cNvPicPr>
          <p:nvPr/>
        </p:nvPicPr>
        <p:blipFill>
          <a:blip r:embed="rId3">
            <a:extLst>
              <a:ext uri="{BEBA8EAE-BF5A-486C-A8C5-ECC9F3942E4B}">
                <a14:imgProps xmlns:a14="http://schemas.microsoft.com/office/drawing/2010/main">
                  <a14:imgLayer r:embed="rId4">
                    <a14:imgEffect>
                      <a14:backgroundRemoval t="0" b="99219" l="424" r="100000">
                        <a14:foregroundMark x1="94915" y1="51563" x2="94915" y2="51563"/>
                        <a14:backgroundMark x1="2542" y1="3125" x2="2542" y2="3125"/>
                      </a14:backgroundRemoval>
                    </a14:imgEffect>
                  </a14:imgLayer>
                </a14:imgProps>
              </a:ext>
              <a:ext uri="{28A0092B-C50C-407E-A947-70E740481C1C}">
                <a14:useLocalDpi xmlns:a14="http://schemas.microsoft.com/office/drawing/2010/main" val="0"/>
              </a:ext>
            </a:extLst>
          </a:blip>
          <a:stretch>
            <a:fillRect/>
          </a:stretch>
        </p:blipFill>
        <p:spPr>
          <a:xfrm>
            <a:off x="8801387" y="3721950"/>
            <a:ext cx="2523744" cy="1368810"/>
          </a:xfrm>
          <a:prstGeom prst="rect">
            <a:avLst/>
          </a:prstGeom>
        </p:spPr>
      </p:pic>
      <p:sp>
        <p:nvSpPr>
          <p:cNvPr id="17" name="Rectangle 21">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78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sz="3600" dirty="0">
                <a:solidFill>
                  <a:schemeClr val="bg1"/>
                </a:solidFill>
              </a:rPr>
              <a:t>CBME:</a:t>
            </a:r>
            <a:br>
              <a:rPr lang="en-US" sz="3600" dirty="0">
                <a:solidFill>
                  <a:schemeClr val="bg1"/>
                </a:solidFill>
              </a:rPr>
            </a:br>
            <a:r>
              <a:rPr lang="en-US" sz="3600" dirty="0">
                <a:solidFill>
                  <a:schemeClr val="bg1"/>
                </a:solidFill>
              </a:rPr>
              <a:t>Paradigm Shift</a:t>
            </a:r>
          </a:p>
        </p:txBody>
      </p:sp>
      <p:sp>
        <p:nvSpPr>
          <p:cNvPr id="2" name="Slide Number Placeholder 1"/>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B035A847-A378-904F-ACB7-6E9049E7A8F5}" type="slidenum">
              <a:rPr lang="en-US" b="1" kern="1200" dirty="0">
                <a:solidFill>
                  <a:schemeClr val="accent1"/>
                </a:solidFill>
                <a:latin typeface="+mn-lt"/>
                <a:ea typeface="+mn-ea"/>
                <a:cs typeface="+mn-cs"/>
              </a:rPr>
              <a:pPr>
                <a:spcAft>
                  <a:spcPts val="600"/>
                </a:spcAft>
              </a:pPr>
              <a:t>10</a:t>
            </a:fld>
            <a:endParaRPr lang="en-US" b="1" kern="1200" dirty="0">
              <a:solidFill>
                <a:schemeClr val="accent1"/>
              </a:solidFill>
              <a:latin typeface="+mn-lt"/>
              <a:ea typeface="+mn-ea"/>
              <a:cs typeface="+mn-cs"/>
            </a:endParaRPr>
          </a:p>
        </p:txBody>
      </p:sp>
      <p:graphicFrame>
        <p:nvGraphicFramePr>
          <p:cNvPr id="8" name="Diagram 7"/>
          <p:cNvGraphicFramePr/>
          <p:nvPr>
            <p:extLst>
              <p:ext uri="{D42A27DB-BD31-4B8C-83A1-F6EECF244321}">
                <p14:modId xmlns:p14="http://schemas.microsoft.com/office/powerpoint/2010/main" val="1568120552"/>
              </p:ext>
            </p:extLst>
          </p:nvPr>
        </p:nvGraphicFramePr>
        <p:xfrm>
          <a:off x="3593431" y="385011"/>
          <a:ext cx="8085221" cy="5971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Presentation with media">
            <a:extLst>
              <a:ext uri="{FF2B5EF4-FFF2-40B4-BE49-F238E27FC236}">
                <a16:creationId xmlns:a16="http://schemas.microsoft.com/office/drawing/2014/main" id="{059F4541-9353-FB45-B47B-8DB7D2F6B7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94182" y="4245648"/>
            <a:ext cx="1151629" cy="1151629"/>
          </a:xfrm>
          <a:prstGeom prst="rect">
            <a:avLst/>
          </a:prstGeom>
        </p:spPr>
      </p:pic>
      <p:pic>
        <p:nvPicPr>
          <p:cNvPr id="12" name="Graphic 11" descr="Presentation with checklist">
            <a:extLst>
              <a:ext uri="{FF2B5EF4-FFF2-40B4-BE49-F238E27FC236}">
                <a16:creationId xmlns:a16="http://schemas.microsoft.com/office/drawing/2014/main" id="{D48D9BE6-2060-1E45-A019-7070097D7C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31660" y="1727949"/>
            <a:ext cx="1183340" cy="1183340"/>
          </a:xfrm>
          <a:prstGeom prst="rect">
            <a:avLst/>
          </a:prstGeom>
        </p:spPr>
      </p:pic>
    </p:spTree>
    <p:custDataLst>
      <p:tags r:id="rId1"/>
    </p:custDataLst>
    <p:extLst>
      <p:ext uri="{BB962C8B-B14F-4D97-AF65-F5344CB8AC3E}">
        <p14:creationId xmlns:p14="http://schemas.microsoft.com/office/powerpoint/2010/main" val="229458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B96AB774-E170-5A45-BC32-48945B46BA9C}"/>
                                            </p:graphicEl>
                                          </p:spTgt>
                                        </p:tgtEl>
                                        <p:attrNameLst>
                                          <p:attrName>style.visibility</p:attrName>
                                        </p:attrNameLst>
                                      </p:cBhvr>
                                      <p:to>
                                        <p:strVal val="visible"/>
                                      </p:to>
                                    </p:set>
                                    <p:animEffect transition="in" filter="fade">
                                      <p:cBhvr>
                                        <p:cTn id="7" dur="500"/>
                                        <p:tgtEl>
                                          <p:spTgt spid="8">
                                            <p:graphicEl>
                                              <a:dgm id="{B96AB774-E170-5A45-BC32-48945B46BA9C}"/>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3D6FFE79-D803-7946-94E1-0112BBFF2B0F}"/>
                                            </p:graphicEl>
                                          </p:spTgt>
                                        </p:tgtEl>
                                        <p:attrNameLst>
                                          <p:attrName>style.visibility</p:attrName>
                                        </p:attrNameLst>
                                      </p:cBhvr>
                                      <p:to>
                                        <p:strVal val="visible"/>
                                      </p:to>
                                    </p:set>
                                    <p:animEffect transition="in" filter="fade">
                                      <p:cBhvr>
                                        <p:cTn id="13" dur="500"/>
                                        <p:tgtEl>
                                          <p:spTgt spid="8">
                                            <p:graphicEl>
                                              <a:dgm id="{3D6FFE79-D803-7946-94E1-0112BBFF2B0F}"/>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graphicEl>
                                              <a:dgm id="{7B73048D-E0C7-F946-AFDD-ACF91FE41FA6}"/>
                                            </p:graphicEl>
                                          </p:spTgt>
                                        </p:tgtEl>
                                        <p:attrNameLst>
                                          <p:attrName>style.visibility</p:attrName>
                                        </p:attrNameLst>
                                      </p:cBhvr>
                                      <p:to>
                                        <p:strVal val="visible"/>
                                      </p:to>
                                    </p:set>
                                    <p:animEffect transition="in" filter="fade">
                                      <p:cBhvr>
                                        <p:cTn id="18" dur="500"/>
                                        <p:tgtEl>
                                          <p:spTgt spid="8">
                                            <p:graphicEl>
                                              <a:dgm id="{7B73048D-E0C7-F946-AFDD-ACF91FE41FA6}"/>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graphicEl>
                                              <a:dgm id="{B0DB4D0F-638A-6647-B276-B7AEECE109E3}"/>
                                            </p:graphicEl>
                                          </p:spTgt>
                                        </p:tgtEl>
                                        <p:attrNameLst>
                                          <p:attrName>style.visibility</p:attrName>
                                        </p:attrNameLst>
                                      </p:cBhvr>
                                      <p:to>
                                        <p:strVal val="visible"/>
                                      </p:to>
                                    </p:set>
                                    <p:animEffect transition="in" filter="fade">
                                      <p:cBhvr>
                                        <p:cTn id="23" dur="500"/>
                                        <p:tgtEl>
                                          <p:spTgt spid="8">
                                            <p:graphicEl>
                                              <a:dgm id="{B0DB4D0F-638A-6647-B276-B7AEECE109E3}"/>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graphicEl>
                                              <a:dgm id="{8323A35E-5C1C-7443-92EF-97AF75B44E21}"/>
                                            </p:graphicEl>
                                          </p:spTgt>
                                        </p:tgtEl>
                                        <p:attrNameLst>
                                          <p:attrName>style.visibility</p:attrName>
                                        </p:attrNameLst>
                                      </p:cBhvr>
                                      <p:to>
                                        <p:strVal val="visible"/>
                                      </p:to>
                                    </p:set>
                                    <p:animEffect transition="in" filter="fade">
                                      <p:cBhvr>
                                        <p:cTn id="26" dur="500"/>
                                        <p:tgtEl>
                                          <p:spTgt spid="8">
                                            <p:graphicEl>
                                              <a:dgm id="{8323A35E-5C1C-7443-92EF-97AF75B44E21}"/>
                                            </p:graphic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965" y="528092"/>
            <a:ext cx="2947482" cy="4601183"/>
          </a:xfrm>
        </p:spPr>
        <p:txBody>
          <a:bodyPr vert="horz" lIns="91440" tIns="45720" rIns="91440" bIns="45720" rtlCol="0" anchor="ctr">
            <a:normAutofit/>
          </a:bodyPr>
          <a:lstStyle/>
          <a:p>
            <a:br>
              <a:rPr lang="en-US" sz="3600" dirty="0">
                <a:solidFill>
                  <a:schemeClr val="bg1"/>
                </a:solidFill>
              </a:rPr>
            </a:br>
            <a:r>
              <a:rPr lang="en-US" sz="3600" dirty="0">
                <a:solidFill>
                  <a:schemeClr val="bg1"/>
                </a:solidFill>
              </a:rPr>
              <a:t>Paradigm Shift for </a:t>
            </a:r>
            <a:br>
              <a:rPr lang="en-US" sz="3600" dirty="0">
                <a:solidFill>
                  <a:schemeClr val="bg1"/>
                </a:solidFill>
              </a:rPr>
            </a:br>
            <a:r>
              <a:rPr lang="en-US" sz="3600" dirty="0">
                <a:solidFill>
                  <a:schemeClr val="bg1"/>
                </a:solidFill>
              </a:rPr>
              <a:t>Learning</a:t>
            </a:r>
          </a:p>
        </p:txBody>
      </p:sp>
      <p:sp>
        <p:nvSpPr>
          <p:cNvPr id="2" name="Slide Number Placeholder 1"/>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B035A847-A378-904F-ACB7-6E9049E7A8F5}" type="slidenum">
              <a:rPr lang="en-US" b="1" kern="1200" dirty="0">
                <a:solidFill>
                  <a:schemeClr val="accent1"/>
                </a:solidFill>
                <a:latin typeface="+mn-lt"/>
                <a:ea typeface="+mn-ea"/>
                <a:cs typeface="+mn-cs"/>
              </a:rPr>
              <a:pPr>
                <a:spcAft>
                  <a:spcPts val="600"/>
                </a:spcAft>
              </a:pPr>
              <a:t>11</a:t>
            </a:fld>
            <a:endParaRPr lang="en-US" b="1" kern="1200" dirty="0">
              <a:solidFill>
                <a:schemeClr val="accent1"/>
              </a:solidFill>
              <a:latin typeface="+mn-lt"/>
              <a:ea typeface="+mn-ea"/>
              <a:cs typeface="+mn-cs"/>
            </a:endParaRPr>
          </a:p>
        </p:txBody>
      </p:sp>
      <p:sp>
        <p:nvSpPr>
          <p:cNvPr id="5" name="Rounded Rectangle 4">
            <a:extLst>
              <a:ext uri="{FF2B5EF4-FFF2-40B4-BE49-F238E27FC236}">
                <a16:creationId xmlns:a16="http://schemas.microsoft.com/office/drawing/2014/main" id="{D8D572F6-5078-A741-AE47-86475ED123F6}"/>
              </a:ext>
            </a:extLst>
          </p:cNvPr>
          <p:cNvSpPr/>
          <p:nvPr/>
        </p:nvSpPr>
        <p:spPr>
          <a:xfrm>
            <a:off x="4060597" y="1963666"/>
            <a:ext cx="7296150" cy="2343150"/>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01992D-F3C4-6E4D-81EB-A9D4CE8A474A}"/>
              </a:ext>
            </a:extLst>
          </p:cNvPr>
          <p:cNvSpPr txBox="1"/>
          <p:nvPr/>
        </p:nvSpPr>
        <p:spPr>
          <a:xfrm>
            <a:off x="4658554" y="2659559"/>
            <a:ext cx="6100235" cy="769441"/>
          </a:xfrm>
          <a:prstGeom prst="rect">
            <a:avLst/>
          </a:prstGeom>
          <a:noFill/>
        </p:spPr>
        <p:txBody>
          <a:bodyPr wrap="square" rtlCol="0">
            <a:spAutoFit/>
          </a:bodyPr>
          <a:lstStyle/>
          <a:p>
            <a:pPr algn="ctr"/>
            <a:r>
              <a:rPr lang="en-US" sz="4400" dirty="0">
                <a:solidFill>
                  <a:schemeClr val="bg1"/>
                </a:solidFill>
              </a:rPr>
              <a:t>Feedback for Learning</a:t>
            </a:r>
          </a:p>
        </p:txBody>
      </p:sp>
    </p:spTree>
    <p:custDataLst>
      <p:tags r:id="rId1"/>
    </p:custDataLst>
    <p:extLst>
      <p:ext uri="{BB962C8B-B14F-4D97-AF65-F5344CB8AC3E}">
        <p14:creationId xmlns:p14="http://schemas.microsoft.com/office/powerpoint/2010/main" val="129227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6800" y="668307"/>
            <a:ext cx="10058400" cy="1450757"/>
          </a:xfrm>
        </p:spPr>
        <p:txBody>
          <a:bodyPr>
            <a:normAutofit/>
          </a:bodyPr>
          <a:lstStyle/>
          <a:p>
            <a:r>
              <a:rPr lang="en-CA" sz="4400" dirty="0">
                <a:solidFill>
                  <a:schemeClr val="tx2"/>
                </a:solidFill>
              </a:rPr>
              <a:t>Growth Mindset</a:t>
            </a:r>
          </a:p>
        </p:txBody>
      </p:sp>
      <p:sp>
        <p:nvSpPr>
          <p:cNvPr id="12" name="Slide Number Placeholder 4"/>
          <p:cNvSpPr>
            <a:spLocks noGrp="1"/>
          </p:cNvSpPr>
          <p:nvPr>
            <p:ph type="sldNum" sz="quarter" idx="4294967295"/>
          </p:nvPr>
        </p:nvSpPr>
        <p:spPr>
          <a:xfrm>
            <a:off x="10993582" y="6446838"/>
            <a:ext cx="780010" cy="365125"/>
          </a:xfrm>
        </p:spPr>
        <p:txBody>
          <a:bodyPr>
            <a:normAutofit/>
          </a:bodyPr>
          <a:lstStyle/>
          <a:p>
            <a:pPr>
              <a:spcAft>
                <a:spcPts val="600"/>
              </a:spcAft>
            </a:pPr>
            <a:fld id="{B035A847-A378-904F-ACB7-6E9049E7A8F5}" type="slidenum">
              <a:rPr lang="en-US" smtClean="0"/>
              <a:pPr>
                <a:spcAft>
                  <a:spcPts val="600"/>
                </a:spcAft>
              </a:pPr>
              <a:t>12</a:t>
            </a:fld>
            <a:endParaRPr lang="en-US"/>
          </a:p>
        </p:txBody>
      </p:sp>
      <p:sp>
        <p:nvSpPr>
          <p:cNvPr id="11" name="TextBox 10"/>
          <p:cNvSpPr txBox="1"/>
          <p:nvPr/>
        </p:nvSpPr>
        <p:spPr>
          <a:xfrm>
            <a:off x="10228118" y="5820361"/>
            <a:ext cx="1530927" cy="369332"/>
          </a:xfrm>
          <a:prstGeom prst="rect">
            <a:avLst/>
          </a:prstGeom>
          <a:noFill/>
        </p:spPr>
        <p:txBody>
          <a:bodyPr wrap="square" rtlCol="0">
            <a:spAutoFit/>
          </a:bodyPr>
          <a:lstStyle/>
          <a:p>
            <a:pPr>
              <a:spcAft>
                <a:spcPts val="600"/>
              </a:spcAft>
            </a:pPr>
            <a:r>
              <a:rPr lang="en-CA" dirty="0">
                <a:solidFill>
                  <a:prstClr val="black"/>
                </a:solidFill>
              </a:rPr>
              <a:t>Dweck, 2006</a:t>
            </a:r>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2162076558"/>
              </p:ext>
            </p:extLst>
          </p:nvPr>
        </p:nvGraphicFramePr>
        <p:xfrm>
          <a:off x="4203310" y="1756576"/>
          <a:ext cx="5567608" cy="4690262"/>
        </p:xfrm>
        <a:graphic>
          <a:graphicData uri="http://schemas.openxmlformats.org/drawingml/2006/table">
            <a:tbl>
              <a:tblPr firstRow="1" bandRow="1">
                <a:tableStyleId>{00A15C55-8517-42AA-B614-E9B94910E393}</a:tableStyleId>
              </a:tblPr>
              <a:tblGrid>
                <a:gridCol w="5567608">
                  <a:extLst>
                    <a:ext uri="{9D8B030D-6E8A-4147-A177-3AD203B41FA5}">
                      <a16:colId xmlns:a16="http://schemas.microsoft.com/office/drawing/2014/main" val="20001"/>
                    </a:ext>
                  </a:extLst>
                </a:gridCol>
              </a:tblGrid>
              <a:tr h="5598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400" dirty="0"/>
                        <a:t>Growth Mindsets</a:t>
                      </a:r>
                    </a:p>
                  </a:txBody>
                  <a:tcPr marL="91451" marR="91451" marT="45726" marB="45726" anchor="ctr"/>
                </a:tc>
                <a:extLst>
                  <a:ext uri="{0D108BD9-81ED-4DB2-BD59-A6C34878D82A}">
                    <a16:rowId xmlns:a16="http://schemas.microsoft.com/office/drawing/2014/main" val="10000"/>
                  </a:ext>
                </a:extLst>
              </a:tr>
              <a:tr h="6404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Believes there is potential for growth and improvement </a:t>
                      </a:r>
                    </a:p>
                  </a:txBody>
                  <a:tcPr marL="91451" marR="91451" marT="45726" marB="45726"/>
                </a:tc>
                <a:extLst>
                  <a:ext uri="{0D108BD9-81ED-4DB2-BD59-A6C34878D82A}">
                    <a16:rowId xmlns:a16="http://schemas.microsoft.com/office/drawing/2014/main" val="10001"/>
                  </a:ext>
                </a:extLst>
              </a:tr>
              <a:tr h="810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Desires to learn.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Looks for opportunities to challenge current status.</a:t>
                      </a:r>
                    </a:p>
                  </a:txBody>
                  <a:tcPr marL="91451" marR="91451" marT="45726" marB="45726"/>
                </a:tc>
                <a:extLst>
                  <a:ext uri="{0D108BD9-81ED-4DB2-BD59-A6C34878D82A}">
                    <a16:rowId xmlns:a16="http://schemas.microsoft.com/office/drawing/2014/main" val="10002"/>
                  </a:ext>
                </a:extLst>
              </a:tr>
              <a:tr h="800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Asks: Will I:   Grow?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                          Overcome challenges? </a:t>
                      </a:r>
                    </a:p>
                  </a:txBody>
                  <a:tcPr marL="91451" marR="91451" marT="45726" marB="45726"/>
                </a:tc>
                <a:extLst>
                  <a:ext uri="{0D108BD9-81ED-4DB2-BD59-A6C34878D82A}">
                    <a16:rowId xmlns:a16="http://schemas.microsoft.com/office/drawing/2014/main" val="10003"/>
                  </a:ext>
                </a:extLst>
              </a:tr>
              <a:tr h="7594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Not focused on:    Proving self-worth</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                                     Will I look intelligent?</a:t>
                      </a:r>
                    </a:p>
                  </a:txBody>
                  <a:tcPr marL="91451" marR="91451" marT="45726" marB="45726"/>
                </a:tc>
                <a:extLst>
                  <a:ext uri="{0D108BD9-81ED-4DB2-BD59-A6C34878D82A}">
                    <a16:rowId xmlns:a16="http://schemas.microsoft.com/office/drawing/2014/main" val="855407787"/>
                  </a:ext>
                </a:extLst>
              </a:tr>
              <a:tr h="559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a:t>Recognizes that growth &amp; learning</a:t>
                      </a:r>
                      <a:r>
                        <a:rPr lang="en-CA" sz="1800" baseline="0" dirty="0"/>
                        <a:t> require effort. </a:t>
                      </a:r>
                      <a:endParaRPr lang="en-CA" sz="1800" dirty="0"/>
                    </a:p>
                  </a:txBody>
                  <a:tcPr marL="91451" marR="91451" marT="45726" marB="45726"/>
                </a:tc>
                <a:extLst>
                  <a:ext uri="{0D108BD9-81ED-4DB2-BD59-A6C34878D82A}">
                    <a16:rowId xmlns:a16="http://schemas.microsoft.com/office/drawing/2014/main" val="10004"/>
                  </a:ext>
                </a:extLst>
              </a:tr>
              <a:tr h="559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a:t>Learns</a:t>
                      </a:r>
                      <a:r>
                        <a:rPr lang="en-CA" sz="1800" baseline="0" dirty="0"/>
                        <a:t> from feedback &amp; uses it to improve. </a:t>
                      </a:r>
                      <a:endParaRPr lang="en-CA" sz="1800" dirty="0"/>
                    </a:p>
                  </a:txBody>
                  <a:tcPr marL="91451" marR="91451" marT="45726" marB="45726"/>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407575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8A4DBD17-19AD-4376-A55A-C527EF944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DB7C943-6BFC-4A35-8DFA-0B204CD18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2B9C17-37AE-7546-9BD5-603050A84472}"/>
              </a:ext>
            </a:extLst>
          </p:cNvPr>
          <p:cNvSpPr>
            <a:spLocks noGrp="1"/>
          </p:cNvSpPr>
          <p:nvPr>
            <p:ph type="title"/>
          </p:nvPr>
        </p:nvSpPr>
        <p:spPr>
          <a:xfrm>
            <a:off x="1069848" y="1298448"/>
            <a:ext cx="6068070" cy="3255264"/>
          </a:xfrm>
        </p:spPr>
        <p:txBody>
          <a:bodyPr vert="horz" lIns="91440" tIns="45720" rIns="91440" bIns="45720" rtlCol="0" anchor="b">
            <a:normAutofit/>
          </a:bodyPr>
          <a:lstStyle/>
          <a:p>
            <a:r>
              <a:rPr lang="en-US">
                <a:solidFill>
                  <a:srgbClr val="FFFFFF"/>
                </a:solidFill>
              </a:rPr>
              <a:t>What is this going to look like?</a:t>
            </a:r>
          </a:p>
        </p:txBody>
      </p:sp>
      <p:pic>
        <p:nvPicPr>
          <p:cNvPr id="5" name="Content Placeholder 4" descr="67974619-cartoon-confused-person-vector-illustration.jpg"/>
          <p:cNvPicPr>
            <a:picLocks noGrp="1" noChangeAspect="1"/>
          </p:cNvPicPr>
          <p:nvPr>
            <p:ph idx="4294967295"/>
          </p:nvPr>
        </p:nvPicPr>
        <p:blipFill rotWithShape="1">
          <a:blip r:embed="rId2">
            <a:extLst>
              <a:ext uri="{BEBA8EAE-BF5A-486C-A8C5-ECC9F3942E4B}">
                <a14:imgProps xmlns:a14="http://schemas.microsoft.com/office/drawing/2010/main">
                  <a14:imgLayer r:embed="rId3">
                    <a14:imgEffect>
                      <a14:backgroundRemoval t="4385" b="96231" l="17269" r="82885"/>
                    </a14:imgEffect>
                  </a14:imgLayer>
                </a14:imgProps>
              </a:ext>
              <a:ext uri="{28A0092B-C50C-407E-A947-70E740481C1C}">
                <a14:useLocalDpi xmlns:a14="http://schemas.microsoft.com/office/drawing/2010/main" val="0"/>
              </a:ext>
            </a:extLst>
          </a:blip>
          <a:srcRect l="15654" r="19473" b="3"/>
          <a:stretch/>
        </p:blipFill>
        <p:spPr>
          <a:xfrm>
            <a:off x="8037574" y="759599"/>
            <a:ext cx="3458249" cy="5330650"/>
          </a:xfrm>
          <a:prstGeom prst="rect">
            <a:avLst/>
          </a:prstGeom>
        </p:spPr>
      </p:pic>
      <p:sp>
        <p:nvSpPr>
          <p:cNvPr id="31" name="Rectangle 30">
            <a:extLst>
              <a:ext uri="{FF2B5EF4-FFF2-40B4-BE49-F238E27FC236}">
                <a16:creationId xmlns:a16="http://schemas.microsoft.com/office/drawing/2014/main" id="{79DF27D9-327F-4301-A56A-9A8EC61E6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496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Competence Continuum</a:t>
            </a:r>
            <a:br>
              <a:rPr lang="en-US" b="1" dirty="0">
                <a:solidFill>
                  <a:schemeClr val="bg1"/>
                </a:solidFill>
              </a:rPr>
            </a:br>
            <a:br>
              <a:rPr lang="en-US" dirty="0">
                <a:solidFill>
                  <a:schemeClr val="bg1"/>
                </a:solidFill>
              </a:rPr>
            </a:br>
            <a:r>
              <a:rPr lang="en-US" sz="2800" dirty="0">
                <a:solidFill>
                  <a:schemeClr val="bg1"/>
                </a:solidFill>
              </a:rPr>
              <a:t>-Stages of Training-</a:t>
            </a:r>
          </a:p>
        </p:txBody>
      </p:sp>
      <p:pic>
        <p:nvPicPr>
          <p:cNvPr id="3" name="Picture 2" descr="Competence Continuum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863" y="22767"/>
            <a:ext cx="6901826" cy="6487718"/>
          </a:xfrm>
          <a:prstGeom prst="rect">
            <a:avLst/>
          </a:prstGeom>
        </p:spPr>
      </p:pic>
      <p:sp>
        <p:nvSpPr>
          <p:cNvPr id="4" name="TextBox 3"/>
          <p:cNvSpPr txBox="1"/>
          <p:nvPr/>
        </p:nvSpPr>
        <p:spPr>
          <a:xfrm>
            <a:off x="4491118" y="5216391"/>
            <a:ext cx="839807" cy="338554"/>
          </a:xfrm>
          <a:prstGeom prst="rect">
            <a:avLst/>
          </a:prstGeom>
          <a:noFill/>
        </p:spPr>
        <p:txBody>
          <a:bodyPr wrap="square" rtlCol="0">
            <a:spAutoFit/>
          </a:bodyPr>
          <a:lstStyle/>
          <a:p>
            <a:pPr algn="ctr"/>
            <a:r>
              <a:rPr lang="en-US" sz="1600" dirty="0"/>
              <a:t>PGY-1</a:t>
            </a:r>
          </a:p>
        </p:txBody>
      </p:sp>
      <p:sp>
        <p:nvSpPr>
          <p:cNvPr id="5" name="TextBox 4"/>
          <p:cNvSpPr txBox="1"/>
          <p:nvPr/>
        </p:nvSpPr>
        <p:spPr>
          <a:xfrm>
            <a:off x="4491119" y="4637878"/>
            <a:ext cx="839807" cy="338554"/>
          </a:xfrm>
          <a:prstGeom prst="rect">
            <a:avLst/>
          </a:prstGeom>
          <a:noFill/>
        </p:spPr>
        <p:txBody>
          <a:bodyPr wrap="square" rtlCol="0">
            <a:spAutoFit/>
          </a:bodyPr>
          <a:lstStyle/>
          <a:p>
            <a:pPr algn="ctr"/>
            <a:r>
              <a:rPr lang="en-US" sz="1600" dirty="0"/>
              <a:t>PGY-2</a:t>
            </a:r>
          </a:p>
        </p:txBody>
      </p:sp>
      <p:sp>
        <p:nvSpPr>
          <p:cNvPr id="6" name="TextBox 5"/>
          <p:cNvSpPr txBox="1"/>
          <p:nvPr/>
        </p:nvSpPr>
        <p:spPr>
          <a:xfrm>
            <a:off x="4491119" y="3128918"/>
            <a:ext cx="839807" cy="338554"/>
          </a:xfrm>
          <a:prstGeom prst="rect">
            <a:avLst/>
          </a:prstGeom>
          <a:noFill/>
        </p:spPr>
        <p:txBody>
          <a:bodyPr wrap="square" rtlCol="0">
            <a:spAutoFit/>
          </a:bodyPr>
          <a:lstStyle/>
          <a:p>
            <a:pPr algn="ctr"/>
            <a:r>
              <a:rPr lang="en-US" sz="1600" dirty="0"/>
              <a:t>PGY-5</a:t>
            </a:r>
          </a:p>
        </p:txBody>
      </p:sp>
      <p:sp>
        <p:nvSpPr>
          <p:cNvPr id="7" name="TextBox 6"/>
          <p:cNvSpPr txBox="1"/>
          <p:nvPr/>
        </p:nvSpPr>
        <p:spPr>
          <a:xfrm>
            <a:off x="4491119" y="3796387"/>
            <a:ext cx="839807" cy="338554"/>
          </a:xfrm>
          <a:prstGeom prst="rect">
            <a:avLst/>
          </a:prstGeom>
          <a:noFill/>
        </p:spPr>
        <p:txBody>
          <a:bodyPr wrap="square" rtlCol="0">
            <a:spAutoFit/>
          </a:bodyPr>
          <a:lstStyle/>
          <a:p>
            <a:pPr algn="ctr"/>
            <a:r>
              <a:rPr lang="en-US" sz="1600" dirty="0"/>
              <a:t>PGY-4</a:t>
            </a:r>
          </a:p>
        </p:txBody>
      </p:sp>
      <p:sp>
        <p:nvSpPr>
          <p:cNvPr id="8" name="TextBox 7"/>
          <p:cNvSpPr txBox="1"/>
          <p:nvPr/>
        </p:nvSpPr>
        <p:spPr>
          <a:xfrm>
            <a:off x="4491119" y="4211572"/>
            <a:ext cx="839807" cy="338554"/>
          </a:xfrm>
          <a:prstGeom prst="rect">
            <a:avLst/>
          </a:prstGeom>
          <a:noFill/>
        </p:spPr>
        <p:txBody>
          <a:bodyPr wrap="square" rtlCol="0">
            <a:spAutoFit/>
          </a:bodyPr>
          <a:lstStyle/>
          <a:p>
            <a:pPr algn="ctr"/>
            <a:r>
              <a:rPr lang="en-US" sz="1600" dirty="0"/>
              <a:t>PGY-3</a:t>
            </a:r>
          </a:p>
        </p:txBody>
      </p:sp>
      <p:cxnSp>
        <p:nvCxnSpPr>
          <p:cNvPr id="12" name="Straight Connector 11"/>
          <p:cNvCxnSpPr>
            <a:stCxn id="5" idx="0"/>
            <a:endCxn id="8" idx="2"/>
          </p:cNvCxnSpPr>
          <p:nvPr/>
        </p:nvCxnSpPr>
        <p:spPr>
          <a:xfrm flipV="1">
            <a:off x="4911023" y="4550126"/>
            <a:ext cx="0" cy="87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7" idx="2"/>
            <a:endCxn id="8" idx="0"/>
          </p:cNvCxnSpPr>
          <p:nvPr/>
        </p:nvCxnSpPr>
        <p:spPr>
          <a:xfrm>
            <a:off x="4911023" y="4134941"/>
            <a:ext cx="0" cy="766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2"/>
            <a:endCxn id="7" idx="0"/>
          </p:cNvCxnSpPr>
          <p:nvPr/>
        </p:nvCxnSpPr>
        <p:spPr>
          <a:xfrm>
            <a:off x="4911023" y="3467472"/>
            <a:ext cx="0" cy="3289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6" idx="0"/>
          </p:cNvCxnSpPr>
          <p:nvPr/>
        </p:nvCxnSpPr>
        <p:spPr>
          <a:xfrm flipH="1" flipV="1">
            <a:off x="4911022" y="2770909"/>
            <a:ext cx="1" cy="35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4" idx="0"/>
            <a:endCxn id="5" idx="2"/>
          </p:cNvCxnSpPr>
          <p:nvPr/>
        </p:nvCxnSpPr>
        <p:spPr>
          <a:xfrm flipV="1">
            <a:off x="4911022" y="4976432"/>
            <a:ext cx="1" cy="2399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7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7719" y="4360517"/>
            <a:ext cx="11080750" cy="1721888"/>
          </a:xfrm>
          <a:solidFill>
            <a:schemeClr val="tx2"/>
          </a:solidFill>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4294967295"/>
            <p:extLst>
              <p:ext uri="{D42A27DB-BD31-4B8C-83A1-F6EECF244321}">
                <p14:modId xmlns:p14="http://schemas.microsoft.com/office/powerpoint/2010/main" val="1214129012"/>
              </p:ext>
            </p:extLst>
          </p:nvPr>
        </p:nvGraphicFramePr>
        <p:xfrm>
          <a:off x="203200" y="215733"/>
          <a:ext cx="11785600" cy="3629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Bookmark">
            <a:extLst>
              <a:ext uri="{FF2B5EF4-FFF2-40B4-BE49-F238E27FC236}">
                <a16:creationId xmlns:a16="http://schemas.microsoft.com/office/drawing/2014/main" id="{16A7BC1A-6B38-964B-A747-BC44319A54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9881" y="4482506"/>
            <a:ext cx="914400" cy="914400"/>
          </a:xfrm>
          <a:prstGeom prst="rect">
            <a:avLst/>
          </a:prstGeom>
        </p:spPr>
      </p:pic>
      <p:sp>
        <p:nvSpPr>
          <p:cNvPr id="7" name="Rectangle 6" descr="Lightbulb">
            <a:extLst>
              <a:ext uri="{FF2B5EF4-FFF2-40B4-BE49-F238E27FC236}">
                <a16:creationId xmlns:a16="http://schemas.microsoft.com/office/drawing/2014/main" id="{CFA3EAE0-FFDD-1B4C-A8AF-BA65A0FC2F00}"/>
              </a:ext>
            </a:extLst>
          </p:cNvPr>
          <p:cNvSpPr/>
          <p:nvPr/>
        </p:nvSpPr>
        <p:spPr>
          <a:xfrm>
            <a:off x="1403999" y="521132"/>
            <a:ext cx="1512000" cy="1512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grpSp>
        <p:nvGrpSpPr>
          <p:cNvPr id="9" name="Group 8">
            <a:extLst>
              <a:ext uri="{FF2B5EF4-FFF2-40B4-BE49-F238E27FC236}">
                <a16:creationId xmlns:a16="http://schemas.microsoft.com/office/drawing/2014/main" id="{594E60FD-EED5-AE40-BE4A-99CD01C358EE}"/>
              </a:ext>
            </a:extLst>
          </p:cNvPr>
          <p:cNvGrpSpPr/>
          <p:nvPr/>
        </p:nvGrpSpPr>
        <p:grpSpPr>
          <a:xfrm>
            <a:off x="0" y="2222004"/>
            <a:ext cx="4320000" cy="648000"/>
            <a:chOff x="5513880" y="1663563"/>
            <a:chExt cx="4320000" cy="648000"/>
          </a:xfrm>
        </p:grpSpPr>
        <p:sp>
          <p:nvSpPr>
            <p:cNvPr id="10" name="Rectangle 9">
              <a:extLst>
                <a:ext uri="{FF2B5EF4-FFF2-40B4-BE49-F238E27FC236}">
                  <a16:creationId xmlns:a16="http://schemas.microsoft.com/office/drawing/2014/main" id="{639FA623-10C1-2344-B247-928855BCE472}"/>
                </a:ext>
              </a:extLst>
            </p:cNvPr>
            <p:cNvSpPr/>
            <p:nvPr/>
          </p:nvSpPr>
          <p:spPr>
            <a:xfrm>
              <a:off x="5513880" y="1663563"/>
              <a:ext cx="4320000" cy="64800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38344ABD-76FE-D641-AB0F-413BD36369F7}"/>
                </a:ext>
              </a:extLst>
            </p:cNvPr>
            <p:cNvSpPr txBox="1"/>
            <p:nvPr/>
          </p:nvSpPr>
          <p:spPr>
            <a:xfrm>
              <a:off x="6308359" y="1663563"/>
              <a:ext cx="2731041" cy="648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000" kern="1200" dirty="0"/>
                <a:t>Its all about Feedback &amp; Assessment</a:t>
              </a:r>
            </a:p>
          </p:txBody>
        </p:sp>
      </p:grpSp>
      <p:grpSp>
        <p:nvGrpSpPr>
          <p:cNvPr id="13" name="Group 12">
            <a:extLst>
              <a:ext uri="{FF2B5EF4-FFF2-40B4-BE49-F238E27FC236}">
                <a16:creationId xmlns:a16="http://schemas.microsoft.com/office/drawing/2014/main" id="{072EE4CC-CE79-8240-B30D-D6212233C8B9}"/>
              </a:ext>
            </a:extLst>
          </p:cNvPr>
          <p:cNvGrpSpPr/>
          <p:nvPr/>
        </p:nvGrpSpPr>
        <p:grpSpPr>
          <a:xfrm>
            <a:off x="-1" y="2913042"/>
            <a:ext cx="12308841" cy="837882"/>
            <a:chOff x="-2474961" y="2375004"/>
            <a:chExt cx="12308841" cy="837882"/>
          </a:xfrm>
        </p:grpSpPr>
        <p:sp>
          <p:nvSpPr>
            <p:cNvPr id="14" name="Rectangle 13">
              <a:extLst>
                <a:ext uri="{FF2B5EF4-FFF2-40B4-BE49-F238E27FC236}">
                  <a16:creationId xmlns:a16="http://schemas.microsoft.com/office/drawing/2014/main" id="{66A80170-39E5-504A-BF66-13B2CE2BDC73}"/>
                </a:ext>
              </a:extLst>
            </p:cNvPr>
            <p:cNvSpPr/>
            <p:nvPr/>
          </p:nvSpPr>
          <p:spPr>
            <a:xfrm>
              <a:off x="5513880" y="2375004"/>
              <a:ext cx="4320000" cy="812174"/>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704CBB25-8B13-B747-AEF1-6E17566EB50C}"/>
                </a:ext>
              </a:extLst>
            </p:cNvPr>
            <p:cNvSpPr txBox="1"/>
            <p:nvPr/>
          </p:nvSpPr>
          <p:spPr>
            <a:xfrm>
              <a:off x="-2474961" y="2400712"/>
              <a:ext cx="4320000" cy="8121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t>Quality </a:t>
              </a:r>
            </a:p>
            <a:p>
              <a:pPr marL="0" lvl="0" indent="0" algn="ctr" defTabSz="755650">
                <a:lnSpc>
                  <a:spcPct val="90000"/>
                </a:lnSpc>
                <a:spcBef>
                  <a:spcPct val="0"/>
                </a:spcBef>
                <a:spcAft>
                  <a:spcPct val="35000"/>
                </a:spcAft>
                <a:buNone/>
              </a:pPr>
              <a:r>
                <a:rPr lang="en-US" sz="1700" kern="1200" dirty="0"/>
                <a:t>Acceptance &amp; Incorporation</a:t>
              </a:r>
            </a:p>
          </p:txBody>
        </p:sp>
      </p:grpSp>
    </p:spTree>
    <p:extLst>
      <p:ext uri="{BB962C8B-B14F-4D97-AF65-F5344CB8AC3E}">
        <p14:creationId xmlns:p14="http://schemas.microsoft.com/office/powerpoint/2010/main" val="127335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6D625B-D427-2A4E-A916-0F2B721755A4}"/>
              </a:ext>
            </a:extLst>
          </p:cNvPr>
          <p:cNvSpPr txBox="1">
            <a:spLocks/>
          </p:cNvSpPr>
          <p:nvPr/>
        </p:nvSpPr>
        <p:spPr>
          <a:xfrm>
            <a:off x="405319" y="12762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2800" dirty="0">
                <a:solidFill>
                  <a:schemeClr val="bg1"/>
                </a:solidFill>
              </a:rPr>
              <a:t>Training Requirements</a:t>
            </a:r>
            <a:br>
              <a:rPr lang="en-US" sz="2800" dirty="0">
                <a:solidFill>
                  <a:schemeClr val="bg1"/>
                </a:solidFill>
              </a:rPr>
            </a:br>
            <a:br>
              <a:rPr lang="en-US" sz="2800" dirty="0">
                <a:solidFill>
                  <a:schemeClr val="bg1"/>
                </a:solidFill>
              </a:rPr>
            </a:br>
            <a:r>
              <a:rPr lang="en-US" sz="2800" dirty="0">
                <a:solidFill>
                  <a:schemeClr val="bg1"/>
                </a:solidFill>
              </a:rPr>
              <a:t>	</a:t>
            </a:r>
            <a:endParaRPr lang="en-US" sz="2800" dirty="0">
              <a:solidFill>
                <a:schemeClr val="tx2"/>
              </a:solidFill>
            </a:endParaRPr>
          </a:p>
        </p:txBody>
      </p:sp>
      <p:pic>
        <p:nvPicPr>
          <p:cNvPr id="3" name="Picture 2" descr="A screenshot of a cell phone&#10;&#10;Description automatically generated">
            <a:extLst>
              <a:ext uri="{FF2B5EF4-FFF2-40B4-BE49-F238E27FC236}">
                <a16:creationId xmlns:a16="http://schemas.microsoft.com/office/drawing/2014/main" id="{FFC67F46-6C56-F34B-ABD4-40213BEBDABB}"/>
              </a:ext>
            </a:extLst>
          </p:cNvPr>
          <p:cNvPicPr>
            <a:picLocks noChangeAspect="1"/>
          </p:cNvPicPr>
          <p:nvPr/>
        </p:nvPicPr>
        <p:blipFill>
          <a:blip r:embed="rId3"/>
          <a:stretch>
            <a:fillRect/>
          </a:stretch>
        </p:blipFill>
        <p:spPr>
          <a:xfrm>
            <a:off x="3176337" y="128338"/>
            <a:ext cx="8823157" cy="6617368"/>
          </a:xfrm>
          <a:prstGeom prst="rect">
            <a:avLst/>
          </a:prstGeom>
        </p:spPr>
      </p:pic>
    </p:spTree>
    <p:extLst>
      <p:ext uri="{BB962C8B-B14F-4D97-AF65-F5344CB8AC3E}">
        <p14:creationId xmlns:p14="http://schemas.microsoft.com/office/powerpoint/2010/main" val="422521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Competence Continuum</a:t>
            </a:r>
            <a:br>
              <a:rPr lang="en-US" b="1" dirty="0">
                <a:solidFill>
                  <a:schemeClr val="bg1"/>
                </a:solidFill>
              </a:rPr>
            </a:br>
            <a:br>
              <a:rPr lang="en-US" dirty="0">
                <a:solidFill>
                  <a:schemeClr val="bg1"/>
                </a:solidFill>
              </a:rPr>
            </a:br>
            <a:r>
              <a:rPr lang="en-US" sz="2800" dirty="0">
                <a:solidFill>
                  <a:schemeClr val="bg1"/>
                </a:solidFill>
              </a:rPr>
              <a:t>-Stages of Training-</a:t>
            </a:r>
          </a:p>
        </p:txBody>
      </p:sp>
      <p:pic>
        <p:nvPicPr>
          <p:cNvPr id="3" name="Picture 2" descr="Competence Continuum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863" y="22767"/>
            <a:ext cx="6901826" cy="6487718"/>
          </a:xfrm>
          <a:prstGeom prst="rect">
            <a:avLst/>
          </a:prstGeom>
        </p:spPr>
      </p:pic>
      <p:sp>
        <p:nvSpPr>
          <p:cNvPr id="4" name="TextBox 3"/>
          <p:cNvSpPr txBox="1"/>
          <p:nvPr/>
        </p:nvSpPr>
        <p:spPr>
          <a:xfrm>
            <a:off x="4491118" y="5216391"/>
            <a:ext cx="839807" cy="338554"/>
          </a:xfrm>
          <a:prstGeom prst="rect">
            <a:avLst/>
          </a:prstGeom>
          <a:noFill/>
        </p:spPr>
        <p:txBody>
          <a:bodyPr wrap="square" rtlCol="0">
            <a:spAutoFit/>
          </a:bodyPr>
          <a:lstStyle/>
          <a:p>
            <a:pPr algn="ctr"/>
            <a:r>
              <a:rPr lang="en-US" sz="1600" dirty="0"/>
              <a:t>PGY-1</a:t>
            </a:r>
          </a:p>
        </p:txBody>
      </p:sp>
      <p:sp>
        <p:nvSpPr>
          <p:cNvPr id="5" name="TextBox 4"/>
          <p:cNvSpPr txBox="1"/>
          <p:nvPr/>
        </p:nvSpPr>
        <p:spPr>
          <a:xfrm>
            <a:off x="4491119" y="4637878"/>
            <a:ext cx="839807" cy="338554"/>
          </a:xfrm>
          <a:prstGeom prst="rect">
            <a:avLst/>
          </a:prstGeom>
          <a:noFill/>
        </p:spPr>
        <p:txBody>
          <a:bodyPr wrap="square" rtlCol="0">
            <a:spAutoFit/>
          </a:bodyPr>
          <a:lstStyle/>
          <a:p>
            <a:pPr algn="ctr"/>
            <a:r>
              <a:rPr lang="en-US" sz="1600" dirty="0"/>
              <a:t>PGY-2</a:t>
            </a:r>
          </a:p>
        </p:txBody>
      </p:sp>
      <p:sp>
        <p:nvSpPr>
          <p:cNvPr id="6" name="TextBox 5"/>
          <p:cNvSpPr txBox="1"/>
          <p:nvPr/>
        </p:nvSpPr>
        <p:spPr>
          <a:xfrm>
            <a:off x="4491119" y="3128918"/>
            <a:ext cx="839807" cy="338554"/>
          </a:xfrm>
          <a:prstGeom prst="rect">
            <a:avLst/>
          </a:prstGeom>
          <a:noFill/>
        </p:spPr>
        <p:txBody>
          <a:bodyPr wrap="square" rtlCol="0">
            <a:spAutoFit/>
          </a:bodyPr>
          <a:lstStyle/>
          <a:p>
            <a:pPr algn="ctr"/>
            <a:r>
              <a:rPr lang="en-US" sz="1600" dirty="0"/>
              <a:t>PGY-5</a:t>
            </a:r>
          </a:p>
        </p:txBody>
      </p:sp>
      <p:sp>
        <p:nvSpPr>
          <p:cNvPr id="7" name="TextBox 6"/>
          <p:cNvSpPr txBox="1"/>
          <p:nvPr/>
        </p:nvSpPr>
        <p:spPr>
          <a:xfrm>
            <a:off x="4491119" y="3796387"/>
            <a:ext cx="839807" cy="338554"/>
          </a:xfrm>
          <a:prstGeom prst="rect">
            <a:avLst/>
          </a:prstGeom>
          <a:noFill/>
        </p:spPr>
        <p:txBody>
          <a:bodyPr wrap="square" rtlCol="0">
            <a:spAutoFit/>
          </a:bodyPr>
          <a:lstStyle/>
          <a:p>
            <a:pPr algn="ctr"/>
            <a:r>
              <a:rPr lang="en-US" sz="1600" dirty="0"/>
              <a:t>PGY-4</a:t>
            </a:r>
          </a:p>
        </p:txBody>
      </p:sp>
      <p:sp>
        <p:nvSpPr>
          <p:cNvPr id="8" name="TextBox 7"/>
          <p:cNvSpPr txBox="1"/>
          <p:nvPr/>
        </p:nvSpPr>
        <p:spPr>
          <a:xfrm>
            <a:off x="4491119" y="4211572"/>
            <a:ext cx="839807" cy="338554"/>
          </a:xfrm>
          <a:prstGeom prst="rect">
            <a:avLst/>
          </a:prstGeom>
          <a:noFill/>
        </p:spPr>
        <p:txBody>
          <a:bodyPr wrap="square" rtlCol="0">
            <a:spAutoFit/>
          </a:bodyPr>
          <a:lstStyle/>
          <a:p>
            <a:pPr algn="ctr"/>
            <a:r>
              <a:rPr lang="en-US" sz="1600" dirty="0"/>
              <a:t>PGY-3</a:t>
            </a:r>
          </a:p>
        </p:txBody>
      </p:sp>
      <p:cxnSp>
        <p:nvCxnSpPr>
          <p:cNvPr id="12" name="Straight Connector 11"/>
          <p:cNvCxnSpPr>
            <a:stCxn id="5" idx="0"/>
            <a:endCxn id="8" idx="2"/>
          </p:cNvCxnSpPr>
          <p:nvPr/>
        </p:nvCxnSpPr>
        <p:spPr>
          <a:xfrm flipV="1">
            <a:off x="4911023" y="4550126"/>
            <a:ext cx="0" cy="87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7" idx="2"/>
            <a:endCxn id="8" idx="0"/>
          </p:cNvCxnSpPr>
          <p:nvPr/>
        </p:nvCxnSpPr>
        <p:spPr>
          <a:xfrm>
            <a:off x="4911023" y="4134941"/>
            <a:ext cx="0" cy="766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2"/>
            <a:endCxn id="7" idx="0"/>
          </p:cNvCxnSpPr>
          <p:nvPr/>
        </p:nvCxnSpPr>
        <p:spPr>
          <a:xfrm>
            <a:off x="4911023" y="3467472"/>
            <a:ext cx="0" cy="3289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6" idx="0"/>
          </p:cNvCxnSpPr>
          <p:nvPr/>
        </p:nvCxnSpPr>
        <p:spPr>
          <a:xfrm flipH="1" flipV="1">
            <a:off x="4911022" y="2770909"/>
            <a:ext cx="1" cy="35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4" idx="0"/>
            <a:endCxn id="5" idx="2"/>
          </p:cNvCxnSpPr>
          <p:nvPr/>
        </p:nvCxnSpPr>
        <p:spPr>
          <a:xfrm flipV="1">
            <a:off x="4911022" y="4976432"/>
            <a:ext cx="1" cy="2399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518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4EA713-9073-5D46-ABA3-3652E0F61CB7}"/>
              </a:ext>
            </a:extLst>
          </p:cNvPr>
          <p:cNvSpPr>
            <a:spLocks noGrp="1"/>
          </p:cNvSpPr>
          <p:nvPr>
            <p:ph type="title"/>
          </p:nvPr>
        </p:nvSpPr>
        <p:spPr>
          <a:xfrm>
            <a:off x="1069848" y="1298448"/>
            <a:ext cx="7315200" cy="3255264"/>
          </a:xfrm>
        </p:spPr>
        <p:txBody>
          <a:bodyPr vert="horz" lIns="91440" tIns="45720" rIns="91440" bIns="45720" rtlCol="0" anchor="b">
            <a:normAutofit/>
          </a:bodyPr>
          <a:lstStyle/>
          <a:p>
            <a:r>
              <a:rPr lang="en-US" sz="4100" dirty="0">
                <a:solidFill>
                  <a:srgbClr val="FFFFFF"/>
                </a:solidFill>
              </a:rPr>
              <a:t>During each stage of training there will be defined Competencies </a:t>
            </a:r>
            <a:br>
              <a:rPr lang="en-US" sz="4100" dirty="0">
                <a:solidFill>
                  <a:srgbClr val="FFFFFF"/>
                </a:solidFill>
              </a:rPr>
            </a:br>
            <a:r>
              <a:rPr lang="en-US" sz="4100" dirty="0">
                <a:solidFill>
                  <a:srgbClr val="FFFFFF"/>
                </a:solidFill>
              </a:rPr>
              <a:t>(i.e. knowledge &amp; skills) </a:t>
            </a:r>
            <a:br>
              <a:rPr lang="en-US" sz="4100" dirty="0">
                <a:solidFill>
                  <a:srgbClr val="FFFFFF"/>
                </a:solidFill>
              </a:rPr>
            </a:br>
            <a:r>
              <a:rPr lang="en-US" sz="4100" dirty="0">
                <a:solidFill>
                  <a:srgbClr val="FFFFFF"/>
                </a:solidFill>
              </a:rPr>
              <a:t>that a resident must acquire </a:t>
            </a:r>
            <a:br>
              <a:rPr lang="en-US" sz="4100" dirty="0">
                <a:solidFill>
                  <a:srgbClr val="FFFFFF"/>
                </a:solidFill>
              </a:rPr>
            </a:br>
            <a:endParaRPr lang="en-US" sz="4100" dirty="0">
              <a:solidFill>
                <a:srgbClr val="FFFFFF"/>
              </a:solidFill>
            </a:endParaRPr>
          </a:p>
        </p:txBody>
      </p:sp>
      <p:sp useBgFill="1">
        <p:nvSpPr>
          <p:cNvPr id="14" name="Rectangle 13">
            <a:extLst>
              <a:ext uri="{FF2B5EF4-FFF2-40B4-BE49-F238E27FC236}">
                <a16:creationId xmlns:a16="http://schemas.microsoft.com/office/drawing/2014/main" id="{65545176-0CD1-4EE4-9063-A071470E3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4668" y="0"/>
            <a:ext cx="3057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cklist">
            <a:extLst>
              <a:ext uri="{FF2B5EF4-FFF2-40B4-BE49-F238E27FC236}">
                <a16:creationId xmlns:a16="http://schemas.microsoft.com/office/drawing/2014/main" id="{A21790DB-AC1C-8242-84A6-336CDEAE2A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96152" y="2219315"/>
            <a:ext cx="2411217" cy="2411217"/>
          </a:xfrm>
          <a:prstGeom prst="rect">
            <a:avLst/>
          </a:prstGeom>
        </p:spPr>
      </p:pic>
    </p:spTree>
    <p:extLst>
      <p:ext uri="{BB962C8B-B14F-4D97-AF65-F5344CB8AC3E}">
        <p14:creationId xmlns:p14="http://schemas.microsoft.com/office/powerpoint/2010/main" val="236533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228890" cy="3810000"/>
          </a:xfrm>
        </p:spPr>
        <p:txBody>
          <a:bodyPr vert="horz" lIns="91440" tIns="45720" rIns="91440" bIns="45720" rtlCol="0" anchor="t">
            <a:normAutofit/>
          </a:bodyPr>
          <a:lstStyle/>
          <a:p>
            <a:r>
              <a:rPr lang="en-US" sz="6600" dirty="0">
                <a:solidFill>
                  <a:schemeClr val="accent1"/>
                </a:solidFill>
              </a:rPr>
              <a:t>Entrustable</a:t>
            </a:r>
            <a:br>
              <a:rPr lang="en-US" sz="6600" dirty="0">
                <a:solidFill>
                  <a:schemeClr val="accent1"/>
                </a:solidFill>
              </a:rPr>
            </a:br>
            <a:r>
              <a:rPr lang="en-US" sz="6600" dirty="0">
                <a:solidFill>
                  <a:schemeClr val="accent1"/>
                </a:solidFill>
              </a:rPr>
              <a:t>Professional</a:t>
            </a:r>
            <a:br>
              <a:rPr lang="en-US" sz="6600" dirty="0">
                <a:solidFill>
                  <a:schemeClr val="accent1"/>
                </a:solidFill>
              </a:rPr>
            </a:br>
            <a:r>
              <a:rPr lang="en-US" sz="6600" dirty="0">
                <a:solidFill>
                  <a:schemeClr val="accent1"/>
                </a:solidFill>
              </a:rPr>
              <a:t>Activities    (EPAs)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These competencies are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468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197A35A4-4B10-4D69-9095-61912611B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ight, traffic, colorful, stop&#10;&#10;Description automatically generated">
            <a:extLst>
              <a:ext uri="{FF2B5EF4-FFF2-40B4-BE49-F238E27FC236}">
                <a16:creationId xmlns:a16="http://schemas.microsoft.com/office/drawing/2014/main" id="{ABFE27B2-46D1-FB4B-9D4B-A75B7998A9A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 r="14766" b="-2"/>
          <a:stretch/>
        </p:blipFill>
        <p:spPr>
          <a:xfrm>
            <a:off x="20" y="-1"/>
            <a:ext cx="7517884" cy="6858000"/>
          </a:xfrm>
          <a:prstGeom prst="rect">
            <a:avLst/>
          </a:prstGeom>
        </p:spPr>
      </p:pic>
      <p:sp>
        <p:nvSpPr>
          <p:cNvPr id="40" name="Rectangle 39">
            <a:extLst>
              <a:ext uri="{FF2B5EF4-FFF2-40B4-BE49-F238E27FC236}">
                <a16:creationId xmlns:a16="http://schemas.microsoft.com/office/drawing/2014/main" id="{821C227B-8D03-4140-A185-6F451223A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772637-B648-724A-A206-E83AB88D6B83}"/>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800" dirty="0">
                <a:solidFill>
                  <a:schemeClr val="tx1"/>
                </a:solidFill>
              </a:rPr>
              <a:t>Official CBME Launch</a:t>
            </a:r>
          </a:p>
        </p:txBody>
      </p:sp>
      <p:sp>
        <p:nvSpPr>
          <p:cNvPr id="3" name="Text Placeholder 2">
            <a:extLst>
              <a:ext uri="{FF2B5EF4-FFF2-40B4-BE49-F238E27FC236}">
                <a16:creationId xmlns:a16="http://schemas.microsoft.com/office/drawing/2014/main" id="{92D8F6A3-DC94-114C-925D-23104F752030}"/>
              </a:ext>
            </a:extLst>
          </p:cNvPr>
          <p:cNvSpPr>
            <a:spLocks noGrp="1"/>
          </p:cNvSpPr>
          <p:nvPr>
            <p:ph type="body" idx="1"/>
          </p:nvPr>
        </p:nvSpPr>
        <p:spPr>
          <a:xfrm>
            <a:off x="364724" y="4260714"/>
            <a:ext cx="3331786" cy="1032093"/>
          </a:xfrm>
        </p:spPr>
        <p:txBody>
          <a:bodyPr vert="horz" lIns="91440" tIns="45720" rIns="91440" bIns="45720" rtlCol="0" anchor="t">
            <a:normAutofit/>
          </a:bodyPr>
          <a:lstStyle/>
          <a:p>
            <a:r>
              <a:rPr lang="en-US" dirty="0">
                <a:solidFill>
                  <a:schemeClr val="tx1"/>
                </a:solidFill>
              </a:rPr>
              <a:t>July 1, 2020</a:t>
            </a:r>
          </a:p>
          <a:p>
            <a:endParaRPr lang="en-US" dirty="0">
              <a:solidFill>
                <a:schemeClr val="tx1"/>
              </a:solidFill>
            </a:endParaRPr>
          </a:p>
        </p:txBody>
      </p:sp>
      <p:pic>
        <p:nvPicPr>
          <p:cNvPr id="18" name="Picture 17" descr="Fireworks over a body of water&#10;&#10;Description automatically generated">
            <a:extLst>
              <a:ext uri="{FF2B5EF4-FFF2-40B4-BE49-F238E27FC236}">
                <a16:creationId xmlns:a16="http://schemas.microsoft.com/office/drawing/2014/main" id="{B2680401-3F2E-0B4E-BA53-658C29F74E13}"/>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23445" r="1" b="4702"/>
          <a:stretch/>
        </p:blipFill>
        <p:spPr>
          <a:xfrm>
            <a:off x="7627636" y="10"/>
            <a:ext cx="4564364" cy="2221982"/>
          </a:xfrm>
          <a:prstGeom prst="rect">
            <a:avLst/>
          </a:prstGeom>
        </p:spPr>
      </p:pic>
      <p:pic>
        <p:nvPicPr>
          <p:cNvPr id="12" name="Picture 11" descr="Fireworks in the night sky&#10;&#10;Description automatically generated">
            <a:extLst>
              <a:ext uri="{FF2B5EF4-FFF2-40B4-BE49-F238E27FC236}">
                <a16:creationId xmlns:a16="http://schemas.microsoft.com/office/drawing/2014/main" id="{F1B4954D-F7FA-7C4E-856E-63BE7CAD4EA4}"/>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14268" r="1" b="20834"/>
          <a:stretch/>
        </p:blipFill>
        <p:spPr>
          <a:xfrm>
            <a:off x="7627634" y="2318180"/>
            <a:ext cx="4564366" cy="2221640"/>
          </a:xfrm>
          <a:prstGeom prst="rect">
            <a:avLst/>
          </a:prstGeom>
        </p:spPr>
      </p:pic>
      <p:pic>
        <p:nvPicPr>
          <p:cNvPr id="29" name="Picture 28" descr="Fireworks in the sky&#10;&#10;Description automatically generated">
            <a:extLst>
              <a:ext uri="{FF2B5EF4-FFF2-40B4-BE49-F238E27FC236}">
                <a16:creationId xmlns:a16="http://schemas.microsoft.com/office/drawing/2014/main" id="{AA91BD6F-C029-6F48-9E35-4F27D6AFBF26}"/>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t="11782" r="1" b="15299"/>
          <a:stretch/>
        </p:blipFill>
        <p:spPr>
          <a:xfrm>
            <a:off x="7627636" y="4636360"/>
            <a:ext cx="4564364" cy="2221640"/>
          </a:xfrm>
          <a:prstGeom prst="rect">
            <a:avLst/>
          </a:prstGeom>
        </p:spPr>
      </p:pic>
    </p:spTree>
    <p:extLst>
      <p:ext uri="{BB962C8B-B14F-4D97-AF65-F5344CB8AC3E}">
        <p14:creationId xmlns:p14="http://schemas.microsoft.com/office/powerpoint/2010/main" val="508485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4">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sz="3600" b="1" dirty="0"/>
              <a:t>Entrustable</a:t>
            </a:r>
            <a:br>
              <a:rPr lang="en-US" sz="3600" b="1" dirty="0"/>
            </a:br>
            <a:r>
              <a:rPr lang="en-US" sz="3600" b="1" dirty="0"/>
              <a:t>Professional</a:t>
            </a:r>
            <a:br>
              <a:rPr lang="en-US" sz="3600" b="1" dirty="0"/>
            </a:br>
            <a:r>
              <a:rPr lang="en-US" sz="3600" b="1" dirty="0"/>
              <a:t>Activities </a:t>
            </a:r>
            <a:br>
              <a:rPr lang="en-US" sz="3600" b="1" dirty="0"/>
            </a:br>
            <a:r>
              <a:rPr lang="en-US" sz="3600" b="1" dirty="0"/>
              <a:t>(EPAs)</a:t>
            </a:r>
          </a:p>
        </p:txBody>
      </p:sp>
      <p:graphicFrame>
        <p:nvGraphicFramePr>
          <p:cNvPr id="29" name="Text Placeholder 5">
            <a:extLst>
              <a:ext uri="{FF2B5EF4-FFF2-40B4-BE49-F238E27FC236}">
                <a16:creationId xmlns:a16="http://schemas.microsoft.com/office/drawing/2014/main" id="{BD1D1CF2-89ED-4471-8308-8911D68B3355}"/>
              </a:ext>
            </a:extLst>
          </p:cNvPr>
          <p:cNvGraphicFramePr/>
          <p:nvPr>
            <p:extLst>
              <p:ext uri="{D42A27DB-BD31-4B8C-83A1-F6EECF244321}">
                <p14:modId xmlns:p14="http://schemas.microsoft.com/office/powerpoint/2010/main" val="1249010138"/>
              </p:ext>
            </p:extLst>
          </p:nvPr>
        </p:nvGraphicFramePr>
        <p:xfrm>
          <a:off x="4087597" y="880766"/>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40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a:solidFill>
                  <a:schemeClr val="accent1"/>
                </a:solidFill>
              </a:rPr>
              <a:t>Developmental</a:t>
            </a:r>
            <a:br>
              <a:rPr lang="en-US" sz="6600" dirty="0">
                <a:solidFill>
                  <a:schemeClr val="accent1"/>
                </a:solidFill>
              </a:rPr>
            </a:br>
            <a:r>
              <a:rPr lang="en-US" sz="6600" dirty="0">
                <a:solidFill>
                  <a:schemeClr val="accent1"/>
                </a:solidFill>
              </a:rPr>
              <a:t>Milestones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can be broken down into smaller, component parts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descr="EPA Milestone Logo.jpg">
            <a:extLst>
              <a:ext uri="{FF2B5EF4-FFF2-40B4-BE49-F238E27FC236}">
                <a16:creationId xmlns:a16="http://schemas.microsoft.com/office/drawing/2014/main" id="{90A65D2A-D619-F746-89F0-F030D41EC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634" y="3277553"/>
            <a:ext cx="3474720" cy="3474720"/>
          </a:xfrm>
          <a:prstGeom prst="rect">
            <a:avLst/>
          </a:prstGeom>
        </p:spPr>
      </p:pic>
    </p:spTree>
    <p:extLst>
      <p:ext uri="{BB962C8B-B14F-4D97-AF65-F5344CB8AC3E}">
        <p14:creationId xmlns:p14="http://schemas.microsoft.com/office/powerpoint/2010/main" val="33483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4">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b="1" dirty="0"/>
              <a:t>Developmental </a:t>
            </a:r>
            <a:br>
              <a:rPr lang="en-US" b="1" dirty="0"/>
            </a:br>
            <a:r>
              <a:rPr lang="en-US" b="1" dirty="0"/>
              <a:t>Milestones</a:t>
            </a:r>
          </a:p>
        </p:txBody>
      </p:sp>
      <p:graphicFrame>
        <p:nvGraphicFramePr>
          <p:cNvPr id="29" name="Text Placeholder 5">
            <a:extLst>
              <a:ext uri="{FF2B5EF4-FFF2-40B4-BE49-F238E27FC236}">
                <a16:creationId xmlns:a16="http://schemas.microsoft.com/office/drawing/2014/main" id="{BD1D1CF2-89ED-4471-8308-8911D68B3355}"/>
              </a:ext>
            </a:extLst>
          </p:cNvPr>
          <p:cNvGraphicFramePr/>
          <p:nvPr>
            <p:extLst>
              <p:ext uri="{D42A27DB-BD31-4B8C-83A1-F6EECF244321}">
                <p14:modId xmlns:p14="http://schemas.microsoft.com/office/powerpoint/2010/main" val="1948624155"/>
              </p:ext>
            </p:extLst>
          </p:nvPr>
        </p:nvGraphicFramePr>
        <p:xfrm>
          <a:off x="3798841" y="880766"/>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Single gear">
            <a:extLst>
              <a:ext uri="{FF2B5EF4-FFF2-40B4-BE49-F238E27FC236}">
                <a16:creationId xmlns:a16="http://schemas.microsoft.com/office/drawing/2014/main" id="{47AE522A-BAB6-A747-800B-326D5610A0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66964" y="2414587"/>
            <a:ext cx="696658" cy="696658"/>
          </a:xfrm>
          <a:prstGeom prst="rect">
            <a:avLst/>
          </a:prstGeom>
        </p:spPr>
      </p:pic>
      <p:pic>
        <p:nvPicPr>
          <p:cNvPr id="6" name="Graphic 5" descr="Head with gears">
            <a:extLst>
              <a:ext uri="{FF2B5EF4-FFF2-40B4-BE49-F238E27FC236}">
                <a16:creationId xmlns:a16="http://schemas.microsoft.com/office/drawing/2014/main" id="{ED7FAE54-A1BE-6E4B-BE65-6625085C0F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66964" y="3746756"/>
            <a:ext cx="696658" cy="696658"/>
          </a:xfrm>
          <a:prstGeom prst="rect">
            <a:avLst/>
          </a:prstGeom>
        </p:spPr>
      </p:pic>
    </p:spTree>
    <p:extLst>
      <p:ext uri="{BB962C8B-B14F-4D97-AF65-F5344CB8AC3E}">
        <p14:creationId xmlns:p14="http://schemas.microsoft.com/office/powerpoint/2010/main" val="11123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5B55554-B1F9-9D40-8647-08728C6BF8D7}"/>
              </a:ext>
            </a:extLst>
          </p:cNvPr>
          <p:cNvSpPr>
            <a:spLocks noGrp="1"/>
          </p:cNvSpPr>
          <p:nvPr>
            <p:ph type="title"/>
          </p:nvPr>
        </p:nvSpPr>
        <p:spPr>
          <a:xfrm>
            <a:off x="1040720" y="5095180"/>
            <a:ext cx="10210862" cy="1065690"/>
          </a:xfrm>
        </p:spPr>
        <p:txBody>
          <a:bodyPr vert="horz" lIns="91440" tIns="45720" rIns="91440" bIns="45720" rtlCol="0" anchor="b">
            <a:noAutofit/>
          </a:bodyPr>
          <a:lstStyle/>
          <a:p>
            <a:r>
              <a:rPr lang="en-US" sz="4000" spc="-100" dirty="0"/>
              <a:t>The Royal College has defined which EPAs a resident must acquire before they can advance to the next Stage of Training.</a:t>
            </a:r>
          </a:p>
        </p:txBody>
      </p:sp>
      <p:sp>
        <p:nvSpPr>
          <p:cNvPr id="4" name="Trapezoid 3">
            <a:extLst>
              <a:ext uri="{FF2B5EF4-FFF2-40B4-BE49-F238E27FC236}">
                <a16:creationId xmlns:a16="http://schemas.microsoft.com/office/drawing/2014/main" id="{0F9EA49B-513C-9A4A-AFB7-98BB7CECBEC3}"/>
              </a:ext>
            </a:extLst>
          </p:cNvPr>
          <p:cNvSpPr/>
          <p:nvPr/>
        </p:nvSpPr>
        <p:spPr>
          <a:xfrm flipV="1">
            <a:off x="4182534" y="3428994"/>
            <a:ext cx="4959086" cy="669217"/>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A3268D-9738-F04C-8524-1FB43FC1EDF5}"/>
              </a:ext>
            </a:extLst>
          </p:cNvPr>
          <p:cNvSpPr/>
          <p:nvPr/>
        </p:nvSpPr>
        <p:spPr>
          <a:xfrm flipV="1">
            <a:off x="3979333" y="2403995"/>
            <a:ext cx="5435600" cy="810626"/>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4C1051F-5BF3-DD4A-8B56-784817850EC1}"/>
              </a:ext>
            </a:extLst>
          </p:cNvPr>
          <p:cNvSpPr/>
          <p:nvPr/>
        </p:nvSpPr>
        <p:spPr>
          <a:xfrm flipV="1">
            <a:off x="3488264" y="375034"/>
            <a:ext cx="6366935" cy="797227"/>
          </a:xfrm>
          <a:prstGeom prst="trapezoid">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CF304D9-B12F-FA4B-853F-2071315FB98B}"/>
              </a:ext>
            </a:extLst>
          </p:cNvPr>
          <p:cNvSpPr/>
          <p:nvPr/>
        </p:nvSpPr>
        <p:spPr>
          <a:xfrm flipV="1">
            <a:off x="3691467" y="1337342"/>
            <a:ext cx="6011333" cy="901572"/>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PA Milestone Logo.jpg">
            <a:extLst>
              <a:ext uri="{FF2B5EF4-FFF2-40B4-BE49-F238E27FC236}">
                <a16:creationId xmlns:a16="http://schemas.microsoft.com/office/drawing/2014/main" id="{1C2A5CB4-32CC-F446-9D79-5DF751B4BD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488831" y="477686"/>
            <a:ext cx="584937" cy="584937"/>
          </a:xfrm>
          <a:prstGeom prst="rect">
            <a:avLst/>
          </a:prstGeom>
        </p:spPr>
      </p:pic>
      <p:pic>
        <p:nvPicPr>
          <p:cNvPr id="18" name="Picture 17" descr="EPA Milestone Logo.jpg">
            <a:extLst>
              <a:ext uri="{FF2B5EF4-FFF2-40B4-BE49-F238E27FC236}">
                <a16:creationId xmlns:a16="http://schemas.microsoft.com/office/drawing/2014/main" id="{6694BDD8-EA46-1248-B658-0F5462BA2A7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981609" y="1559221"/>
            <a:ext cx="584937" cy="584937"/>
          </a:xfrm>
          <a:prstGeom prst="rect">
            <a:avLst/>
          </a:prstGeom>
        </p:spPr>
      </p:pic>
      <p:pic>
        <p:nvPicPr>
          <p:cNvPr id="19" name="Picture 18" descr="EPA Milestone Logo.jpg">
            <a:extLst>
              <a:ext uri="{FF2B5EF4-FFF2-40B4-BE49-F238E27FC236}">
                <a16:creationId xmlns:a16="http://schemas.microsoft.com/office/drawing/2014/main" id="{82EE858C-54D3-4E44-B4CD-BF9CFA471308}"/>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34938" y="2539739"/>
            <a:ext cx="584937" cy="584937"/>
          </a:xfrm>
          <a:prstGeom prst="rect">
            <a:avLst/>
          </a:prstGeom>
        </p:spPr>
      </p:pic>
      <p:pic>
        <p:nvPicPr>
          <p:cNvPr id="20" name="Picture 19" descr="EPA Milestone Logo.jpg">
            <a:extLst>
              <a:ext uri="{FF2B5EF4-FFF2-40B4-BE49-F238E27FC236}">
                <a16:creationId xmlns:a16="http://schemas.microsoft.com/office/drawing/2014/main" id="{CB540345-1851-724B-BF5F-138E5DE364D1}"/>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056900" y="2537601"/>
            <a:ext cx="584937" cy="584937"/>
          </a:xfrm>
          <a:prstGeom prst="rect">
            <a:avLst/>
          </a:prstGeom>
        </p:spPr>
      </p:pic>
      <p:pic>
        <p:nvPicPr>
          <p:cNvPr id="21" name="Picture 20" descr="EPA Milestone Logo.jpg">
            <a:extLst>
              <a:ext uri="{FF2B5EF4-FFF2-40B4-BE49-F238E27FC236}">
                <a16:creationId xmlns:a16="http://schemas.microsoft.com/office/drawing/2014/main" id="{9ADF85E2-69B8-C34E-AE74-8683D5B23E9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343319" y="2559331"/>
            <a:ext cx="584937" cy="584937"/>
          </a:xfrm>
          <a:prstGeom prst="rect">
            <a:avLst/>
          </a:prstGeom>
        </p:spPr>
      </p:pic>
      <p:pic>
        <p:nvPicPr>
          <p:cNvPr id="22" name="Picture 21" descr="EPA Milestone Logo.jpg">
            <a:extLst>
              <a:ext uri="{FF2B5EF4-FFF2-40B4-BE49-F238E27FC236}">
                <a16:creationId xmlns:a16="http://schemas.microsoft.com/office/drawing/2014/main" id="{68F33B40-BB02-1E4F-8990-78F86A23F729}"/>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61214" y="2550129"/>
            <a:ext cx="584937" cy="584937"/>
          </a:xfrm>
          <a:prstGeom prst="rect">
            <a:avLst/>
          </a:prstGeom>
        </p:spPr>
      </p:pic>
      <p:pic>
        <p:nvPicPr>
          <p:cNvPr id="23" name="Picture 22" descr="EPA Milestone Logo.jpg">
            <a:extLst>
              <a:ext uri="{FF2B5EF4-FFF2-40B4-BE49-F238E27FC236}">
                <a16:creationId xmlns:a16="http://schemas.microsoft.com/office/drawing/2014/main" id="{230554B2-32D3-0448-86C2-56FDDE3DD05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867038" y="2555418"/>
            <a:ext cx="584937" cy="584937"/>
          </a:xfrm>
          <a:prstGeom prst="rect">
            <a:avLst/>
          </a:prstGeom>
        </p:spPr>
      </p:pic>
      <p:pic>
        <p:nvPicPr>
          <p:cNvPr id="24" name="Picture 23" descr="EPA Milestone Logo.jpg">
            <a:extLst>
              <a:ext uri="{FF2B5EF4-FFF2-40B4-BE49-F238E27FC236}">
                <a16:creationId xmlns:a16="http://schemas.microsoft.com/office/drawing/2014/main" id="{222C751C-9AD7-7547-8A44-189ADCB2BAAD}"/>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928256" y="3534617"/>
            <a:ext cx="584937" cy="584937"/>
          </a:xfrm>
          <a:prstGeom prst="rect">
            <a:avLst/>
          </a:prstGeom>
        </p:spPr>
      </p:pic>
      <p:pic>
        <p:nvPicPr>
          <p:cNvPr id="25" name="Picture 24" descr="EPA Milestone Logo.jpg">
            <a:extLst>
              <a:ext uri="{FF2B5EF4-FFF2-40B4-BE49-F238E27FC236}">
                <a16:creationId xmlns:a16="http://schemas.microsoft.com/office/drawing/2014/main" id="{A438D5EA-BC4D-BB4E-94ED-A5C40E854444}"/>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13705" y="3538748"/>
            <a:ext cx="584937" cy="584937"/>
          </a:xfrm>
          <a:prstGeom prst="rect">
            <a:avLst/>
          </a:prstGeom>
        </p:spPr>
      </p:pic>
      <p:pic>
        <p:nvPicPr>
          <p:cNvPr id="26" name="Picture 25" descr="EPA Milestone Logo.jpg">
            <a:extLst>
              <a:ext uri="{FF2B5EF4-FFF2-40B4-BE49-F238E27FC236}">
                <a16:creationId xmlns:a16="http://schemas.microsoft.com/office/drawing/2014/main" id="{65B9FB6A-86B6-5446-B3DA-21ECA8915E66}"/>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444768" y="1559221"/>
            <a:ext cx="584937" cy="584937"/>
          </a:xfrm>
          <a:prstGeom prst="rect">
            <a:avLst/>
          </a:prstGeom>
        </p:spPr>
      </p:pic>
      <p:pic>
        <p:nvPicPr>
          <p:cNvPr id="27" name="Picture 26" descr="EPA Milestone Logo.jpg">
            <a:extLst>
              <a:ext uri="{FF2B5EF4-FFF2-40B4-BE49-F238E27FC236}">
                <a16:creationId xmlns:a16="http://schemas.microsoft.com/office/drawing/2014/main" id="{A493F810-E8D6-E840-ADEA-5C09E6A1819C}"/>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83819" y="1559223"/>
            <a:ext cx="584937" cy="584937"/>
          </a:xfrm>
          <a:prstGeom prst="rect">
            <a:avLst/>
          </a:prstGeom>
        </p:spPr>
      </p:pic>
      <p:pic>
        <p:nvPicPr>
          <p:cNvPr id="28" name="Picture 27" descr="EPA Milestone Logo.jpg">
            <a:extLst>
              <a:ext uri="{FF2B5EF4-FFF2-40B4-BE49-F238E27FC236}">
                <a16:creationId xmlns:a16="http://schemas.microsoft.com/office/drawing/2014/main" id="{9A9B5520-B9F7-214F-87A6-1515C65E37EE}"/>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2" y="1559224"/>
            <a:ext cx="584937" cy="584937"/>
          </a:xfrm>
          <a:prstGeom prst="rect">
            <a:avLst/>
          </a:prstGeom>
        </p:spPr>
      </p:pic>
      <p:pic>
        <p:nvPicPr>
          <p:cNvPr id="29" name="Picture 28" descr="EPA Milestone Logo.jpg">
            <a:extLst>
              <a:ext uri="{FF2B5EF4-FFF2-40B4-BE49-F238E27FC236}">
                <a16:creationId xmlns:a16="http://schemas.microsoft.com/office/drawing/2014/main" id="{99703370-0CE0-BB40-92F1-73F68AFC9E83}"/>
              </a:ext>
            </a:extLst>
          </p:cNvPr>
          <p:cNvPicPr>
            <a:picLocks noChangeAspect="1"/>
          </p:cNvPicPr>
          <p:nvPr/>
        </p:nvPicPr>
        <p:blipFill>
          <a:blip r:embed="rId2">
            <a:extLst>
              <a:ext uri="{BEBA8EAE-BF5A-486C-A8C5-ECC9F3942E4B}">
                <a14:imgProps xmlns:a14="http://schemas.microsoft.com/office/drawing/2010/main">
                  <a14:imgLayer r:embed="rId11">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944613" y="1559225"/>
            <a:ext cx="584937" cy="584937"/>
          </a:xfrm>
          <a:prstGeom prst="rect">
            <a:avLst/>
          </a:prstGeom>
        </p:spPr>
      </p:pic>
      <p:pic>
        <p:nvPicPr>
          <p:cNvPr id="30" name="Picture 29" descr="EPA Milestone Logo.jpg">
            <a:extLst>
              <a:ext uri="{FF2B5EF4-FFF2-40B4-BE49-F238E27FC236}">
                <a16:creationId xmlns:a16="http://schemas.microsoft.com/office/drawing/2014/main" id="{9EB09FA8-53B0-0042-8EFA-A4834B1EF08A}"/>
              </a:ext>
            </a:extLst>
          </p:cNvPr>
          <p:cNvPicPr>
            <a:picLocks noChangeAspect="1"/>
          </p:cNvPicPr>
          <p:nvPr/>
        </p:nvPicPr>
        <p:blipFill>
          <a:blip r:embed="rId2">
            <a:extLst>
              <a:ext uri="{BEBA8EAE-BF5A-486C-A8C5-ECC9F3942E4B}">
                <a14:imgProps xmlns:a14="http://schemas.microsoft.com/office/drawing/2010/main">
                  <a14:imgLayer r:embed="rId12">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359676" y="1559226"/>
            <a:ext cx="584937" cy="584937"/>
          </a:xfrm>
          <a:prstGeom prst="rect">
            <a:avLst/>
          </a:prstGeom>
        </p:spPr>
      </p:pic>
      <p:pic>
        <p:nvPicPr>
          <p:cNvPr id="31" name="Picture 30" descr="EPA Milestone Logo.jpg">
            <a:extLst>
              <a:ext uri="{FF2B5EF4-FFF2-40B4-BE49-F238E27FC236}">
                <a16:creationId xmlns:a16="http://schemas.microsoft.com/office/drawing/2014/main" id="{4E181915-3ED6-7446-8C97-25E02939BDC6}"/>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3787713" y="1541784"/>
            <a:ext cx="584937" cy="584937"/>
          </a:xfrm>
          <a:prstGeom prst="rect">
            <a:avLst/>
          </a:prstGeom>
        </p:spPr>
      </p:pic>
      <p:pic>
        <p:nvPicPr>
          <p:cNvPr id="32" name="Picture 31" descr="EPA Milestone Logo.jpg">
            <a:extLst>
              <a:ext uri="{FF2B5EF4-FFF2-40B4-BE49-F238E27FC236}">
                <a16:creationId xmlns:a16="http://schemas.microsoft.com/office/drawing/2014/main" id="{101C02E0-BEE8-C643-9357-3C2F3683520C}"/>
              </a:ext>
            </a:extLst>
          </p:cNvPr>
          <p:cNvPicPr>
            <a:picLocks noChangeAspect="1"/>
          </p:cNvPicPr>
          <p:nvPr/>
        </p:nvPicPr>
        <p:blipFill>
          <a:blip r:embed="rId2">
            <a:extLst>
              <a:ext uri="{BEBA8EAE-BF5A-486C-A8C5-ECC9F3942E4B}">
                <a14:imgProps xmlns:a14="http://schemas.microsoft.com/office/drawing/2010/main">
                  <a14:imgLayer r:embed="rId1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42403" y="1578064"/>
            <a:ext cx="584937" cy="584937"/>
          </a:xfrm>
          <a:prstGeom prst="rect">
            <a:avLst/>
          </a:prstGeom>
        </p:spPr>
      </p:pic>
      <p:pic>
        <p:nvPicPr>
          <p:cNvPr id="33" name="Picture 32" descr="EPA Milestone Logo.jpg">
            <a:extLst>
              <a:ext uri="{FF2B5EF4-FFF2-40B4-BE49-F238E27FC236}">
                <a16:creationId xmlns:a16="http://schemas.microsoft.com/office/drawing/2014/main" id="{ADB6A6FA-89B5-B242-9C4D-D4B9E0EBAC82}"/>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275954" y="1559221"/>
            <a:ext cx="584937" cy="584937"/>
          </a:xfrm>
          <a:prstGeom prst="rect">
            <a:avLst/>
          </a:prstGeom>
        </p:spPr>
      </p:pic>
      <p:pic>
        <p:nvPicPr>
          <p:cNvPr id="34" name="Picture 33" descr="EPA Milestone Logo.jpg">
            <a:extLst>
              <a:ext uri="{FF2B5EF4-FFF2-40B4-BE49-F238E27FC236}">
                <a16:creationId xmlns:a16="http://schemas.microsoft.com/office/drawing/2014/main" id="{264B9770-E8AA-ED4B-84B3-78C4552C0269}"/>
              </a:ext>
            </a:extLst>
          </p:cNvPr>
          <p:cNvPicPr>
            <a:picLocks noChangeAspect="1"/>
          </p:cNvPicPr>
          <p:nvPr/>
        </p:nvPicPr>
        <p:blipFill>
          <a:blip r:embed="rId2">
            <a:extLst>
              <a:ext uri="{BEBA8EAE-BF5A-486C-A8C5-ECC9F3942E4B}">
                <a14:imgProps xmlns:a14="http://schemas.microsoft.com/office/drawing/2010/main">
                  <a14:imgLayer r:embed="rId1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694865" y="1559222"/>
            <a:ext cx="584937" cy="584937"/>
          </a:xfrm>
          <a:prstGeom prst="rect">
            <a:avLst/>
          </a:prstGeom>
        </p:spPr>
      </p:pic>
      <p:pic>
        <p:nvPicPr>
          <p:cNvPr id="35" name="Picture 34" descr="EPA Milestone Logo.jpg">
            <a:extLst>
              <a:ext uri="{FF2B5EF4-FFF2-40B4-BE49-F238E27FC236}">
                <a16:creationId xmlns:a16="http://schemas.microsoft.com/office/drawing/2014/main" id="{85511614-D96F-6245-B6DD-22A583C7D1B1}"/>
              </a:ext>
            </a:extLst>
          </p:cNvPr>
          <p:cNvPicPr>
            <a:picLocks noChangeAspect="1"/>
          </p:cNvPicPr>
          <p:nvPr/>
        </p:nvPicPr>
        <p:blipFill>
          <a:blip r:embed="rId2">
            <a:extLst>
              <a:ext uri="{BEBA8EAE-BF5A-486C-A8C5-ECC9F3942E4B}">
                <a14:imgProps xmlns:a14="http://schemas.microsoft.com/office/drawing/2010/main">
                  <a14:imgLayer r:embed="rId1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471963" y="469530"/>
            <a:ext cx="584937" cy="584937"/>
          </a:xfrm>
          <a:prstGeom prst="rect">
            <a:avLst/>
          </a:prstGeom>
        </p:spPr>
      </p:pic>
      <p:pic>
        <p:nvPicPr>
          <p:cNvPr id="36" name="Picture 35" descr="EPA Milestone Logo.jpg">
            <a:extLst>
              <a:ext uri="{FF2B5EF4-FFF2-40B4-BE49-F238E27FC236}">
                <a16:creationId xmlns:a16="http://schemas.microsoft.com/office/drawing/2014/main" id="{0A2A6F68-7CF4-1841-9B83-0096D0392CAF}"/>
              </a:ext>
            </a:extLst>
          </p:cNvPr>
          <p:cNvPicPr>
            <a:picLocks noChangeAspect="1"/>
          </p:cNvPicPr>
          <p:nvPr/>
        </p:nvPicPr>
        <p:blipFill>
          <a:blip r:embed="rId2">
            <a:extLst>
              <a:ext uri="{BEBA8EAE-BF5A-486C-A8C5-ECC9F3942E4B}">
                <a14:imgProps xmlns:a14="http://schemas.microsoft.com/office/drawing/2010/main">
                  <a14:imgLayer r:embed="rId1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1" y="477686"/>
            <a:ext cx="584937" cy="584937"/>
          </a:xfrm>
          <a:prstGeom prst="rect">
            <a:avLst/>
          </a:prstGeom>
        </p:spPr>
      </p:pic>
      <p:sp>
        <p:nvSpPr>
          <p:cNvPr id="5" name="TextBox 4">
            <a:extLst>
              <a:ext uri="{FF2B5EF4-FFF2-40B4-BE49-F238E27FC236}">
                <a16:creationId xmlns:a16="http://schemas.microsoft.com/office/drawing/2014/main" id="{1586AC4D-2CE5-9140-8199-2E7A285B1CAF}"/>
              </a:ext>
            </a:extLst>
          </p:cNvPr>
          <p:cNvSpPr txBox="1"/>
          <p:nvPr/>
        </p:nvSpPr>
        <p:spPr>
          <a:xfrm>
            <a:off x="206214" y="2690668"/>
            <a:ext cx="3001235" cy="369332"/>
          </a:xfrm>
          <a:prstGeom prst="rect">
            <a:avLst/>
          </a:prstGeom>
          <a:noFill/>
        </p:spPr>
        <p:txBody>
          <a:bodyPr wrap="square" rtlCol="0">
            <a:spAutoFit/>
          </a:bodyPr>
          <a:lstStyle/>
          <a:p>
            <a:pPr algn="ctr"/>
            <a:r>
              <a:rPr lang="en-US" b="1" dirty="0"/>
              <a:t>Foundations of Discipline</a:t>
            </a:r>
          </a:p>
        </p:txBody>
      </p:sp>
      <p:sp>
        <p:nvSpPr>
          <p:cNvPr id="37" name="TextBox 36">
            <a:extLst>
              <a:ext uri="{FF2B5EF4-FFF2-40B4-BE49-F238E27FC236}">
                <a16:creationId xmlns:a16="http://schemas.microsoft.com/office/drawing/2014/main" id="{CFC9CADB-8581-D54C-B833-B3968434ECF8}"/>
              </a:ext>
            </a:extLst>
          </p:cNvPr>
          <p:cNvSpPr txBox="1"/>
          <p:nvPr/>
        </p:nvSpPr>
        <p:spPr>
          <a:xfrm>
            <a:off x="369103" y="1523996"/>
            <a:ext cx="2675467" cy="369332"/>
          </a:xfrm>
          <a:prstGeom prst="rect">
            <a:avLst/>
          </a:prstGeom>
          <a:noFill/>
        </p:spPr>
        <p:txBody>
          <a:bodyPr wrap="square" rtlCol="0">
            <a:spAutoFit/>
          </a:bodyPr>
          <a:lstStyle/>
          <a:p>
            <a:pPr algn="ctr"/>
            <a:r>
              <a:rPr lang="en-US" b="1" dirty="0"/>
              <a:t>Core of Discipline</a:t>
            </a:r>
          </a:p>
        </p:txBody>
      </p:sp>
      <p:sp>
        <p:nvSpPr>
          <p:cNvPr id="38" name="TextBox 37">
            <a:extLst>
              <a:ext uri="{FF2B5EF4-FFF2-40B4-BE49-F238E27FC236}">
                <a16:creationId xmlns:a16="http://schemas.microsoft.com/office/drawing/2014/main" id="{72803CA2-8086-9247-A6CA-0B324DAF51F8}"/>
              </a:ext>
            </a:extLst>
          </p:cNvPr>
          <p:cNvSpPr txBox="1"/>
          <p:nvPr/>
        </p:nvSpPr>
        <p:spPr>
          <a:xfrm>
            <a:off x="369100" y="3586530"/>
            <a:ext cx="2838350" cy="400110"/>
          </a:xfrm>
          <a:prstGeom prst="rect">
            <a:avLst/>
          </a:prstGeom>
          <a:noFill/>
        </p:spPr>
        <p:txBody>
          <a:bodyPr wrap="square" rtlCol="0">
            <a:spAutoFit/>
          </a:bodyPr>
          <a:lstStyle/>
          <a:p>
            <a:pPr algn="ctr"/>
            <a:r>
              <a:rPr lang="en-US" b="1" dirty="0"/>
              <a:t>Tran</a:t>
            </a:r>
            <a:r>
              <a:rPr lang="en-US" sz="2000" b="1" dirty="0"/>
              <a:t>s</a:t>
            </a:r>
            <a:r>
              <a:rPr lang="en-US" b="1" dirty="0"/>
              <a:t>ition to Discipline</a:t>
            </a:r>
          </a:p>
        </p:txBody>
      </p:sp>
      <p:sp>
        <p:nvSpPr>
          <p:cNvPr id="39" name="TextBox 38">
            <a:extLst>
              <a:ext uri="{FF2B5EF4-FFF2-40B4-BE49-F238E27FC236}">
                <a16:creationId xmlns:a16="http://schemas.microsoft.com/office/drawing/2014/main" id="{7D848B92-AA24-214F-8AA3-A4E59D4E792A}"/>
              </a:ext>
            </a:extLst>
          </p:cNvPr>
          <p:cNvSpPr txBox="1"/>
          <p:nvPr/>
        </p:nvSpPr>
        <p:spPr>
          <a:xfrm>
            <a:off x="369099" y="561943"/>
            <a:ext cx="2675467" cy="369332"/>
          </a:xfrm>
          <a:prstGeom prst="rect">
            <a:avLst/>
          </a:prstGeom>
          <a:noFill/>
        </p:spPr>
        <p:txBody>
          <a:bodyPr wrap="square" rtlCol="0">
            <a:spAutoFit/>
          </a:bodyPr>
          <a:lstStyle/>
          <a:p>
            <a:pPr algn="ctr"/>
            <a:r>
              <a:rPr lang="en-US" b="1" dirty="0"/>
              <a:t>Transition to Practice</a:t>
            </a:r>
          </a:p>
        </p:txBody>
      </p:sp>
    </p:spTree>
    <p:extLst>
      <p:ext uri="{BB962C8B-B14F-4D97-AF65-F5344CB8AC3E}">
        <p14:creationId xmlns:p14="http://schemas.microsoft.com/office/powerpoint/2010/main" val="247954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Transition to Discipline</a:t>
            </a:r>
            <a:br>
              <a:rPr lang="en-US" b="1" dirty="0"/>
            </a:br>
            <a:r>
              <a:rPr lang="en-US" b="1" dirty="0"/>
              <a:t>EPAs</a:t>
            </a:r>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4084320" y="2230386"/>
            <a:ext cx="3474720" cy="1676400"/>
          </a:xfrm>
        </p:spPr>
        <p:txBody>
          <a:bodyPr>
            <a:noAutofit/>
          </a:bodyPr>
          <a:lstStyle/>
          <a:p>
            <a:r>
              <a:rPr lang="en-US" dirty="0"/>
              <a:t>Obtaining a psychiatric history to inform the preliminary diagnostic impression for patients presenting with mental disorders.</a:t>
            </a:r>
          </a:p>
        </p:txBody>
      </p:sp>
      <p:sp>
        <p:nvSpPr>
          <p:cNvPr id="5" name="Text Placeholder 4">
            <a:extLst>
              <a:ext uri="{FF2B5EF4-FFF2-40B4-BE49-F238E27FC236}">
                <a16:creationId xmlns:a16="http://schemas.microsoft.com/office/drawing/2014/main" id="{C07A7955-A663-4B48-A7DD-0BCC79EEF762}"/>
              </a:ext>
            </a:extLst>
          </p:cNvPr>
          <p:cNvSpPr>
            <a:spLocks noGrp="1"/>
          </p:cNvSpPr>
          <p:nvPr>
            <p:ph type="body" sz="quarter" idx="3"/>
          </p:nvPr>
        </p:nvSpPr>
        <p:spPr>
          <a:xfrm>
            <a:off x="8180831" y="2404857"/>
            <a:ext cx="3474720" cy="813171"/>
          </a:xfrm>
        </p:spPr>
        <p:txBody>
          <a:bodyPr>
            <a:noAutofit/>
          </a:bodyPr>
          <a:lstStyle/>
          <a:p>
            <a:r>
              <a:rPr lang="en-US" dirty="0"/>
              <a:t>Communicating clinical encounters in oral and written/electronic form.</a:t>
            </a:r>
          </a:p>
        </p:txBody>
      </p:sp>
      <p:sp>
        <p:nvSpPr>
          <p:cNvPr id="7" name="Rectangle 6">
            <a:extLst>
              <a:ext uri="{FF2B5EF4-FFF2-40B4-BE49-F238E27FC236}">
                <a16:creationId xmlns:a16="http://schemas.microsoft.com/office/drawing/2014/main" id="{347FC2DB-8ED9-BD49-B78C-228C1C06B8AB}"/>
              </a:ext>
            </a:extLst>
          </p:cNvPr>
          <p:cNvSpPr/>
          <p:nvPr/>
        </p:nvSpPr>
        <p:spPr>
          <a:xfrm>
            <a:off x="3869231" y="799842"/>
            <a:ext cx="30680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a:t>
            </a:r>
            <a:r>
              <a:rPr lang="en-US" sz="5400" dirty="0">
                <a:ln w="0"/>
                <a:solidFill>
                  <a:schemeClr val="accent1"/>
                </a:solidFill>
                <a:effectLst>
                  <a:outerShdw blurRad="38100" dist="25400" dir="5400000" algn="ctr" rotWithShape="0">
                    <a:srgbClr val="6E747A">
                      <a:alpha val="43000"/>
                    </a:srgbClr>
                  </a:outerShdw>
                </a:effectLst>
              </a:rPr>
              <a:t>TtD-</a:t>
            </a: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8" name="Rectangle 7">
            <a:extLst>
              <a:ext uri="{FF2B5EF4-FFF2-40B4-BE49-F238E27FC236}">
                <a16:creationId xmlns:a16="http://schemas.microsoft.com/office/drawing/2014/main" id="{FBF8872C-2F15-6F45-A683-C913B176AF27}"/>
              </a:ext>
            </a:extLst>
          </p:cNvPr>
          <p:cNvSpPr/>
          <p:nvPr/>
        </p:nvSpPr>
        <p:spPr>
          <a:xfrm>
            <a:off x="7999526" y="799842"/>
            <a:ext cx="311130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TtD-2</a:t>
            </a: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45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109221" y="568601"/>
            <a:ext cx="5389116" cy="3810000"/>
          </a:xfrm>
        </p:spPr>
        <p:txBody>
          <a:bodyPr vert="horz" lIns="91440" tIns="45720" rIns="91440" bIns="45720" rtlCol="0" anchor="t">
            <a:normAutofit fontScale="90000"/>
          </a:bodyPr>
          <a:lstStyle/>
          <a:p>
            <a:r>
              <a:rPr lang="en-US" sz="6600" dirty="0">
                <a:solidFill>
                  <a:schemeClr val="accent1"/>
                </a:solidFill>
              </a:rPr>
              <a:t>Opportunities for Observation &amp; Feedback on an EPA</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ounded Rectangle 14">
            <a:extLst>
              <a:ext uri="{FF2B5EF4-FFF2-40B4-BE49-F238E27FC236}">
                <a16:creationId xmlns:a16="http://schemas.microsoft.com/office/drawing/2014/main" id="{B4BE86BE-2851-0A46-B7DB-AF4616B758B0}"/>
              </a:ext>
            </a:extLst>
          </p:cNvPr>
          <p:cNvSpPr/>
          <p:nvPr/>
        </p:nvSpPr>
        <p:spPr>
          <a:xfrm>
            <a:off x="8888225" y="4090737"/>
            <a:ext cx="2362768" cy="2210038"/>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1303" y="5023079"/>
            <a:ext cx="992754" cy="113457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 name="Straight Arrow Connector 15">
            <a:extLst>
              <a:ext uri="{FF2B5EF4-FFF2-40B4-BE49-F238E27FC236}">
                <a16:creationId xmlns:a16="http://schemas.microsoft.com/office/drawing/2014/main" id="{B4C535C7-E7CD-B542-90B0-3EB65B67C083}"/>
              </a:ext>
            </a:extLst>
          </p:cNvPr>
          <p:cNvCxnSpPr>
            <a:cxnSpLocks/>
          </p:cNvCxnSpPr>
          <p:nvPr/>
        </p:nvCxnSpPr>
        <p:spPr>
          <a:xfrm flipH="1">
            <a:off x="7758163" y="5656848"/>
            <a:ext cx="1457895" cy="18573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a:extLst>
              <a:ext uri="{FF2B5EF4-FFF2-40B4-BE49-F238E27FC236}">
                <a16:creationId xmlns:a16="http://schemas.microsoft.com/office/drawing/2014/main" id="{AECDECBC-2A89-5C4F-88E4-281602DB368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491" b="27772"/>
          <a:stretch/>
        </p:blipFill>
        <p:spPr bwMode="auto">
          <a:xfrm>
            <a:off x="6291395" y="5426950"/>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a:extLst>
              <a:ext uri="{FF2B5EF4-FFF2-40B4-BE49-F238E27FC236}">
                <a16:creationId xmlns:a16="http://schemas.microsoft.com/office/drawing/2014/main" id="{762E672C-3419-8145-B215-42A2F3D5EFAF}"/>
              </a:ext>
            </a:extLst>
          </p:cNvPr>
          <p:cNvPicPr>
            <a:picLocks noChangeAspect="1" noChangeArrowheads="1"/>
          </p:cNvPicPr>
          <p:nvPr/>
        </p:nvPicPr>
        <p:blipFill>
          <a:blip r:embed="rId5"/>
          <a:srcRect/>
          <a:stretch/>
        </p:blipFill>
        <p:spPr bwMode="auto">
          <a:xfrm flipH="1">
            <a:off x="9140296" y="4168449"/>
            <a:ext cx="798482" cy="1788269"/>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Graphic 12" descr="Chat">
            <a:extLst>
              <a:ext uri="{FF2B5EF4-FFF2-40B4-BE49-F238E27FC236}">
                <a16:creationId xmlns:a16="http://schemas.microsoft.com/office/drawing/2014/main" id="{09C8DB3D-F22F-2B4B-BB05-A925F149D9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90480" y="4093374"/>
            <a:ext cx="868050" cy="868050"/>
          </a:xfrm>
          <a:prstGeom prst="rect">
            <a:avLst/>
          </a:prstGeom>
        </p:spPr>
      </p:pic>
    </p:spTree>
    <p:extLst>
      <p:ext uri="{BB962C8B-B14F-4D97-AF65-F5344CB8AC3E}">
        <p14:creationId xmlns:p14="http://schemas.microsoft.com/office/powerpoint/2010/main" val="94770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1298448"/>
            <a:ext cx="3685070" cy="3255264"/>
          </a:xfrm>
        </p:spPr>
        <p:txBody>
          <a:bodyPr vert="horz" lIns="91440" tIns="45720" rIns="91440" bIns="45720" rtlCol="0" anchor="b">
            <a:normAutofit/>
          </a:bodyPr>
          <a:lstStyle/>
          <a:p>
            <a:r>
              <a:rPr lang="en-US">
                <a:solidFill>
                  <a:srgbClr val="FFFFFF"/>
                </a:solidFill>
              </a:rPr>
              <a:t>How will this work?</a:t>
            </a:r>
          </a:p>
        </p:txBody>
      </p:sp>
      <p:pic>
        <p:nvPicPr>
          <p:cNvPr id="4" name="Picture 3" descr="gears.jpg"/>
          <p:cNvPicPr>
            <a:picLocks noChangeAspect="1"/>
          </p:cNvPicPr>
          <p:nvPr/>
        </p:nvPicPr>
        <p:blipFill rotWithShape="1">
          <a:blip r:embed="rId2">
            <a:extLst>
              <a:ext uri="{BEBA8EAE-BF5A-486C-A8C5-ECC9F3942E4B}">
                <a14:imgProps xmlns:a14="http://schemas.microsoft.com/office/drawing/2010/main">
                  <a14:imgLayer r:embed="rId3">
                    <a14:imgEffect>
                      <a14:backgroundRemoval t="15625" b="80188" l="15188" r="84750">
                        <a14:foregroundMark x1="40938" y1="34875" x2="40938" y2="34875"/>
                        <a14:foregroundMark x1="41625" y1="39938" x2="41625" y2="39938"/>
                        <a14:foregroundMark x1="36563" y1="35188" x2="36563" y2="35188"/>
                        <a14:foregroundMark x1="28625" y1="26125" x2="28625" y2="26125"/>
                        <a14:foregroundMark x1="23875" y1="26875" x2="23875" y2="26875"/>
                        <a14:foregroundMark x1="22063" y1="30875" x2="22063" y2="30875"/>
                        <a14:foregroundMark x1="24250" y1="34125" x2="24250" y2="34125"/>
                        <a14:foregroundMark x1="28625" y1="34500" x2="28625" y2="34500"/>
                        <a14:foregroundMark x1="30813" y1="30125" x2="30813" y2="30125"/>
                        <a14:foregroundMark x1="34063" y1="46813" x2="34063" y2="46813"/>
                        <a14:foregroundMark x1="23875" y1="51188" x2="23875" y2="51188"/>
                        <a14:foregroundMark x1="29000" y1="53312" x2="29000" y2="53312"/>
                        <a14:foregroundMark x1="30813" y1="47563" x2="30813" y2="47563"/>
                        <a14:foregroundMark x1="36938" y1="60938" x2="36938" y2="60938"/>
                        <a14:foregroundMark x1="36938" y1="64563" x2="36938" y2="64563"/>
                        <a14:foregroundMark x1="32625" y1="60563" x2="32625" y2="60563"/>
                        <a14:foregroundMark x1="38000" y1="56938" x2="38000" y2="56938"/>
                        <a14:foregroundMark x1="43438" y1="60250" x2="43438" y2="60250"/>
                        <a14:foregroundMark x1="43813" y1="67125" x2="43813" y2="67125"/>
                        <a14:foregroundMark x1="37688" y1="69625" x2="37688" y2="69625"/>
                        <a14:foregroundMark x1="32625" y1="66375" x2="32625" y2="66375"/>
                        <a14:foregroundMark x1="47063" y1="65688" x2="47063" y2="65688"/>
                        <a14:foregroundMark x1="28250" y1="62063" x2="28250" y2="62063"/>
                        <a14:foregroundMark x1="44563" y1="45375" x2="44563" y2="45375"/>
                        <a14:foregroundMark x1="51063" y1="49688" x2="51063" y2="49688"/>
                        <a14:foregroundMark x1="51063" y1="46438" x2="51063" y2="46438"/>
                        <a14:foregroundMark x1="58688" y1="54063" x2="58688" y2="54063"/>
                        <a14:foregroundMark x1="68500" y1="54063" x2="68500" y2="54063"/>
                        <a14:foregroundMark x1="68813" y1="60938" x2="68813" y2="60938"/>
                        <a14:foregroundMark x1="63063" y1="65688" x2="63063" y2="65688"/>
                        <a14:foregroundMark x1="56125" y1="62063" x2="56125" y2="62063"/>
                        <a14:foregroundMark x1="61938" y1="59500" x2="61938" y2="59500"/>
                        <a14:foregroundMark x1="57250" y1="29750" x2="57250" y2="29750"/>
                        <a14:foregroundMark x1="65563" y1="42438" x2="65563" y2="42438"/>
                        <a14:foregroundMark x1="70313" y1="35938" x2="70313" y2="35938"/>
                        <a14:foregroundMark x1="68125" y1="39188" x2="68125" y2="39188"/>
                        <a14:foregroundMark x1="22063" y1="40313" x2="22063" y2="40313"/>
                        <a14:backgroundMark x1="29000" y1="41000" x2="29000" y2="41000"/>
                        <a14:backgroundMark x1="32938" y1="71813" x2="32938" y2="71813"/>
                        <a14:backgroundMark x1="42375" y1="71438" x2="42375" y2="71438"/>
                        <a14:backgroundMark x1="71000" y1="41375" x2="71000" y2="41375"/>
                      </a14:backgroundRemoval>
                    </a14:imgEffect>
                  </a14:imgLayer>
                </a14:imgProps>
              </a:ext>
              <a:ext uri="{28A0092B-C50C-407E-A947-70E740481C1C}">
                <a14:useLocalDpi xmlns:a14="http://schemas.microsoft.com/office/drawing/2010/main" val="0"/>
              </a:ext>
            </a:extLst>
          </a:blip>
          <a:srcRect t="7224" r="-1" b="9055"/>
          <a:stretch/>
        </p:blipFill>
        <p:spPr>
          <a:xfrm>
            <a:off x="5120640" y="759599"/>
            <a:ext cx="6367271" cy="5330650"/>
          </a:xfrm>
          <a:prstGeom prst="rect">
            <a:avLst/>
          </a:prstGeom>
        </p:spPr>
      </p:pic>
      <p:sp>
        <p:nvSpPr>
          <p:cNvPr id="17" name="Rectangle 16">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224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Resident</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Supported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by technology</a:t>
            </a:r>
            <a:endParaRPr lang="en-CA" sz="1600" dirty="0">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a:extLst>
              <a:ext uri="{FF2B5EF4-FFF2-40B4-BE49-F238E27FC236}">
                <a16:creationId xmlns:a16="http://schemas.microsoft.com/office/drawing/2014/main" id="{1A484D62-C1BD-CF42-ABDF-68FC75DF6CB4}"/>
              </a:ext>
            </a:extLst>
          </p:cNvPr>
          <p:cNvCxnSpPr/>
          <p:nvPr/>
        </p:nvCxnSpPr>
        <p:spPr>
          <a:xfrm flipV="1">
            <a:off x="711200" y="1303867"/>
            <a:ext cx="304800" cy="79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466412-27F7-FF46-8CDA-133BFD14EBF8}"/>
              </a:ext>
            </a:extLst>
          </p:cNvPr>
          <p:cNvCxnSpPr>
            <a:cxnSpLocks/>
          </p:cNvCxnSpPr>
          <p:nvPr/>
        </p:nvCxnSpPr>
        <p:spPr>
          <a:xfrm flipV="1">
            <a:off x="711200" y="1736774"/>
            <a:ext cx="1550691" cy="362961"/>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screenshot of a cell phone&#10;&#10;Description automatically generated">
            <a:extLst>
              <a:ext uri="{FF2B5EF4-FFF2-40B4-BE49-F238E27FC236}">
                <a16:creationId xmlns:a16="http://schemas.microsoft.com/office/drawing/2014/main" id="{FBC5C221-730B-4342-B4E7-34DE1C67B105}"/>
              </a:ext>
            </a:extLst>
          </p:cNvPr>
          <p:cNvPicPr>
            <a:picLocks noChangeAspect="1"/>
          </p:cNvPicPr>
          <p:nvPr/>
        </p:nvPicPr>
        <p:blipFill rotWithShape="1">
          <a:blip r:embed="rId4"/>
          <a:srcRect l="24094" t="12517" r="28509"/>
          <a:stretch/>
        </p:blipFill>
        <p:spPr>
          <a:xfrm>
            <a:off x="141057" y="2104112"/>
            <a:ext cx="963282" cy="1111226"/>
          </a:xfrm>
          <a:prstGeom prst="rect">
            <a:avLst/>
          </a:prstGeom>
          <a:ln>
            <a:solidFill>
              <a:schemeClr val="tx2"/>
            </a:solidFill>
          </a:ln>
        </p:spPr>
      </p:pic>
      <p:pic>
        <p:nvPicPr>
          <p:cNvPr id="5" name="Picture 4" descr="A screenshot of a computer screen&#10;&#10;Description automatically generated">
            <a:extLst>
              <a:ext uri="{FF2B5EF4-FFF2-40B4-BE49-F238E27FC236}">
                <a16:creationId xmlns:a16="http://schemas.microsoft.com/office/drawing/2014/main" id="{9C8DDA53-35EB-0B45-8DB3-89A880DE8D6C}"/>
              </a:ext>
            </a:extLst>
          </p:cNvPr>
          <p:cNvPicPr>
            <a:picLocks noChangeAspect="1"/>
          </p:cNvPicPr>
          <p:nvPr/>
        </p:nvPicPr>
        <p:blipFill rotWithShape="1">
          <a:blip r:embed="rId5"/>
          <a:srcRect l="23914" t="25025" r="22992" b="54872"/>
          <a:stretch/>
        </p:blipFill>
        <p:spPr>
          <a:xfrm>
            <a:off x="132007" y="383146"/>
            <a:ext cx="3786112" cy="895937"/>
          </a:xfrm>
          <a:prstGeom prst="rect">
            <a:avLst/>
          </a:prstGeom>
          <a:ln>
            <a:solidFill>
              <a:schemeClr val="tx2"/>
            </a:solidFill>
          </a:ln>
        </p:spPr>
      </p:pic>
      <p:sp>
        <p:nvSpPr>
          <p:cNvPr id="4" name="TextBox 3">
            <a:extLst>
              <a:ext uri="{FF2B5EF4-FFF2-40B4-BE49-F238E27FC236}">
                <a16:creationId xmlns:a16="http://schemas.microsoft.com/office/drawing/2014/main" id="{47F02648-6670-414B-863E-A99727DED246}"/>
              </a:ext>
            </a:extLst>
          </p:cNvPr>
          <p:cNvSpPr txBox="1"/>
          <p:nvPr/>
        </p:nvSpPr>
        <p:spPr>
          <a:xfrm>
            <a:off x="6096000" y="3215338"/>
            <a:ext cx="4637674" cy="646331"/>
          </a:xfrm>
          <a:prstGeom prst="rect">
            <a:avLst/>
          </a:prstGeom>
          <a:noFill/>
        </p:spPr>
        <p:txBody>
          <a:bodyPr wrap="square" rtlCol="0">
            <a:spAutoFit/>
          </a:bodyPr>
          <a:lstStyle/>
          <a:p>
            <a:r>
              <a:rPr lang="en-CA" dirty="0">
                <a:hlinkClick r:id="rId6"/>
              </a:rPr>
              <a:t>https://drive.google.com/drive/u/0/folders/1H5KFLRud_3UxTBZlD9TbY7nX41Nbfr9F</a:t>
            </a:r>
            <a:endParaRPr lang="en-US" dirty="0"/>
          </a:p>
        </p:txBody>
      </p:sp>
      <p:pic>
        <p:nvPicPr>
          <p:cNvPr id="9" name="Picture 8" descr="A screenshot of a cell phone&#10;&#10;Description automatically generated">
            <a:extLst>
              <a:ext uri="{FF2B5EF4-FFF2-40B4-BE49-F238E27FC236}">
                <a16:creationId xmlns:a16="http://schemas.microsoft.com/office/drawing/2014/main" id="{E719759F-03CE-3441-8CEB-CA6CC90FDCA8}"/>
              </a:ext>
            </a:extLst>
          </p:cNvPr>
          <p:cNvPicPr>
            <a:picLocks noChangeAspect="1"/>
          </p:cNvPicPr>
          <p:nvPr/>
        </p:nvPicPr>
        <p:blipFill rotWithShape="1">
          <a:blip r:embed="rId7"/>
          <a:srcRect r="28938" b="49136"/>
          <a:stretch/>
        </p:blipFill>
        <p:spPr>
          <a:xfrm>
            <a:off x="3193705" y="1736774"/>
            <a:ext cx="2813198" cy="1023403"/>
          </a:xfrm>
          <a:prstGeom prst="rect">
            <a:avLst/>
          </a:prstGeom>
          <a:noFill/>
          <a:ln w="12700">
            <a:solidFill>
              <a:schemeClr val="tx1"/>
            </a:solidFill>
          </a:ln>
        </p:spPr>
      </p:pic>
      <p:pic>
        <p:nvPicPr>
          <p:cNvPr id="21" name="Picture 20" descr="A screenshot of a computer&#10;&#10;Description automatically generated">
            <a:extLst>
              <a:ext uri="{FF2B5EF4-FFF2-40B4-BE49-F238E27FC236}">
                <a16:creationId xmlns:a16="http://schemas.microsoft.com/office/drawing/2014/main" id="{4A8FAD0F-642D-E849-931C-21B6B5243754}"/>
              </a:ext>
            </a:extLst>
          </p:cNvPr>
          <p:cNvPicPr>
            <a:picLocks noChangeAspect="1"/>
          </p:cNvPicPr>
          <p:nvPr/>
        </p:nvPicPr>
        <p:blipFill rotWithShape="1">
          <a:blip r:embed="rId8"/>
          <a:srcRect l="785" t="20579" r="50000" b="1763"/>
          <a:stretch/>
        </p:blipFill>
        <p:spPr>
          <a:xfrm>
            <a:off x="2261891" y="1410311"/>
            <a:ext cx="1180861" cy="1164561"/>
          </a:xfrm>
          <a:prstGeom prst="rect">
            <a:avLst/>
          </a:prstGeom>
          <a:ln>
            <a:solidFill>
              <a:srgbClr val="002060"/>
            </a:solidFill>
          </a:ln>
        </p:spPr>
      </p:pic>
    </p:spTree>
    <p:extLst>
      <p:ext uri="{BB962C8B-B14F-4D97-AF65-F5344CB8AC3E}">
        <p14:creationId xmlns:p14="http://schemas.microsoft.com/office/powerpoint/2010/main" val="6124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Resident</a:t>
            </a:r>
            <a:endParaRPr lang="en-CA" b="1"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888575" y="2018821"/>
            <a:ext cx="4115436" cy="1692771"/>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Plans their learning</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Views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Know what EPAs working 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Supported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by technology</a:t>
            </a:r>
            <a:endParaRPr lang="en-CA" sz="1600" dirty="0">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8463" y="587264"/>
            <a:ext cx="1350768" cy="1350768"/>
          </a:xfrm>
          <a:prstGeom prst="rect">
            <a:avLst/>
          </a:prstGeom>
        </p:spPr>
      </p:pic>
      <p:pic>
        <p:nvPicPr>
          <p:cNvPr id="19" name="Picture 18" descr="coach-clipart-coach-clipart-COACH.jpg">
            <a:extLst>
              <a:ext uri="{FF2B5EF4-FFF2-40B4-BE49-F238E27FC236}">
                <a16:creationId xmlns:a16="http://schemas.microsoft.com/office/drawing/2014/main" id="{06496A50-15E5-6842-8426-E5EF679774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195" y="509839"/>
            <a:ext cx="688395" cy="2013321"/>
          </a:xfrm>
          <a:prstGeom prst="rect">
            <a:avLst/>
          </a:prstGeom>
        </p:spPr>
      </p:pic>
      <p:sp>
        <p:nvSpPr>
          <p:cNvPr id="20" name="TextBox 19">
            <a:extLst>
              <a:ext uri="{FF2B5EF4-FFF2-40B4-BE49-F238E27FC236}">
                <a16:creationId xmlns:a16="http://schemas.microsoft.com/office/drawing/2014/main" id="{84A3D05F-4FC8-7649-8D69-416A9EE2666B}"/>
              </a:ext>
            </a:extLst>
          </p:cNvPr>
          <p:cNvSpPr txBox="1"/>
          <p:nvPr/>
        </p:nvSpPr>
        <p:spPr>
          <a:xfrm>
            <a:off x="8004011" y="325173"/>
            <a:ext cx="2381897"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Academic Coach</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21" name="Picture 20" descr="A screenshot of a computer&#10;&#10;Description automatically generated">
            <a:extLst>
              <a:ext uri="{FF2B5EF4-FFF2-40B4-BE49-F238E27FC236}">
                <a16:creationId xmlns:a16="http://schemas.microsoft.com/office/drawing/2014/main" id="{4A8FAD0F-642D-E849-931C-21B6B5243754}"/>
              </a:ext>
            </a:extLst>
          </p:cNvPr>
          <p:cNvPicPr>
            <a:picLocks noChangeAspect="1"/>
          </p:cNvPicPr>
          <p:nvPr/>
        </p:nvPicPr>
        <p:blipFill rotWithShape="1">
          <a:blip r:embed="rId7"/>
          <a:srcRect l="785" t="20579" r="50000" b="1763"/>
          <a:stretch/>
        </p:blipFill>
        <p:spPr>
          <a:xfrm>
            <a:off x="2207866" y="1194051"/>
            <a:ext cx="1180861" cy="1164561"/>
          </a:xfrm>
          <a:prstGeom prst="rect">
            <a:avLst/>
          </a:prstGeom>
          <a:ln>
            <a:solidFill>
              <a:srgbClr val="002060"/>
            </a:solidFill>
          </a:ln>
        </p:spPr>
      </p:pic>
      <p:cxnSp>
        <p:nvCxnSpPr>
          <p:cNvPr id="6" name="Straight Connector 5">
            <a:extLst>
              <a:ext uri="{FF2B5EF4-FFF2-40B4-BE49-F238E27FC236}">
                <a16:creationId xmlns:a16="http://schemas.microsoft.com/office/drawing/2014/main" id="{1A484D62-C1BD-CF42-ABDF-68FC75DF6CB4}"/>
              </a:ext>
            </a:extLst>
          </p:cNvPr>
          <p:cNvCxnSpPr>
            <a:cxnSpLocks/>
          </p:cNvCxnSpPr>
          <p:nvPr/>
        </p:nvCxnSpPr>
        <p:spPr>
          <a:xfrm flipV="1">
            <a:off x="711200" y="1133219"/>
            <a:ext cx="376462" cy="966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466412-27F7-FF46-8CDA-133BFD14EBF8}"/>
              </a:ext>
            </a:extLst>
          </p:cNvPr>
          <p:cNvCxnSpPr>
            <a:cxnSpLocks/>
          </p:cNvCxnSpPr>
          <p:nvPr/>
        </p:nvCxnSpPr>
        <p:spPr>
          <a:xfrm flipV="1">
            <a:off x="711200" y="1776331"/>
            <a:ext cx="1383314" cy="323402"/>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descr="A screenshot of a computer&#10;&#10;Description automatically generated">
            <a:extLst>
              <a:ext uri="{FF2B5EF4-FFF2-40B4-BE49-F238E27FC236}">
                <a16:creationId xmlns:a16="http://schemas.microsoft.com/office/drawing/2014/main" id="{402672B6-E582-DB42-9557-7DBF9C2711C0}"/>
              </a:ext>
            </a:extLst>
          </p:cNvPr>
          <p:cNvPicPr>
            <a:picLocks noChangeAspect="1"/>
          </p:cNvPicPr>
          <p:nvPr/>
        </p:nvPicPr>
        <p:blipFill rotWithShape="1">
          <a:blip r:embed="rId8"/>
          <a:srcRect l="31790" t="15309" r="36420" b="19753"/>
          <a:stretch/>
        </p:blipFill>
        <p:spPr>
          <a:xfrm>
            <a:off x="217273" y="2104112"/>
            <a:ext cx="870389" cy="1111226"/>
          </a:xfrm>
          <a:prstGeom prst="rect">
            <a:avLst/>
          </a:prstGeom>
          <a:ln>
            <a:solidFill>
              <a:srgbClr val="002060"/>
            </a:solidFill>
          </a:ln>
        </p:spPr>
      </p:pic>
      <p:pic>
        <p:nvPicPr>
          <p:cNvPr id="16" name="Picture 15" descr="A screenshot of a cell phone&#10;&#10;Description automatically generated">
            <a:extLst>
              <a:ext uri="{FF2B5EF4-FFF2-40B4-BE49-F238E27FC236}">
                <a16:creationId xmlns:a16="http://schemas.microsoft.com/office/drawing/2014/main" id="{04948F48-D616-CC42-8552-A7B676392F82}"/>
              </a:ext>
            </a:extLst>
          </p:cNvPr>
          <p:cNvPicPr>
            <a:picLocks noChangeAspect="1"/>
          </p:cNvPicPr>
          <p:nvPr/>
        </p:nvPicPr>
        <p:blipFill rotWithShape="1">
          <a:blip r:embed="rId9"/>
          <a:srcRect l="24094" t="12517" r="28509"/>
          <a:stretch/>
        </p:blipFill>
        <p:spPr>
          <a:xfrm>
            <a:off x="141057" y="2104112"/>
            <a:ext cx="963282" cy="1111226"/>
          </a:xfrm>
          <a:prstGeom prst="rect">
            <a:avLst/>
          </a:prstGeom>
          <a:ln>
            <a:solidFill>
              <a:schemeClr val="tx2"/>
            </a:solidFill>
          </a:ln>
        </p:spPr>
      </p:pic>
      <p:pic>
        <p:nvPicPr>
          <p:cNvPr id="17" name="Picture 16" descr="A screenshot of a computer screen&#10;&#10;Description automatically generated">
            <a:extLst>
              <a:ext uri="{FF2B5EF4-FFF2-40B4-BE49-F238E27FC236}">
                <a16:creationId xmlns:a16="http://schemas.microsoft.com/office/drawing/2014/main" id="{FC7C19CC-4591-A24A-9AB5-A0B8F5AD7848}"/>
              </a:ext>
            </a:extLst>
          </p:cNvPr>
          <p:cNvPicPr>
            <a:picLocks noChangeAspect="1"/>
          </p:cNvPicPr>
          <p:nvPr/>
        </p:nvPicPr>
        <p:blipFill rotWithShape="1">
          <a:blip r:embed="rId10"/>
          <a:srcRect l="23914" t="25025" r="22992" b="54872"/>
          <a:stretch/>
        </p:blipFill>
        <p:spPr>
          <a:xfrm>
            <a:off x="131467" y="256359"/>
            <a:ext cx="3786112" cy="895937"/>
          </a:xfrm>
          <a:prstGeom prst="rect">
            <a:avLst/>
          </a:prstGeom>
        </p:spPr>
      </p:pic>
      <p:sp>
        <p:nvSpPr>
          <p:cNvPr id="8" name="TextBox 7">
            <a:extLst>
              <a:ext uri="{FF2B5EF4-FFF2-40B4-BE49-F238E27FC236}">
                <a16:creationId xmlns:a16="http://schemas.microsoft.com/office/drawing/2014/main" id="{7ACE0B08-27F1-F546-BE70-662511677ACB}"/>
              </a:ext>
            </a:extLst>
          </p:cNvPr>
          <p:cNvSpPr txBox="1"/>
          <p:nvPr/>
        </p:nvSpPr>
        <p:spPr>
          <a:xfrm>
            <a:off x="13196047" y="-286871"/>
            <a:ext cx="184731" cy="369332"/>
          </a:xfrm>
          <a:prstGeom prst="rect">
            <a:avLst/>
          </a:prstGeom>
          <a:noFill/>
          <a:ln>
            <a:solidFill>
              <a:schemeClr val="tx2"/>
            </a:solidFill>
          </a:ln>
        </p:spPr>
        <p:txBody>
          <a:bodyPr wrap="none" rtlCol="0">
            <a:spAutoFit/>
          </a:bodyPr>
          <a:lstStyle/>
          <a:p>
            <a:endParaRPr lang="en-US" dirty="0"/>
          </a:p>
        </p:txBody>
      </p:sp>
    </p:spTree>
    <p:extLst>
      <p:ext uri="{BB962C8B-B14F-4D97-AF65-F5344CB8AC3E}">
        <p14:creationId xmlns:p14="http://schemas.microsoft.com/office/powerpoint/2010/main" val="425213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a:solidFill>
                  <a:schemeClr val="accent1"/>
                </a:solidFill>
              </a:rPr>
              <a:t>Academic </a:t>
            </a:r>
            <a:br>
              <a:rPr lang="en-US" sz="6600" dirty="0">
                <a:solidFill>
                  <a:schemeClr val="accent1"/>
                </a:solidFill>
              </a:rPr>
            </a:br>
            <a:r>
              <a:rPr lang="en-US" sz="6600" dirty="0">
                <a:solidFill>
                  <a:schemeClr val="accent1"/>
                </a:solidFill>
              </a:rPr>
              <a:t>Coaches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Residents will be assisted by</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769" y="3396655"/>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Graphic 17" descr="Closed book">
            <a:extLst>
              <a:ext uri="{FF2B5EF4-FFF2-40B4-BE49-F238E27FC236}">
                <a16:creationId xmlns:a16="http://schemas.microsoft.com/office/drawing/2014/main" id="{2804336F-C6ED-6B4C-9331-17D4630A1B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010" y="3200740"/>
            <a:ext cx="1079898" cy="1079898"/>
          </a:xfrm>
          <a:prstGeom prst="rect">
            <a:avLst/>
          </a:prstGeom>
        </p:spPr>
      </p:pic>
      <p:pic>
        <p:nvPicPr>
          <p:cNvPr id="19" name="Picture 18" descr="coach-clipart-coach-clipart-COACH.jpg">
            <a:extLst>
              <a:ext uri="{FF2B5EF4-FFF2-40B4-BE49-F238E27FC236}">
                <a16:creationId xmlns:a16="http://schemas.microsoft.com/office/drawing/2014/main" id="{9DA7D616-E603-F941-9540-9E8C98132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0263" y="3343138"/>
            <a:ext cx="941258" cy="2752860"/>
          </a:xfrm>
          <a:prstGeom prst="rect">
            <a:avLst/>
          </a:prstGeom>
        </p:spPr>
      </p:pic>
      <p:pic>
        <p:nvPicPr>
          <p:cNvPr id="15" name="Graphic 14" descr="Map with pin">
            <a:extLst>
              <a:ext uri="{FF2B5EF4-FFF2-40B4-BE49-F238E27FC236}">
                <a16:creationId xmlns:a16="http://schemas.microsoft.com/office/drawing/2014/main" id="{72A045CA-E0D6-0545-8FA8-C63F51C8C6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1153" y="4505871"/>
            <a:ext cx="1350768" cy="1350768"/>
          </a:xfrm>
          <a:prstGeom prst="rect">
            <a:avLst/>
          </a:prstGeom>
        </p:spPr>
      </p:pic>
    </p:spTree>
    <p:extLst>
      <p:ext uri="{BB962C8B-B14F-4D97-AF65-F5344CB8AC3E}">
        <p14:creationId xmlns:p14="http://schemas.microsoft.com/office/powerpoint/2010/main" val="362481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heel change cartoon.jpg"/>
          <p:cNvPicPr>
            <a:picLocks noGrp="1" noChangeAspect="1"/>
          </p:cNvPicPr>
          <p:nvPr>
            <p:ph idx="1"/>
          </p:nvPr>
        </p:nvPicPr>
        <p:blipFill>
          <a:blip r:embed="rId3">
            <a:extLst>
              <a:ext uri="{28A0092B-C50C-407E-A947-70E740481C1C}">
                <a14:useLocalDpi xmlns:a14="http://schemas.microsoft.com/office/drawing/2010/main" val="0"/>
              </a:ext>
            </a:extLst>
          </a:blip>
          <a:srcRect l="12" r="12"/>
          <a:stretch>
            <a:fillRect/>
          </a:stretch>
        </p:blipFill>
        <p:spPr>
          <a:xfrm>
            <a:off x="2408637" y="1085850"/>
            <a:ext cx="8282055" cy="4596645"/>
          </a:xfrm>
          <a:ln>
            <a:solidFill>
              <a:schemeClr val="tx2"/>
            </a:solidFill>
          </a:ln>
        </p:spPr>
      </p:pic>
      <p:sp>
        <p:nvSpPr>
          <p:cNvPr id="6" name="Rectangle 5"/>
          <p:cNvSpPr/>
          <p:nvPr/>
        </p:nvSpPr>
        <p:spPr>
          <a:xfrm>
            <a:off x="8515212" y="1192438"/>
            <a:ext cx="2158547" cy="17820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7580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35F6-FB2D-C84E-8D71-DCE3067DBAB3}"/>
              </a:ext>
            </a:extLst>
          </p:cNvPr>
          <p:cNvSpPr>
            <a:spLocks noGrp="1"/>
          </p:cNvSpPr>
          <p:nvPr>
            <p:ph type="title"/>
          </p:nvPr>
        </p:nvSpPr>
        <p:spPr/>
        <p:txBody>
          <a:bodyPr/>
          <a:lstStyle/>
          <a:p>
            <a:r>
              <a:rPr lang="en-US" b="1" dirty="0"/>
              <a:t>Academic Coaches</a:t>
            </a:r>
          </a:p>
        </p:txBody>
      </p:sp>
      <p:sp>
        <p:nvSpPr>
          <p:cNvPr id="3" name="Content Placeholder 2">
            <a:extLst>
              <a:ext uri="{FF2B5EF4-FFF2-40B4-BE49-F238E27FC236}">
                <a16:creationId xmlns:a16="http://schemas.microsoft.com/office/drawing/2014/main" id="{C9DAD202-BA68-924F-9B98-EA286FF7DCB4}"/>
              </a:ext>
            </a:extLst>
          </p:cNvPr>
          <p:cNvSpPr>
            <a:spLocks noGrp="1"/>
          </p:cNvSpPr>
          <p:nvPr>
            <p:ph idx="1"/>
          </p:nvPr>
        </p:nvSpPr>
        <p:spPr/>
        <p:txBody>
          <a:bodyPr/>
          <a:lstStyle/>
          <a:p>
            <a:r>
              <a:rPr lang="en-US" sz="2800" dirty="0"/>
              <a:t>Help facilitate resident’s learning &amp; development over time</a:t>
            </a:r>
          </a:p>
          <a:p>
            <a:r>
              <a:rPr lang="en-US" sz="2800" dirty="0"/>
              <a:t>Help resident navigate curriculum map</a:t>
            </a:r>
          </a:p>
          <a:p>
            <a:r>
              <a:rPr lang="en-US" sz="2800" dirty="0"/>
              <a:t>Longitudinal relationship with resident</a:t>
            </a:r>
          </a:p>
          <a:p>
            <a:endParaRPr lang="en-US" dirty="0"/>
          </a:p>
        </p:txBody>
      </p:sp>
      <p:pic>
        <p:nvPicPr>
          <p:cNvPr id="4" name="Picture 3" descr="coach-clipart-coach-clipart-COACH.jpg">
            <a:extLst>
              <a:ext uri="{FF2B5EF4-FFF2-40B4-BE49-F238E27FC236}">
                <a16:creationId xmlns:a16="http://schemas.microsoft.com/office/drawing/2014/main" id="{5BB5814A-8880-1645-824A-1FF8E2925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3210" y="3424428"/>
            <a:ext cx="941258" cy="2752860"/>
          </a:xfrm>
          <a:prstGeom prst="rect">
            <a:avLst/>
          </a:prstGeom>
        </p:spPr>
      </p:pic>
    </p:spTree>
    <p:extLst>
      <p:ext uri="{BB962C8B-B14F-4D97-AF65-F5344CB8AC3E}">
        <p14:creationId xmlns:p14="http://schemas.microsoft.com/office/powerpoint/2010/main" val="19066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9EE1AE94-C352-1C44-AD9E-C52C7E952A83}"/>
              </a:ext>
            </a:extLst>
          </p:cNvPr>
          <p:cNvPicPr>
            <a:picLocks noChangeAspect="1" noChangeArrowheads="1"/>
          </p:cNvPicPr>
          <p:nvPr/>
        </p:nvPicPr>
        <p:blipFill>
          <a:blip r:embed="rId3"/>
          <a:srcRect/>
          <a:stretch/>
        </p:blipFill>
        <p:spPr bwMode="auto">
          <a:xfrm>
            <a:off x="10765131" y="1233685"/>
            <a:ext cx="1108402" cy="248236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Resident</a:t>
            </a:r>
            <a:endParaRPr lang="en-CA" b="1"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888575" y="2018821"/>
            <a:ext cx="4115436" cy="1692771"/>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Plans their learning</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Views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Know what EPAs working 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Supported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by technology</a:t>
            </a:r>
            <a:endParaRPr lang="en-CA" sz="1600" dirty="0">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34FD2B1-88C2-5447-AFEA-6EE7DDF08BC9}"/>
              </a:ext>
            </a:extLst>
          </p:cNvPr>
          <p:cNvSpPr/>
          <p:nvPr/>
        </p:nvSpPr>
        <p:spPr>
          <a:xfrm>
            <a:off x="8296898" y="2608031"/>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C:\Users\cmohr\AppData\Local\Microsoft\Windows\Temporary Internet Files\Content.IE5\X58L27GS\doctor_illust03_01[1].gif">
            <a:extLst>
              <a:ext uri="{FF2B5EF4-FFF2-40B4-BE49-F238E27FC236}">
                <a16:creationId xmlns:a16="http://schemas.microsoft.com/office/drawing/2014/main" id="{FE0F8F91-6A84-5643-A34E-B21394851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282735" y="2209165"/>
            <a:ext cx="1604961"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10F9C30F-559D-C84B-BF85-DDAFB9422910}"/>
              </a:ext>
            </a:extLst>
          </p:cNvPr>
          <p:cNvSpPr txBox="1"/>
          <p:nvPr/>
        </p:nvSpPr>
        <p:spPr>
          <a:xfrm>
            <a:off x="7829550" y="4255224"/>
            <a:ext cx="4289897" cy="1754326"/>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Sets Objectives for Rotation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Personal Learning Plan</a:t>
            </a:r>
          </a:p>
        </p:txBody>
      </p:sp>
      <p:sp>
        <p:nvSpPr>
          <p:cNvPr id="18" name="TextBox 17">
            <a:extLst>
              <a:ext uri="{FF2B5EF4-FFF2-40B4-BE49-F238E27FC236}">
                <a16:creationId xmlns:a16="http://schemas.microsoft.com/office/drawing/2014/main" id="{55FD0D00-EE7E-7E40-998E-6C7900A417EE}"/>
              </a:ext>
            </a:extLst>
          </p:cNvPr>
          <p:cNvSpPr txBox="1"/>
          <p:nvPr/>
        </p:nvSpPr>
        <p:spPr>
          <a:xfrm>
            <a:off x="10385908" y="3792727"/>
            <a:ext cx="1604960"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Supervisor</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78750" y="683651"/>
            <a:ext cx="1350768" cy="1350768"/>
          </a:xfrm>
          <a:prstGeom prst="rect">
            <a:avLst/>
          </a:prstGeom>
        </p:spPr>
      </p:pic>
      <p:pic>
        <p:nvPicPr>
          <p:cNvPr id="19" name="Picture 18" descr="coach-clipart-coach-clipart-COACH.jpg">
            <a:extLst>
              <a:ext uri="{FF2B5EF4-FFF2-40B4-BE49-F238E27FC236}">
                <a16:creationId xmlns:a16="http://schemas.microsoft.com/office/drawing/2014/main" id="{06496A50-15E5-6842-8426-E5EF679774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4195" y="509839"/>
            <a:ext cx="688395" cy="2013321"/>
          </a:xfrm>
          <a:prstGeom prst="rect">
            <a:avLst/>
          </a:prstGeom>
        </p:spPr>
      </p:pic>
      <p:sp>
        <p:nvSpPr>
          <p:cNvPr id="20" name="TextBox 19">
            <a:extLst>
              <a:ext uri="{FF2B5EF4-FFF2-40B4-BE49-F238E27FC236}">
                <a16:creationId xmlns:a16="http://schemas.microsoft.com/office/drawing/2014/main" id="{84A3D05F-4FC8-7649-8D69-416A9EE2666B}"/>
              </a:ext>
            </a:extLst>
          </p:cNvPr>
          <p:cNvSpPr txBox="1"/>
          <p:nvPr/>
        </p:nvSpPr>
        <p:spPr>
          <a:xfrm>
            <a:off x="8004011" y="325173"/>
            <a:ext cx="2381897"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Academic Coach</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21" name="Picture 20" descr="A screenshot of a computer&#10;&#10;Description automatically generated">
            <a:extLst>
              <a:ext uri="{FF2B5EF4-FFF2-40B4-BE49-F238E27FC236}">
                <a16:creationId xmlns:a16="http://schemas.microsoft.com/office/drawing/2014/main" id="{4A8FAD0F-642D-E849-931C-21B6B5243754}"/>
              </a:ext>
            </a:extLst>
          </p:cNvPr>
          <p:cNvPicPr>
            <a:picLocks noChangeAspect="1"/>
          </p:cNvPicPr>
          <p:nvPr/>
        </p:nvPicPr>
        <p:blipFill rotWithShape="1">
          <a:blip r:embed="rId9"/>
          <a:srcRect l="785" t="20579" r="50000" b="1763"/>
          <a:stretch/>
        </p:blipFill>
        <p:spPr>
          <a:xfrm>
            <a:off x="2079436" y="1197033"/>
            <a:ext cx="1126778" cy="1111225"/>
          </a:xfrm>
          <a:prstGeom prst="rect">
            <a:avLst/>
          </a:prstGeom>
          <a:ln>
            <a:solidFill>
              <a:srgbClr val="002060"/>
            </a:solidFill>
          </a:ln>
        </p:spPr>
      </p:pic>
      <p:cxnSp>
        <p:nvCxnSpPr>
          <p:cNvPr id="6" name="Straight Connector 5">
            <a:extLst>
              <a:ext uri="{FF2B5EF4-FFF2-40B4-BE49-F238E27FC236}">
                <a16:creationId xmlns:a16="http://schemas.microsoft.com/office/drawing/2014/main" id="{1A484D62-C1BD-CF42-ABDF-68FC75DF6CB4}"/>
              </a:ext>
            </a:extLst>
          </p:cNvPr>
          <p:cNvCxnSpPr>
            <a:cxnSpLocks/>
          </p:cNvCxnSpPr>
          <p:nvPr/>
        </p:nvCxnSpPr>
        <p:spPr>
          <a:xfrm flipV="1">
            <a:off x="711200" y="1138738"/>
            <a:ext cx="387183" cy="9609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466412-27F7-FF46-8CDA-133BFD14EBF8}"/>
              </a:ext>
            </a:extLst>
          </p:cNvPr>
          <p:cNvCxnSpPr>
            <a:cxnSpLocks/>
            <a:endCxn id="21" idx="1"/>
          </p:cNvCxnSpPr>
          <p:nvPr/>
        </p:nvCxnSpPr>
        <p:spPr>
          <a:xfrm flipV="1">
            <a:off x="711200" y="1752646"/>
            <a:ext cx="1368236" cy="347088"/>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descr="A screenshot of a computer&#10;&#10;Description automatically generated">
            <a:extLst>
              <a:ext uri="{FF2B5EF4-FFF2-40B4-BE49-F238E27FC236}">
                <a16:creationId xmlns:a16="http://schemas.microsoft.com/office/drawing/2014/main" id="{402672B6-E582-DB42-9557-7DBF9C2711C0}"/>
              </a:ext>
            </a:extLst>
          </p:cNvPr>
          <p:cNvPicPr>
            <a:picLocks noChangeAspect="1"/>
          </p:cNvPicPr>
          <p:nvPr/>
        </p:nvPicPr>
        <p:blipFill rotWithShape="1">
          <a:blip r:embed="rId10"/>
          <a:srcRect l="31790" t="15309" r="36420" b="19753"/>
          <a:stretch/>
        </p:blipFill>
        <p:spPr>
          <a:xfrm>
            <a:off x="217273" y="2104112"/>
            <a:ext cx="870389" cy="1111226"/>
          </a:xfrm>
          <a:prstGeom prst="rect">
            <a:avLst/>
          </a:prstGeom>
          <a:ln>
            <a:solidFill>
              <a:srgbClr val="002060"/>
            </a:solidFill>
          </a:ln>
        </p:spPr>
      </p:pic>
      <p:pic>
        <p:nvPicPr>
          <p:cNvPr id="23" name="Picture 22" descr="A screenshot of a cell phone&#10;&#10;Description automatically generated">
            <a:extLst>
              <a:ext uri="{FF2B5EF4-FFF2-40B4-BE49-F238E27FC236}">
                <a16:creationId xmlns:a16="http://schemas.microsoft.com/office/drawing/2014/main" id="{F42B09E7-8519-D447-B316-68FDF93A7C33}"/>
              </a:ext>
            </a:extLst>
          </p:cNvPr>
          <p:cNvPicPr>
            <a:picLocks noChangeAspect="1"/>
          </p:cNvPicPr>
          <p:nvPr/>
        </p:nvPicPr>
        <p:blipFill rotWithShape="1">
          <a:blip r:embed="rId11"/>
          <a:srcRect l="24094" t="12517" r="28509"/>
          <a:stretch/>
        </p:blipFill>
        <p:spPr>
          <a:xfrm>
            <a:off x="141057" y="2104112"/>
            <a:ext cx="963282" cy="1111226"/>
          </a:xfrm>
          <a:prstGeom prst="rect">
            <a:avLst/>
          </a:prstGeom>
          <a:ln>
            <a:solidFill>
              <a:schemeClr val="tx2"/>
            </a:solidFill>
          </a:ln>
        </p:spPr>
      </p:pic>
      <p:pic>
        <p:nvPicPr>
          <p:cNvPr id="7" name="Picture 6" descr="A screenshot of a cell phone&#10;&#10;Description automatically generated">
            <a:extLst>
              <a:ext uri="{FF2B5EF4-FFF2-40B4-BE49-F238E27FC236}">
                <a16:creationId xmlns:a16="http://schemas.microsoft.com/office/drawing/2014/main" id="{FDF7C252-3D5C-9B49-901B-6114B2B5730E}"/>
              </a:ext>
            </a:extLst>
          </p:cNvPr>
          <p:cNvPicPr>
            <a:picLocks noChangeAspect="1"/>
          </p:cNvPicPr>
          <p:nvPr/>
        </p:nvPicPr>
        <p:blipFill rotWithShape="1">
          <a:blip r:embed="rId12"/>
          <a:srcRect l="17939" t="12371" r="35373"/>
          <a:stretch/>
        </p:blipFill>
        <p:spPr>
          <a:xfrm>
            <a:off x="10073715" y="1038381"/>
            <a:ext cx="851130" cy="998432"/>
          </a:xfrm>
          <a:prstGeom prst="rect">
            <a:avLst/>
          </a:prstGeom>
          <a:noFill/>
          <a:ln>
            <a:solidFill>
              <a:schemeClr val="tx2"/>
            </a:solidFill>
          </a:ln>
        </p:spPr>
      </p:pic>
      <p:pic>
        <p:nvPicPr>
          <p:cNvPr id="25" name="Picture 24" descr="A screenshot of a computer screen&#10;&#10;Description automatically generated">
            <a:extLst>
              <a:ext uri="{FF2B5EF4-FFF2-40B4-BE49-F238E27FC236}">
                <a16:creationId xmlns:a16="http://schemas.microsoft.com/office/drawing/2014/main" id="{8F98B0B3-E9B1-5B42-BD6A-1519D4D84A40}"/>
              </a:ext>
            </a:extLst>
          </p:cNvPr>
          <p:cNvPicPr>
            <a:picLocks noChangeAspect="1"/>
          </p:cNvPicPr>
          <p:nvPr/>
        </p:nvPicPr>
        <p:blipFill rotWithShape="1">
          <a:blip r:embed="rId13"/>
          <a:srcRect l="23914" t="25025" r="22992" b="54872"/>
          <a:stretch/>
        </p:blipFill>
        <p:spPr>
          <a:xfrm>
            <a:off x="107456" y="242801"/>
            <a:ext cx="3786112" cy="895937"/>
          </a:xfrm>
          <a:prstGeom prst="rect">
            <a:avLst/>
          </a:prstGeom>
          <a:ln>
            <a:solidFill>
              <a:schemeClr val="tx2"/>
            </a:solidFill>
          </a:ln>
        </p:spPr>
      </p:pic>
    </p:spTree>
    <p:extLst>
      <p:ext uri="{BB962C8B-B14F-4D97-AF65-F5344CB8AC3E}">
        <p14:creationId xmlns:p14="http://schemas.microsoft.com/office/powerpoint/2010/main" val="167028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Title 1"/>
          <p:cNvSpPr>
            <a:spLocks noGrp="1"/>
          </p:cNvSpPr>
          <p:nvPr>
            <p:ph type="title"/>
          </p:nvPr>
        </p:nvSpPr>
        <p:spPr>
          <a:xfrm>
            <a:off x="1600754" y="1087374"/>
            <a:ext cx="8983489" cy="1000978"/>
          </a:xfrm>
        </p:spPr>
        <p:txBody>
          <a:bodyPr>
            <a:normAutofit/>
          </a:bodyPr>
          <a:lstStyle/>
          <a:p>
            <a:r>
              <a:rPr lang="en-US" b="1" dirty="0"/>
              <a:t>Faculty Development</a:t>
            </a:r>
          </a:p>
        </p:txBody>
      </p:sp>
      <p:sp>
        <p:nvSpPr>
          <p:cNvPr id="14" name="Rectangle 13">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Content Placeholder 1">
            <a:extLst>
              <a:ext uri="{FF2B5EF4-FFF2-40B4-BE49-F238E27FC236}">
                <a16:creationId xmlns:a16="http://schemas.microsoft.com/office/drawing/2014/main" id="{627535AD-1AC4-B34D-9E0D-2977E2CC5B3B}"/>
              </a:ext>
            </a:extLst>
          </p:cNvPr>
          <p:cNvSpPr>
            <a:spLocks noGrp="1"/>
          </p:cNvSpPr>
          <p:nvPr>
            <p:ph idx="1"/>
          </p:nvPr>
        </p:nvSpPr>
        <p:spPr>
          <a:xfrm>
            <a:off x="1600753" y="2535446"/>
            <a:ext cx="8983489" cy="3554457"/>
          </a:xfrm>
        </p:spPr>
        <p:txBody>
          <a:bodyPr>
            <a:normAutofit/>
          </a:bodyPr>
          <a:lstStyle/>
          <a:p>
            <a:r>
              <a:rPr lang="en-US" sz="2800" dirty="0">
                <a:solidFill>
                  <a:schemeClr val="tx1"/>
                </a:solidFill>
              </a:rPr>
              <a:t>Faculty are learning too</a:t>
            </a:r>
          </a:p>
          <a:p>
            <a:r>
              <a:rPr lang="en-US" sz="2800" dirty="0">
                <a:solidFill>
                  <a:schemeClr val="tx1"/>
                </a:solidFill>
              </a:rPr>
              <a:t>They may need reminders</a:t>
            </a:r>
          </a:p>
          <a:p>
            <a:pPr marL="0" indent="0">
              <a:buNone/>
            </a:pPr>
            <a:endParaRPr lang="en-US" dirty="0">
              <a:solidFill>
                <a:schemeClr val="tx1"/>
              </a:solidFill>
            </a:endParaRPr>
          </a:p>
        </p:txBody>
      </p:sp>
      <p:graphicFrame>
        <p:nvGraphicFramePr>
          <p:cNvPr id="11" name="Content Placeholder 2">
            <a:extLst>
              <a:ext uri="{FF2B5EF4-FFF2-40B4-BE49-F238E27FC236}">
                <a16:creationId xmlns:a16="http://schemas.microsoft.com/office/drawing/2014/main" id="{0B9A88A0-D3A8-2044-AE9A-AFEA6464E351}"/>
              </a:ext>
            </a:extLst>
          </p:cNvPr>
          <p:cNvGraphicFramePr>
            <a:graphicFrameLocks/>
          </p:cNvGraphicFramePr>
          <p:nvPr>
            <p:extLst>
              <p:ext uri="{D42A27DB-BD31-4B8C-83A1-F6EECF244321}">
                <p14:modId xmlns:p14="http://schemas.microsoft.com/office/powerpoint/2010/main" val="2704311322"/>
              </p:ext>
            </p:extLst>
          </p:nvPr>
        </p:nvGraphicFramePr>
        <p:xfrm>
          <a:off x="6374759" y="2535446"/>
          <a:ext cx="4870757" cy="3446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491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a:extLst>
              <a:ext uri="{FF2B5EF4-FFF2-40B4-BE49-F238E27FC236}">
                <a16:creationId xmlns:a16="http://schemas.microsoft.com/office/drawing/2014/main" id="{CABA961E-44A7-6341-A6C8-A34E9E43D8D7}"/>
              </a:ext>
            </a:extLst>
          </p:cNvPr>
          <p:cNvSpPr/>
          <p:nvPr/>
        </p:nvSpPr>
        <p:spPr>
          <a:xfrm>
            <a:off x="8931565" y="134833"/>
            <a:ext cx="3130179"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3" name="Rounded Rectangle 52">
            <a:extLst>
              <a:ext uri="{FF2B5EF4-FFF2-40B4-BE49-F238E27FC236}">
                <a16:creationId xmlns:a16="http://schemas.microsoft.com/office/drawing/2014/main" id="{85023B76-DE83-9C41-AEA2-1749F6F4214E}"/>
              </a:ext>
            </a:extLst>
          </p:cNvPr>
          <p:cNvSpPr/>
          <p:nvPr/>
        </p:nvSpPr>
        <p:spPr>
          <a:xfrm>
            <a:off x="4861860" y="134834"/>
            <a:ext cx="3504591"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0" name="Rounded Rectangle 49">
            <a:extLst>
              <a:ext uri="{FF2B5EF4-FFF2-40B4-BE49-F238E27FC236}">
                <a16:creationId xmlns:a16="http://schemas.microsoft.com/office/drawing/2014/main" id="{6320EF27-E7BB-DE4A-9F10-D3A2AE9490F5}"/>
              </a:ext>
            </a:extLst>
          </p:cNvPr>
          <p:cNvSpPr/>
          <p:nvPr/>
        </p:nvSpPr>
        <p:spPr>
          <a:xfrm>
            <a:off x="982000" y="153374"/>
            <a:ext cx="3297767" cy="2612871"/>
          </a:xfrm>
          <a:prstGeom prst="roundRect">
            <a:avLst/>
          </a:prstGeom>
          <a:solidFill>
            <a:schemeClr val="bg1">
              <a:alpha val="52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1" name="Rectangle 40">
            <a:extLst>
              <a:ext uri="{FF2B5EF4-FFF2-40B4-BE49-F238E27FC236}">
                <a16:creationId xmlns:a16="http://schemas.microsoft.com/office/drawing/2014/main" id="{8310F97D-41ED-8F4A-AB4D-AA5E68CD69A3}"/>
              </a:ext>
            </a:extLst>
          </p:cNvPr>
          <p:cNvSpPr/>
          <p:nvPr/>
        </p:nvSpPr>
        <p:spPr>
          <a:xfrm>
            <a:off x="1880386" y="272183"/>
            <a:ext cx="1441561" cy="1375988"/>
          </a:xfrm>
          <a:prstGeom prst="rect">
            <a:avLst/>
          </a:prstGeom>
          <a:blipFill>
            <a:blip r:embed="rId3">
              <a:extLst>
                <a:ext uri="{BEBA8EAE-BF5A-486C-A8C5-ECC9F3942E4B}">
                  <a14:imgProps xmlns:a14="http://schemas.microsoft.com/office/drawing/2010/main">
                    <a14:imgLayer r:embed="rId4">
                      <a14:imgEffect>
                        <a14:backgroundRemoval t="5986" b="89965" l="10000" r="90000">
                          <a14:foregroundMark x1="19825" y1="11268" x2="53333" y2="9155"/>
                          <a14:foregroundMark x1="53333" y1="9155" x2="75263" y2="13380"/>
                          <a14:foregroundMark x1="68421" y1="9155" x2="34211" y2="5986"/>
                          <a14:foregroundMark x1="34211" y1="5986" x2="32632" y2="7042"/>
                          <a14:foregroundMark x1="65439" y1="28873" x2="65439" y2="28873"/>
                          <a14:foregroundMark x1="49474" y1="77641" x2="49474" y2="77641"/>
                          <a14:foregroundMark x1="47544" y1="76761" x2="47544" y2="76761"/>
                          <a14:foregroundMark x1="48596" y1="80810" x2="48596" y2="74648"/>
                          <a14:foregroundMark x1="50526" y1="78697" x2="50526" y2="78697"/>
                          <a14:foregroundMark x1="49474" y1="79754" x2="49474" y2="79754"/>
                          <a14:foregroundMark x1="47544" y1="81866" x2="48596" y2="74648"/>
                          <a14:foregroundMark x1="80351" y1="73592" x2="80351" y2="78697"/>
                        </a14:backgroundRemoval>
                      </a14:imgEffect>
                    </a14:imgLayer>
                  </a14:imgProps>
                </a:ext>
                <a:ext uri="{28A0092B-C50C-407E-A947-70E740481C1C}">
                  <a14:useLocalDpi xmlns:a14="http://schemas.microsoft.com/office/drawing/2010/main" val="0"/>
                </a:ext>
              </a:extLst>
            </a:blip>
            <a:srcRect/>
            <a:stretch>
              <a:fillRect/>
            </a:stretch>
          </a:blipFill>
        </p:spPr>
        <p:style>
          <a:lnRef idx="2">
            <a:schemeClr val="lt2">
              <a:alpha val="0"/>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344" y="1012859"/>
            <a:ext cx="1203989" cy="137598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6"/>
          <a:srcRect/>
          <a:stretch/>
        </p:blipFill>
        <p:spPr bwMode="auto">
          <a:xfrm>
            <a:off x="3202884" y="630795"/>
            <a:ext cx="852689" cy="206801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ospital-patient-22451002.jpg"/>
          <p:cNvPicPr>
            <a:picLocks noChangeAspect="1"/>
          </p:cNvPicPr>
          <p:nvPr/>
        </p:nvPicPr>
        <p:blipFill>
          <a:blip r:embed="rId7">
            <a:extLst>
              <a:ext uri="{BEBA8EAE-BF5A-486C-A8C5-ECC9F3942E4B}">
                <a14:imgProps xmlns:a14="http://schemas.microsoft.com/office/drawing/2010/main">
                  <a14:imgLayer r:embed="rId8">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6006844" y="252867"/>
            <a:ext cx="1441559" cy="2246100"/>
          </a:xfrm>
          <a:prstGeom prst="rect">
            <a:avLst/>
          </a:prstGeom>
        </p:spPr>
      </p:pic>
      <p:pic>
        <p:nvPicPr>
          <p:cNvPr id="6" name="Picture 5"/>
          <p:cNvPicPr>
            <a:picLocks noChangeAspect="1" noChangeArrowheads="1"/>
          </p:cNvPicPr>
          <p:nvPr/>
        </p:nvPicPr>
        <p:blipFill>
          <a:blip r:embed="rId9"/>
          <a:srcRect/>
          <a:stretch/>
        </p:blipFill>
        <p:spPr bwMode="auto">
          <a:xfrm>
            <a:off x="8501634" y="4352528"/>
            <a:ext cx="3348867" cy="1663902"/>
          </a:xfrm>
          <a:prstGeom prst="rect">
            <a:avLst/>
          </a:prstGeom>
          <a:noFill/>
          <a:ln w="25400">
            <a:solidFill>
              <a:srgbClr val="2C889A"/>
            </a:solidFill>
          </a:ln>
          <a:extLst>
            <a:ext uri="{909E8E84-426E-40dd-AFC4-6F175D3DCCD1}">
              <a14:hiddenFill xmlns="" xmlns:a14="http://schemas.microsoft.com/office/drawing/2010/main">
                <a:solidFill>
                  <a:srgbClr val="FFFFFF"/>
                </a:solidFill>
              </a14:hiddenFill>
            </a:ext>
          </a:extLst>
        </p:spPr>
      </p:pic>
      <p:cxnSp>
        <p:nvCxnSpPr>
          <p:cNvPr id="9" name="Straight Arrow Connector 8"/>
          <p:cNvCxnSpPr/>
          <p:nvPr/>
        </p:nvCxnSpPr>
        <p:spPr>
          <a:xfrm>
            <a:off x="4174553" y="1375917"/>
            <a:ext cx="548360" cy="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8175744" y="1546137"/>
            <a:ext cx="653931"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10"/>
          <a:srcRect/>
          <a:stretch/>
        </p:blipFill>
        <p:spPr bwMode="auto">
          <a:xfrm flipH="1">
            <a:off x="9300998" y="407479"/>
            <a:ext cx="891089" cy="199566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5" name="Straight Arrow Connector 14"/>
          <p:cNvCxnSpPr>
            <a:cxnSpLocks/>
          </p:cNvCxnSpPr>
          <p:nvPr/>
        </p:nvCxnSpPr>
        <p:spPr>
          <a:xfrm flipH="1">
            <a:off x="9348191" y="2361513"/>
            <a:ext cx="880657" cy="80858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8034247" y="2942567"/>
            <a:ext cx="1313944" cy="8312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3" name="Straight Arrow Connector 42"/>
          <p:cNvCxnSpPr>
            <a:cxnSpLocks/>
          </p:cNvCxnSpPr>
          <p:nvPr/>
        </p:nvCxnSpPr>
        <p:spPr>
          <a:xfrm>
            <a:off x="1919868" y="4510478"/>
            <a:ext cx="405425" cy="53953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a:off x="2938481" y="4083572"/>
            <a:ext cx="5095766" cy="6909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a:off x="144858" y="1051000"/>
            <a:ext cx="715109" cy="530445"/>
          </a:xfrm>
          <a:prstGeom prst="rightArrow">
            <a:avLst/>
          </a:prstGeom>
          <a:solidFill>
            <a:schemeClr val="accent1"/>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7"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440" y="4451195"/>
            <a:ext cx="1305806" cy="1492349"/>
          </a:xfrm>
          <a:prstGeom prst="rect">
            <a:avLst/>
          </a:prstGeom>
          <a:noFill/>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Lst>
        </p:spPr>
      </p:pic>
      <p:cxnSp>
        <p:nvCxnSpPr>
          <p:cNvPr id="38" name="Straight Arrow Connector 37"/>
          <p:cNvCxnSpPr>
            <a:cxnSpLocks/>
          </p:cNvCxnSpPr>
          <p:nvPr/>
        </p:nvCxnSpPr>
        <p:spPr>
          <a:xfrm>
            <a:off x="2717739" y="4297087"/>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894506" y="5996694"/>
            <a:ext cx="193824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Competence Committee</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12"/>
          <a:srcRect/>
          <a:stretch/>
        </p:blipFill>
        <p:spPr>
          <a:xfrm>
            <a:off x="2415203" y="4805418"/>
            <a:ext cx="895173" cy="1705093"/>
          </a:xfrm>
          <a:prstGeom prst="rect">
            <a:avLst/>
          </a:prstGeom>
        </p:spPr>
      </p:pic>
      <p:cxnSp>
        <p:nvCxnSpPr>
          <p:cNvPr id="35" name="Straight Arrow Connector 34"/>
          <p:cNvCxnSpPr/>
          <p:nvPr/>
        </p:nvCxnSpPr>
        <p:spPr>
          <a:xfrm flipH="1">
            <a:off x="1155953" y="4472210"/>
            <a:ext cx="289133" cy="30230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2" descr="C:\Users\cmohr\AppData\Local\Microsoft\Windows\Temporary Internet Files\Content.IE5\X58L27GS\doctor_illust03_01[1].gif">
            <a:extLst>
              <a:ext uri="{FF2B5EF4-FFF2-40B4-BE49-F238E27FC236}">
                <a16:creationId xmlns:a16="http://schemas.microsoft.com/office/drawing/2014/main" id="{305856E8-2047-3E42-8AFA-064D0585F3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69441" y="630795"/>
            <a:ext cx="1460148"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C:\Users\cmohr\AppData\Local\Microsoft\Windows\Temporary Internet Files\Content.IE5\X58L27GS\doctor_illust03_01[1].gif">
            <a:extLst>
              <a:ext uri="{FF2B5EF4-FFF2-40B4-BE49-F238E27FC236}">
                <a16:creationId xmlns:a16="http://schemas.microsoft.com/office/drawing/2014/main" id="{AF4E41FC-675C-4147-BB5A-6DB27EF06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Graphic 9" descr="Chat">
            <a:extLst>
              <a:ext uri="{FF2B5EF4-FFF2-40B4-BE49-F238E27FC236}">
                <a16:creationId xmlns:a16="http://schemas.microsoft.com/office/drawing/2014/main" id="{037C9040-8DF1-B446-A9CF-6A42C7D266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30073" y="132354"/>
            <a:ext cx="1204926" cy="1204926"/>
          </a:xfrm>
          <a:prstGeom prst="rect">
            <a:avLst/>
          </a:prstGeom>
        </p:spPr>
      </p:pic>
      <p:pic>
        <p:nvPicPr>
          <p:cNvPr id="45" name="Picture 2">
            <a:extLst>
              <a:ext uri="{FF2B5EF4-FFF2-40B4-BE49-F238E27FC236}">
                <a16:creationId xmlns:a16="http://schemas.microsoft.com/office/drawing/2014/main" id="{55F689EA-121B-BB44-8426-0ABB83F3A649}"/>
              </a:ext>
            </a:extLst>
          </p:cNvPr>
          <p:cNvPicPr>
            <a:picLocks noChangeAspect="1" noChangeArrowheads="1"/>
          </p:cNvPicPr>
          <p:nvPr/>
        </p:nvPicPr>
        <p:blipFill>
          <a:blip r:embed="rId15"/>
          <a:srcRect/>
          <a:stretch/>
        </p:blipFill>
        <p:spPr bwMode="auto">
          <a:xfrm>
            <a:off x="7448404" y="219117"/>
            <a:ext cx="722886" cy="182847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 descr="C:\Users\cmohr\AppData\Local\Microsoft\Windows\Temporary Internet Files\Content.IE5\X58L27GS\1393580373[1].png">
            <a:extLst>
              <a:ext uri="{FF2B5EF4-FFF2-40B4-BE49-F238E27FC236}">
                <a16:creationId xmlns:a16="http://schemas.microsoft.com/office/drawing/2014/main" id="{EA90C9AC-5177-AD47-8C23-DD371A3B83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3672158"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 descr="C:\Users\cmohr\AppData\Local\Microsoft\Windows\Temporary Internet Files\Content.IE5\X58L27GS\1393580373[1].png">
            <a:extLst>
              <a:ext uri="{FF2B5EF4-FFF2-40B4-BE49-F238E27FC236}">
                <a16:creationId xmlns:a16="http://schemas.microsoft.com/office/drawing/2014/main" id="{7634AEE8-2775-CF43-9F76-BA24F004B28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5094871"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4" descr="C:\Users\cmohr\AppData\Local\Microsoft\Windows\Temporary Internet Files\Content.IE5\X58L27GS\1393580373[1].png">
            <a:extLst>
              <a:ext uri="{FF2B5EF4-FFF2-40B4-BE49-F238E27FC236}">
                <a16:creationId xmlns:a16="http://schemas.microsoft.com/office/drawing/2014/main" id="{48593DCF-29C7-CF4D-8659-DB6B707C0C9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6607907" y="2973414"/>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4" descr="C:\Users\cmohr\AppData\Local\Microsoft\Windows\Temporary Internet Files\Content.IE5\X58L27GS\1393580373[1].png">
            <a:extLst>
              <a:ext uri="{FF2B5EF4-FFF2-40B4-BE49-F238E27FC236}">
                <a16:creationId xmlns:a16="http://schemas.microsoft.com/office/drawing/2014/main" id="{0A83A968-75C2-864A-B9F9-982847C035E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989242" y="3352882"/>
            <a:ext cx="1561291" cy="987756"/>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descr="graph.jpg"/>
          <p:cNvPicPr>
            <a:picLocks noChangeAspect="1"/>
          </p:cNvPicPr>
          <p:nvPr/>
        </p:nvPicPr>
        <p:blipFill rotWithShape="1">
          <a:blip r:embed="rId16">
            <a:extLst>
              <a:ext uri="{28A0092B-C50C-407E-A947-70E740481C1C}">
                <a14:useLocalDpi xmlns:a14="http://schemas.microsoft.com/office/drawing/2010/main" val="0"/>
              </a:ext>
            </a:extLst>
          </a:blip>
          <a:srcRect r="28091" b="35865"/>
          <a:stretch/>
        </p:blipFill>
        <p:spPr>
          <a:xfrm>
            <a:off x="1474380" y="3598974"/>
            <a:ext cx="446729" cy="298441"/>
          </a:xfrm>
          <a:prstGeom prst="rect">
            <a:avLst/>
          </a:prstGeom>
        </p:spPr>
      </p:pic>
      <p:sp>
        <p:nvSpPr>
          <p:cNvPr id="22" name="Right Arrow 21">
            <a:extLst>
              <a:ext uri="{FF2B5EF4-FFF2-40B4-BE49-F238E27FC236}">
                <a16:creationId xmlns:a16="http://schemas.microsoft.com/office/drawing/2014/main" id="{604BE230-0CC9-6B4B-B0D0-22A45CEFB0B1}"/>
              </a:ext>
            </a:extLst>
          </p:cNvPr>
          <p:cNvSpPr/>
          <p:nvPr/>
        </p:nvSpPr>
        <p:spPr>
          <a:xfrm rot="20471495" flipH="1">
            <a:off x="2626840" y="3355604"/>
            <a:ext cx="922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2" name="TextBox 61">
            <a:extLst>
              <a:ext uri="{FF2B5EF4-FFF2-40B4-BE49-F238E27FC236}">
                <a16:creationId xmlns:a16="http://schemas.microsoft.com/office/drawing/2014/main" id="{449CB48D-F2F1-4143-84ED-91D79B19B335}"/>
              </a:ext>
            </a:extLst>
          </p:cNvPr>
          <p:cNvSpPr txBox="1"/>
          <p:nvPr/>
        </p:nvSpPr>
        <p:spPr>
          <a:xfrm>
            <a:off x="2624257" y="6161960"/>
            <a:ext cx="22875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Regional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Education Lead</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1" name="Picture 50" descr="A close up of a toy&#10;&#10;Description automatically generated">
            <a:extLst>
              <a:ext uri="{FF2B5EF4-FFF2-40B4-BE49-F238E27FC236}">
                <a16:creationId xmlns:a16="http://schemas.microsoft.com/office/drawing/2014/main" id="{C43B8044-9CAE-3440-8391-03BABC0C5537}"/>
              </a:ext>
            </a:extLst>
          </p:cNvPr>
          <p:cNvPicPr>
            <a:picLocks noChangeAspect="1"/>
          </p:cNvPicPr>
          <p:nvPr/>
        </p:nvPicPr>
        <p:blipFill rotWithShape="1">
          <a:blip r:embed="rId17"/>
          <a:srcRect l="7192" t="5113" r="51087" b="9199"/>
          <a:stretch/>
        </p:blipFill>
        <p:spPr>
          <a:xfrm>
            <a:off x="220815" y="4472210"/>
            <a:ext cx="820103" cy="1862516"/>
          </a:xfrm>
          <a:prstGeom prst="rect">
            <a:avLst/>
          </a:prstGeom>
        </p:spPr>
      </p:pic>
      <p:sp>
        <p:nvSpPr>
          <p:cNvPr id="63" name="TextBox 62">
            <a:extLst>
              <a:ext uri="{FF2B5EF4-FFF2-40B4-BE49-F238E27FC236}">
                <a16:creationId xmlns:a16="http://schemas.microsoft.com/office/drawing/2014/main" id="{734D1B18-B258-6948-80BA-2F824D4F07A5}"/>
              </a:ext>
            </a:extLst>
          </p:cNvPr>
          <p:cNvSpPr txBox="1"/>
          <p:nvPr/>
        </p:nvSpPr>
        <p:spPr>
          <a:xfrm>
            <a:off x="736177" y="5927112"/>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Director</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6" name="Straight Arrow Connector 55">
            <a:extLst>
              <a:ext uri="{FF2B5EF4-FFF2-40B4-BE49-F238E27FC236}">
                <a16:creationId xmlns:a16="http://schemas.microsoft.com/office/drawing/2014/main" id="{E7BF4A87-C7C9-B340-9F93-B57D82EB6C7B}"/>
              </a:ext>
            </a:extLst>
          </p:cNvPr>
          <p:cNvCxnSpPr>
            <a:cxnSpLocks/>
          </p:cNvCxnSpPr>
          <p:nvPr/>
        </p:nvCxnSpPr>
        <p:spPr>
          <a:xfrm>
            <a:off x="5018246" y="4585540"/>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56" descr="coach-clipart-coach-clipart-COACH.jpg">
            <a:extLst>
              <a:ext uri="{FF2B5EF4-FFF2-40B4-BE49-F238E27FC236}">
                <a16:creationId xmlns:a16="http://schemas.microsoft.com/office/drawing/2014/main" id="{8EFDA95A-8895-3740-9E0F-1C2CB5087C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6844" y="4716008"/>
            <a:ext cx="683232" cy="1998223"/>
          </a:xfrm>
          <a:prstGeom prst="rect">
            <a:avLst/>
          </a:prstGeom>
        </p:spPr>
      </p:pic>
      <p:sp>
        <p:nvSpPr>
          <p:cNvPr id="58" name="TextBox 57">
            <a:extLst>
              <a:ext uri="{FF2B5EF4-FFF2-40B4-BE49-F238E27FC236}">
                <a16:creationId xmlns:a16="http://schemas.microsoft.com/office/drawing/2014/main" id="{B757F77D-06AA-6141-BFD6-4A898881C33F}"/>
              </a:ext>
            </a:extLst>
          </p:cNvPr>
          <p:cNvSpPr txBox="1"/>
          <p:nvPr/>
        </p:nvSpPr>
        <p:spPr>
          <a:xfrm>
            <a:off x="6451759" y="5822884"/>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Academic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Coach</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3948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3000" fill="hold" grpId="1" nodeType="clickEffect">
                                  <p:stCondLst>
                                    <p:cond delay="0"/>
                                  </p:stCondLst>
                                  <p:childTnLst>
                                    <p:animEffect transition="out" filter="fade">
                                      <p:cBhvr>
                                        <p:cTn id="67" dur="500" tmFilter="0, 0; .2, .5; .8, .5; 1, 0"/>
                                        <p:tgtEl>
                                          <p:spTgt spid="68"/>
                                        </p:tgtEl>
                                      </p:cBhvr>
                                    </p:animEffect>
                                    <p:animScale>
                                      <p:cBhvr>
                                        <p:cTn id="68" dur="250" autoRev="1" fill="hold"/>
                                        <p:tgtEl>
                                          <p:spTgt spid="6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6" presetClass="emph" presetSubtype="0" repeatCount="3000" fill="hold" nodeType="clickEffect">
                                  <p:stCondLst>
                                    <p:cond delay="0"/>
                                  </p:stCondLst>
                                  <p:childTnLst>
                                    <p:animEffect transition="out" filter="fade">
                                      <p:cBhvr>
                                        <p:cTn id="72" dur="500" tmFilter="0, 0; .2, .5; .8, .5; 1, 0"/>
                                        <p:tgtEl>
                                          <p:spTgt spid="9"/>
                                        </p:tgtEl>
                                      </p:cBhvr>
                                    </p:animEffect>
                                    <p:animScale>
                                      <p:cBhvr>
                                        <p:cTn id="73" dur="250" autoRev="1" fill="hold"/>
                                        <p:tgtEl>
                                          <p:spTgt spid="9"/>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repeatCount="3000" fill="hold" nodeType="clickEffect">
                                  <p:stCondLst>
                                    <p:cond delay="0"/>
                                  </p:stCondLst>
                                  <p:childTnLst>
                                    <p:animEffect transition="out" filter="fade">
                                      <p:cBhvr>
                                        <p:cTn id="82" dur="500" tmFilter="0, 0; .2, .5; .8, .5; 1, 0"/>
                                        <p:tgtEl>
                                          <p:spTgt spid="15"/>
                                        </p:tgtEl>
                                      </p:cBhvr>
                                    </p:animEffect>
                                    <p:animScale>
                                      <p:cBhvr>
                                        <p:cTn id="83" dur="250" autoRev="1" fill="hold"/>
                                        <p:tgtEl>
                                          <p:spTgt spid="15"/>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par>
                          <p:cTn id="89" fill="hold">
                            <p:stCondLst>
                              <p:cond delay="500"/>
                            </p:stCondLst>
                            <p:childTnLst>
                              <p:par>
                                <p:cTn id="90" presetID="10" presetClass="entr" presetSubtype="0" fill="hold" nodeType="afterEffect">
                                  <p:stCondLst>
                                    <p:cond delay="100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2000"/>
                            </p:stCondLst>
                            <p:childTnLst>
                              <p:par>
                                <p:cTn id="94" presetID="10" presetClass="entr" presetSubtype="0" fill="hold" nodeType="afterEffect">
                                  <p:stCondLst>
                                    <p:cond delay="100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par>
                                <p:cTn id="105" presetID="10"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childTnLst>
                                </p:cTn>
                              </p:par>
                              <p:par>
                                <p:cTn id="116" presetID="10" presetClass="entr" presetSubtype="0"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500"/>
                                        <p:tgtEl>
                                          <p:spTgt spid="35"/>
                                        </p:tgtEl>
                                      </p:cBhvr>
                                    </p:animEffect>
                                  </p:childTnLst>
                                </p:cTn>
                              </p:par>
                              <p:par>
                                <p:cTn id="119" presetID="10" presetClass="entr" presetSubtype="0"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fade">
                                      <p:cBhvr>
                                        <p:cTn id="124" dur="500"/>
                                        <p:tgtEl>
                                          <p:spTgt spid="63"/>
                                        </p:tgtEl>
                                      </p:cBhvr>
                                    </p:animEffect>
                                  </p:childTnLst>
                                </p:cTn>
                              </p:par>
                              <p:par>
                                <p:cTn id="125" presetID="10"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500"/>
                                        <p:tgtEl>
                                          <p:spTgt spid="56"/>
                                        </p:tgtEl>
                                      </p:cBhvr>
                                    </p:animEffect>
                                  </p:childTnLst>
                                </p:cTn>
                              </p:par>
                              <p:par>
                                <p:cTn id="137" presetID="10" presetClass="entr" presetSubtype="0"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500"/>
                                        <p:tgtEl>
                                          <p:spTgt spid="58"/>
                                        </p:tgtEl>
                                      </p:cBhvr>
                                    </p:animEffect>
                                  </p:childTnLst>
                                </p:cTn>
                              </p:par>
                              <p:par>
                                <p:cTn id="143" presetID="10" presetClass="entr" presetSubtype="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500"/>
                                        <p:tgtEl>
                                          <p:spTgt spid="44"/>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0" grpId="0" animBg="1"/>
      <p:bldP spid="41" grpId="0" animBg="1"/>
      <p:bldP spid="68" grpId="0" animBg="1"/>
      <p:bldP spid="68" grpId="1" animBg="1"/>
      <p:bldP spid="33" grpId="0"/>
      <p:bldP spid="22" grpId="0" animBg="1"/>
      <p:bldP spid="62" grpId="0"/>
      <p:bldP spid="63" grpId="0"/>
      <p:bldP spid="5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3556-1936-7548-9A63-13C7545193F9}"/>
              </a:ext>
            </a:extLst>
          </p:cNvPr>
          <p:cNvSpPr>
            <a:spLocks noGrp="1"/>
          </p:cNvSpPr>
          <p:nvPr>
            <p:ph type="title"/>
          </p:nvPr>
        </p:nvSpPr>
        <p:spPr/>
        <p:txBody>
          <a:bodyPr/>
          <a:lstStyle/>
          <a:p>
            <a:r>
              <a:rPr lang="en-US" b="1" dirty="0"/>
              <a:t>Competence </a:t>
            </a:r>
            <a:br>
              <a:rPr lang="en-US" b="1" dirty="0"/>
            </a:br>
            <a:r>
              <a:rPr lang="en-US" b="1" dirty="0"/>
              <a:t>Committee</a:t>
            </a:r>
            <a:endParaRPr lang="en-US" dirty="0"/>
          </a:p>
        </p:txBody>
      </p:sp>
      <p:sp>
        <p:nvSpPr>
          <p:cNvPr id="3" name="Content Placeholder 2">
            <a:extLst>
              <a:ext uri="{FF2B5EF4-FFF2-40B4-BE49-F238E27FC236}">
                <a16:creationId xmlns:a16="http://schemas.microsoft.com/office/drawing/2014/main" id="{BF5CA598-C495-7347-9683-B53040995828}"/>
              </a:ext>
            </a:extLst>
          </p:cNvPr>
          <p:cNvSpPr>
            <a:spLocks noGrp="1"/>
          </p:cNvSpPr>
          <p:nvPr>
            <p:ph idx="1"/>
          </p:nvPr>
        </p:nvSpPr>
        <p:spPr>
          <a:xfrm>
            <a:off x="3596274" y="1174690"/>
            <a:ext cx="7315200" cy="5274903"/>
          </a:xfrm>
        </p:spPr>
        <p:txBody>
          <a:bodyPr>
            <a:normAutofit fontScale="92500" lnSpcReduction="10000"/>
          </a:bodyPr>
          <a:lstStyle/>
          <a:p>
            <a:r>
              <a:rPr lang="en-US" sz="2600" b="1" dirty="0">
                <a:ea typeface="Verdana" panose="020B0604030504040204" pitchFamily="34" charset="0"/>
                <a:cs typeface="Verdana" panose="020B0604030504040204" pitchFamily="34" charset="0"/>
              </a:rPr>
              <a:t>Assess overall achievement &amp; progress of residents</a:t>
            </a:r>
          </a:p>
          <a:p>
            <a:pPr marL="214313" indent="-214313">
              <a:buFont typeface="Arial" panose="020B0604020202020204" pitchFamily="34" charset="0"/>
              <a:buChar char="•"/>
            </a:pPr>
            <a:endParaRPr lang="en-US" sz="2600" dirty="0">
              <a:ea typeface="Verdana" panose="020B0604030504040204" pitchFamily="34" charset="0"/>
              <a:cs typeface="Verdana" panose="020B0604030504040204" pitchFamily="34" charset="0"/>
            </a:endParaRPr>
          </a:p>
          <a:p>
            <a:pPr marL="214313"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Regularly review learner EPAs/milestones as well as other evaluations</a:t>
            </a:r>
          </a:p>
          <a:p>
            <a:endParaRPr lang="en-US" sz="2600" dirty="0">
              <a:ea typeface="Verdana" panose="020B0604030504040204" pitchFamily="34" charset="0"/>
              <a:cs typeface="Verdana" panose="020B0604030504040204" pitchFamily="34" charset="0"/>
            </a:endParaRPr>
          </a:p>
          <a:p>
            <a:pPr marL="214313"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Approve changes to learner status:</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Monitor overall progress of learner</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Confirm acquisition of EPAs</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Promote to next stage of training</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Identify any concerns</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Modify learning plan</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Develop &amp; monitor specialized learning plans </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Request Royal College certification</a:t>
            </a:r>
          </a:p>
          <a:p>
            <a:pPr lvl="1"/>
            <a:endParaRPr lang="en-US" sz="2600" dirty="0">
              <a:ea typeface="Verdana" panose="020B0604030504040204" pitchFamily="34" charset="0"/>
              <a:cs typeface="Verdana" panose="020B0604030504040204" pitchFamily="34" charset="0"/>
            </a:endParaRPr>
          </a:p>
          <a:p>
            <a:endParaRPr lang="en-US" dirty="0"/>
          </a:p>
        </p:txBody>
      </p:sp>
      <p:pic>
        <p:nvPicPr>
          <p:cNvPr id="5" name="Picture 4">
            <a:extLst>
              <a:ext uri="{FF2B5EF4-FFF2-40B4-BE49-F238E27FC236}">
                <a16:creationId xmlns:a16="http://schemas.microsoft.com/office/drawing/2014/main" id="{C42BBF97-24A3-0D46-90BC-26328A3A225C}"/>
              </a:ext>
            </a:extLst>
          </p:cNvPr>
          <p:cNvPicPr>
            <a:picLocks noChangeAspect="1" noChangeArrowheads="1"/>
          </p:cNvPicPr>
          <p:nvPr/>
        </p:nvPicPr>
        <p:blipFill>
          <a:blip r:embed="rId2"/>
          <a:srcRect/>
          <a:stretch/>
        </p:blipFill>
        <p:spPr bwMode="auto">
          <a:xfrm>
            <a:off x="8858596" y="3083009"/>
            <a:ext cx="3080486" cy="15305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3299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a:solidFill>
                  <a:schemeClr val="accent1"/>
                </a:solidFill>
              </a:rPr>
              <a:t>Forms for EPA Observations</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ounded Rectangle 14">
            <a:extLst>
              <a:ext uri="{FF2B5EF4-FFF2-40B4-BE49-F238E27FC236}">
                <a16:creationId xmlns:a16="http://schemas.microsoft.com/office/drawing/2014/main" id="{B4BE86BE-2851-0A46-B7DB-AF4616B758B0}"/>
              </a:ext>
            </a:extLst>
          </p:cNvPr>
          <p:cNvSpPr/>
          <p:nvPr/>
        </p:nvSpPr>
        <p:spPr>
          <a:xfrm>
            <a:off x="8888225" y="4090737"/>
            <a:ext cx="2362768" cy="2210038"/>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1303" y="5023079"/>
            <a:ext cx="992754" cy="113457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4" descr="C:\Users\cmohr\AppData\Local\Microsoft\Windows\Temporary Internet Files\Content.IE5\X58L27GS\1393580373[1].png">
            <a:extLst>
              <a:ext uri="{FF2B5EF4-FFF2-40B4-BE49-F238E27FC236}">
                <a16:creationId xmlns:a16="http://schemas.microsoft.com/office/drawing/2014/main" id="{AECDECBC-2A89-5C4F-88E4-281602DB368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491" b="27772"/>
          <a:stretch/>
        </p:blipFill>
        <p:spPr bwMode="auto">
          <a:xfrm>
            <a:off x="6291395" y="5426950"/>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a:extLst>
              <a:ext uri="{FF2B5EF4-FFF2-40B4-BE49-F238E27FC236}">
                <a16:creationId xmlns:a16="http://schemas.microsoft.com/office/drawing/2014/main" id="{762E672C-3419-8145-B215-42A2F3D5EFAF}"/>
              </a:ext>
            </a:extLst>
          </p:cNvPr>
          <p:cNvPicPr>
            <a:picLocks noChangeAspect="1" noChangeArrowheads="1"/>
          </p:cNvPicPr>
          <p:nvPr/>
        </p:nvPicPr>
        <p:blipFill>
          <a:blip r:embed="rId5"/>
          <a:srcRect/>
          <a:stretch/>
        </p:blipFill>
        <p:spPr bwMode="auto">
          <a:xfrm flipH="1">
            <a:off x="9140296" y="4190998"/>
            <a:ext cx="841743" cy="1885155"/>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Graphic 12" descr="Chat">
            <a:extLst>
              <a:ext uri="{FF2B5EF4-FFF2-40B4-BE49-F238E27FC236}">
                <a16:creationId xmlns:a16="http://schemas.microsoft.com/office/drawing/2014/main" id="{09C8DB3D-F22F-2B4B-BB05-A925F149D9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90480" y="4093374"/>
            <a:ext cx="868050" cy="868050"/>
          </a:xfrm>
          <a:prstGeom prst="rect">
            <a:avLst/>
          </a:prstGeom>
        </p:spPr>
      </p:pic>
      <p:cxnSp>
        <p:nvCxnSpPr>
          <p:cNvPr id="16" name="Straight Arrow Connector 15">
            <a:extLst>
              <a:ext uri="{FF2B5EF4-FFF2-40B4-BE49-F238E27FC236}">
                <a16:creationId xmlns:a16="http://schemas.microsoft.com/office/drawing/2014/main" id="{B4C535C7-E7CD-B542-90B0-3EB65B67C083}"/>
              </a:ext>
            </a:extLst>
          </p:cNvPr>
          <p:cNvCxnSpPr>
            <a:cxnSpLocks/>
          </p:cNvCxnSpPr>
          <p:nvPr/>
        </p:nvCxnSpPr>
        <p:spPr>
          <a:xfrm flipH="1">
            <a:off x="7758163" y="5656848"/>
            <a:ext cx="1457895" cy="18573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10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2E156D-AB5B-C748-B5A8-09431037B7AB}"/>
              </a:ext>
            </a:extLst>
          </p:cNvPr>
          <p:cNvPicPr>
            <a:picLocks noChangeAspect="1"/>
          </p:cNvPicPr>
          <p:nvPr/>
        </p:nvPicPr>
        <p:blipFill>
          <a:blip r:embed="rId2"/>
          <a:stretch>
            <a:fillRect/>
          </a:stretch>
        </p:blipFill>
        <p:spPr>
          <a:xfrm>
            <a:off x="4952214" y="64168"/>
            <a:ext cx="5626531" cy="6641475"/>
          </a:xfrm>
          <a:prstGeom prst="rect">
            <a:avLst/>
          </a:prstGeom>
          <a:ln>
            <a:solidFill>
              <a:schemeClr val="tx1">
                <a:lumMod val="75000"/>
                <a:lumOff val="25000"/>
              </a:schemeClr>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EPA</a:t>
            </a:r>
            <a:br>
              <a:rPr lang="en-US" b="1" dirty="0"/>
            </a:br>
            <a:r>
              <a:rPr lang="en-US" b="1" dirty="0"/>
              <a:t>Assessment </a:t>
            </a:r>
            <a:br>
              <a:rPr lang="en-US" b="1" dirty="0"/>
            </a:br>
            <a:r>
              <a:rPr lang="en-US" b="1" dirty="0"/>
              <a:t>Form</a:t>
            </a:r>
          </a:p>
        </p:txBody>
      </p:sp>
      <p:sp>
        <p:nvSpPr>
          <p:cNvPr id="3" name="Frame 2">
            <a:extLst>
              <a:ext uri="{FF2B5EF4-FFF2-40B4-BE49-F238E27FC236}">
                <a16:creationId xmlns:a16="http://schemas.microsoft.com/office/drawing/2014/main" id="{3A1CF7FE-0613-A146-B092-DEE8E88FCEB8}"/>
              </a:ext>
            </a:extLst>
          </p:cNvPr>
          <p:cNvSpPr/>
          <p:nvPr/>
        </p:nvSpPr>
        <p:spPr>
          <a:xfrm>
            <a:off x="4502779" y="26358"/>
            <a:ext cx="6448397" cy="16299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97F92F74-80FF-F841-985B-6EAB683ADE40}"/>
              </a:ext>
            </a:extLst>
          </p:cNvPr>
          <p:cNvSpPr/>
          <p:nvPr/>
        </p:nvSpPr>
        <p:spPr>
          <a:xfrm>
            <a:off x="4502778" y="2111536"/>
            <a:ext cx="6448397" cy="188294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BC969F71-A159-6A48-8A5D-7108A1258D65}"/>
              </a:ext>
            </a:extLst>
          </p:cNvPr>
          <p:cNvSpPr/>
          <p:nvPr/>
        </p:nvSpPr>
        <p:spPr>
          <a:xfrm>
            <a:off x="4502779" y="1105894"/>
            <a:ext cx="6448397" cy="16299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95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EFB3-DB0B-E146-9F38-67C3A3DE419C}"/>
              </a:ext>
            </a:extLst>
          </p:cNvPr>
          <p:cNvSpPr>
            <a:spLocks noGrp="1"/>
          </p:cNvSpPr>
          <p:nvPr>
            <p:ph type="title"/>
          </p:nvPr>
        </p:nvSpPr>
        <p:spPr/>
        <p:txBody>
          <a:bodyPr/>
          <a:lstStyle/>
          <a:p>
            <a:r>
              <a:rPr lang="en-US" b="1" dirty="0"/>
              <a:t>Entrustment</a:t>
            </a:r>
            <a:br>
              <a:rPr lang="en-US" b="1" dirty="0"/>
            </a:br>
            <a:r>
              <a:rPr lang="en-US" b="1" dirty="0"/>
              <a:t>Scale</a:t>
            </a:r>
            <a:br>
              <a:rPr lang="en-US" b="1" dirty="0"/>
            </a:br>
            <a:endParaRPr lang="en-US" sz="2800" b="1" dirty="0">
              <a:solidFill>
                <a:schemeClr val="accent4"/>
              </a:solidFill>
            </a:endParaRPr>
          </a:p>
        </p:txBody>
      </p:sp>
      <p:graphicFrame>
        <p:nvGraphicFramePr>
          <p:cNvPr id="7" name="Table 6">
            <a:extLst>
              <a:ext uri="{FF2B5EF4-FFF2-40B4-BE49-F238E27FC236}">
                <a16:creationId xmlns:a16="http://schemas.microsoft.com/office/drawing/2014/main" id="{9CC19481-1B15-CA40-9965-A133C725884E}"/>
              </a:ext>
            </a:extLst>
          </p:cNvPr>
          <p:cNvGraphicFramePr>
            <a:graphicFrameLocks noGrp="1"/>
          </p:cNvGraphicFramePr>
          <p:nvPr/>
        </p:nvGraphicFramePr>
        <p:xfrm>
          <a:off x="3571240" y="1542626"/>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chemeClr val="accent6"/>
                    </a:solidFill>
                  </a:tcPr>
                </a:tc>
                <a:tc>
                  <a:txBody>
                    <a:bodyPr/>
                    <a:lstStyle/>
                    <a:p>
                      <a:pPr algn="ctr"/>
                      <a:r>
                        <a:rPr lang="en-US" sz="2800" dirty="0"/>
                        <a:t>I had to talk them through.</a:t>
                      </a:r>
                    </a:p>
                  </a:txBody>
                  <a:tcPr>
                    <a:solidFill>
                      <a:schemeClr val="accent4"/>
                    </a:solidFill>
                  </a:tcPr>
                </a:tc>
                <a:tc>
                  <a:txBody>
                    <a:bodyPr/>
                    <a:lstStyle/>
                    <a:p>
                      <a:pPr algn="ctr"/>
                      <a:r>
                        <a:rPr lang="en-US" sz="2800" dirty="0"/>
                        <a:t>I needed to prompt.</a:t>
                      </a:r>
                    </a:p>
                  </a:txBody>
                  <a:tcPr>
                    <a:solidFill>
                      <a:schemeClr val="accent1"/>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
        <p:nvSpPr>
          <p:cNvPr id="3" name="TextBox 2">
            <a:extLst>
              <a:ext uri="{FF2B5EF4-FFF2-40B4-BE49-F238E27FC236}">
                <a16:creationId xmlns:a16="http://schemas.microsoft.com/office/drawing/2014/main" id="{0904623B-8124-DE49-B586-66FF8840381C}"/>
              </a:ext>
            </a:extLst>
          </p:cNvPr>
          <p:cNvSpPr txBox="1"/>
          <p:nvPr/>
        </p:nvSpPr>
        <p:spPr>
          <a:xfrm>
            <a:off x="3423702" y="4739148"/>
            <a:ext cx="2266121" cy="1200329"/>
          </a:xfrm>
          <a:prstGeom prst="rect">
            <a:avLst/>
          </a:prstGeom>
          <a:noFill/>
        </p:spPr>
        <p:txBody>
          <a:bodyPr wrap="square" rtlCol="0">
            <a:spAutoFit/>
          </a:bodyPr>
          <a:lstStyle/>
          <a:p>
            <a:pPr algn="ctr"/>
            <a:r>
              <a:rPr lang="en-US" dirty="0"/>
              <a:t>Learner didn’t do task or</a:t>
            </a:r>
          </a:p>
          <a:p>
            <a:pPr algn="ctr"/>
            <a:r>
              <a:rPr lang="en-US" dirty="0"/>
              <a:t>Needed complete hands on guidance</a:t>
            </a:r>
          </a:p>
        </p:txBody>
      </p:sp>
      <p:cxnSp>
        <p:nvCxnSpPr>
          <p:cNvPr id="5" name="Straight Connector 4">
            <a:extLst>
              <a:ext uri="{FF2B5EF4-FFF2-40B4-BE49-F238E27FC236}">
                <a16:creationId xmlns:a16="http://schemas.microsoft.com/office/drawing/2014/main" id="{8F67A3A5-7099-DB46-91CB-E1191265231D}"/>
              </a:ext>
            </a:extLst>
          </p:cNvPr>
          <p:cNvCxnSpPr/>
          <p:nvPr/>
        </p:nvCxnSpPr>
        <p:spPr>
          <a:xfrm>
            <a:off x="4359965" y="4214191"/>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C2F4DD-860F-BA45-AAE0-9C7401349903}"/>
              </a:ext>
            </a:extLst>
          </p:cNvPr>
          <p:cNvSpPr txBox="1"/>
          <p:nvPr/>
        </p:nvSpPr>
        <p:spPr>
          <a:xfrm>
            <a:off x="4819153" y="477506"/>
            <a:ext cx="2266121" cy="646331"/>
          </a:xfrm>
          <a:prstGeom prst="rect">
            <a:avLst/>
          </a:prstGeom>
          <a:noFill/>
        </p:spPr>
        <p:txBody>
          <a:bodyPr wrap="square" rtlCol="0">
            <a:spAutoFit/>
          </a:bodyPr>
          <a:lstStyle/>
          <a:p>
            <a:pPr algn="ctr"/>
            <a:r>
              <a:rPr lang="en-US" dirty="0"/>
              <a:t>Learner required</a:t>
            </a:r>
          </a:p>
          <a:p>
            <a:pPr algn="ctr"/>
            <a:r>
              <a:rPr lang="en-US" dirty="0"/>
              <a:t>constant direction</a:t>
            </a:r>
          </a:p>
        </p:txBody>
      </p:sp>
      <p:cxnSp>
        <p:nvCxnSpPr>
          <p:cNvPr id="9" name="Straight Connector 8">
            <a:extLst>
              <a:ext uri="{FF2B5EF4-FFF2-40B4-BE49-F238E27FC236}">
                <a16:creationId xmlns:a16="http://schemas.microsoft.com/office/drawing/2014/main" id="{2FE5ECC7-A800-6F40-B647-2BDE9222BA48}"/>
              </a:ext>
            </a:extLst>
          </p:cNvPr>
          <p:cNvCxnSpPr>
            <a:cxnSpLocks/>
          </p:cNvCxnSpPr>
          <p:nvPr/>
        </p:nvCxnSpPr>
        <p:spPr>
          <a:xfrm>
            <a:off x="5985343" y="1123837"/>
            <a:ext cx="0" cy="58569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0F31A9-9146-1E4A-B1BF-D58487461F73}"/>
              </a:ext>
            </a:extLst>
          </p:cNvPr>
          <p:cNvSpPr txBox="1"/>
          <p:nvPr/>
        </p:nvSpPr>
        <p:spPr>
          <a:xfrm>
            <a:off x="6502178" y="4853709"/>
            <a:ext cx="2266121" cy="923330"/>
          </a:xfrm>
          <a:prstGeom prst="rect">
            <a:avLst/>
          </a:prstGeom>
          <a:noFill/>
        </p:spPr>
        <p:txBody>
          <a:bodyPr wrap="square" rtlCol="0">
            <a:spAutoFit/>
          </a:bodyPr>
          <a:lstStyle/>
          <a:p>
            <a:pPr algn="ctr"/>
            <a:r>
              <a:rPr lang="en-US" dirty="0"/>
              <a:t>Some independence but required intermittent direction</a:t>
            </a:r>
          </a:p>
        </p:txBody>
      </p:sp>
      <p:cxnSp>
        <p:nvCxnSpPr>
          <p:cNvPr id="11" name="Straight Connector 10">
            <a:extLst>
              <a:ext uri="{FF2B5EF4-FFF2-40B4-BE49-F238E27FC236}">
                <a16:creationId xmlns:a16="http://schemas.microsoft.com/office/drawing/2014/main" id="{DE683A93-83B6-584D-91BD-4572E9649995}"/>
              </a:ext>
            </a:extLst>
          </p:cNvPr>
          <p:cNvCxnSpPr/>
          <p:nvPr/>
        </p:nvCxnSpPr>
        <p:spPr>
          <a:xfrm>
            <a:off x="7635238" y="4279157"/>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434D249-0851-564F-BA1C-F77C032E10EA}"/>
              </a:ext>
            </a:extLst>
          </p:cNvPr>
          <p:cNvSpPr txBox="1"/>
          <p:nvPr/>
        </p:nvSpPr>
        <p:spPr>
          <a:xfrm>
            <a:off x="7085274" y="179587"/>
            <a:ext cx="4613963" cy="1200329"/>
          </a:xfrm>
          <a:prstGeom prst="rect">
            <a:avLst/>
          </a:prstGeom>
          <a:noFill/>
        </p:spPr>
        <p:txBody>
          <a:bodyPr wrap="square" rtlCol="0">
            <a:spAutoFit/>
          </a:bodyPr>
          <a:lstStyle/>
          <a:p>
            <a:pPr algn="ctr"/>
            <a:r>
              <a:rPr lang="en-US" dirty="0"/>
              <a:t>Resident demonstrates sound knowledge &amp; skill but needed help with unexpected challenges.  A few things you needed to f/u on.  No significant concerns.</a:t>
            </a:r>
          </a:p>
        </p:txBody>
      </p:sp>
      <p:cxnSp>
        <p:nvCxnSpPr>
          <p:cNvPr id="13" name="Straight Connector 12">
            <a:extLst>
              <a:ext uri="{FF2B5EF4-FFF2-40B4-BE49-F238E27FC236}">
                <a16:creationId xmlns:a16="http://schemas.microsoft.com/office/drawing/2014/main" id="{8C1D83EC-5CA2-F84D-B595-D266AC25CD7E}"/>
              </a:ext>
            </a:extLst>
          </p:cNvPr>
          <p:cNvCxnSpPr>
            <a:cxnSpLocks/>
          </p:cNvCxnSpPr>
          <p:nvPr/>
        </p:nvCxnSpPr>
        <p:spPr>
          <a:xfrm>
            <a:off x="9245377" y="1416683"/>
            <a:ext cx="0" cy="39886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9CBE44-7E9F-1541-A983-7C54748D8E3F}"/>
              </a:ext>
            </a:extLst>
          </p:cNvPr>
          <p:cNvSpPr txBox="1"/>
          <p:nvPr/>
        </p:nvSpPr>
        <p:spPr>
          <a:xfrm>
            <a:off x="9786063" y="5039125"/>
            <a:ext cx="2266121" cy="1477328"/>
          </a:xfrm>
          <a:prstGeom prst="rect">
            <a:avLst/>
          </a:prstGeom>
          <a:noFill/>
        </p:spPr>
        <p:txBody>
          <a:bodyPr wrap="square" rtlCol="0">
            <a:spAutoFit/>
          </a:bodyPr>
          <a:lstStyle/>
          <a:p>
            <a:pPr algn="ctr"/>
            <a:r>
              <a:rPr lang="en-US" dirty="0"/>
              <a:t>Complete independence.  Understands risks.  Performs safely.  Practice ready.</a:t>
            </a:r>
          </a:p>
        </p:txBody>
      </p:sp>
      <p:cxnSp>
        <p:nvCxnSpPr>
          <p:cNvPr id="16" name="Straight Connector 15">
            <a:extLst>
              <a:ext uri="{FF2B5EF4-FFF2-40B4-BE49-F238E27FC236}">
                <a16:creationId xmlns:a16="http://schemas.microsoft.com/office/drawing/2014/main" id="{59A5841D-8D9E-C146-8059-920D8E89EFC3}"/>
              </a:ext>
            </a:extLst>
          </p:cNvPr>
          <p:cNvCxnSpPr>
            <a:cxnSpLocks/>
          </p:cNvCxnSpPr>
          <p:nvPr/>
        </p:nvCxnSpPr>
        <p:spPr>
          <a:xfrm>
            <a:off x="10919123" y="4529666"/>
            <a:ext cx="0" cy="50945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DCD9B5-9DB4-7B40-83B0-E70120835B16}"/>
              </a:ext>
            </a:extLst>
          </p:cNvPr>
          <p:cNvSpPr txBox="1"/>
          <p:nvPr/>
        </p:nvSpPr>
        <p:spPr>
          <a:xfrm>
            <a:off x="4556762" y="6057328"/>
            <a:ext cx="4815838" cy="646331"/>
          </a:xfrm>
          <a:prstGeom prst="rect">
            <a:avLst/>
          </a:prstGeom>
          <a:noFill/>
        </p:spPr>
        <p:txBody>
          <a:bodyPr wrap="square" rtlCol="0">
            <a:spAutoFit/>
          </a:bodyPr>
          <a:lstStyle/>
          <a:p>
            <a:pPr algn="ctr"/>
            <a:r>
              <a:rPr lang="en-US" dirty="0"/>
              <a:t>**If any concerns with risk assessment or safety, should not score above 3.</a:t>
            </a:r>
          </a:p>
        </p:txBody>
      </p:sp>
    </p:spTree>
    <p:extLst>
      <p:ext uri="{BB962C8B-B14F-4D97-AF65-F5344CB8AC3E}">
        <p14:creationId xmlns:p14="http://schemas.microsoft.com/office/powerpoint/2010/main" val="260040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5"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FAE611-D66F-D547-AEDC-2FD51D523593}"/>
              </a:ext>
            </a:extLst>
          </p:cNvPr>
          <p:cNvPicPr>
            <a:picLocks noChangeAspect="1"/>
          </p:cNvPicPr>
          <p:nvPr/>
        </p:nvPicPr>
        <p:blipFill>
          <a:blip r:embed="rId2"/>
          <a:stretch>
            <a:fillRect/>
          </a:stretch>
        </p:blipFill>
        <p:spPr>
          <a:xfrm>
            <a:off x="5032424" y="144378"/>
            <a:ext cx="5626531" cy="6641475"/>
          </a:xfrm>
          <a:prstGeom prst="rect">
            <a:avLst/>
          </a:prstGeom>
          <a:ln w="12700">
            <a:solidFill>
              <a:schemeClr val="tx1">
                <a:lumMod val="75000"/>
                <a:lumOff val="25000"/>
              </a:schemeClr>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EPA</a:t>
            </a:r>
            <a:br>
              <a:rPr lang="en-US" b="1" dirty="0"/>
            </a:br>
            <a:r>
              <a:rPr lang="en-US" b="1" dirty="0"/>
              <a:t>Assessment</a:t>
            </a:r>
            <a:br>
              <a:rPr lang="en-US" b="1" dirty="0"/>
            </a:br>
            <a:r>
              <a:rPr lang="en-US" b="1" dirty="0"/>
              <a:t>Form</a:t>
            </a:r>
          </a:p>
        </p:txBody>
      </p:sp>
      <p:sp>
        <p:nvSpPr>
          <p:cNvPr id="4" name="Frame 3">
            <a:extLst>
              <a:ext uri="{FF2B5EF4-FFF2-40B4-BE49-F238E27FC236}">
                <a16:creationId xmlns:a16="http://schemas.microsoft.com/office/drawing/2014/main" id="{97F92F74-80FF-F841-985B-6EAB683ADE40}"/>
              </a:ext>
            </a:extLst>
          </p:cNvPr>
          <p:cNvSpPr/>
          <p:nvPr/>
        </p:nvSpPr>
        <p:spPr>
          <a:xfrm>
            <a:off x="4502778" y="2422358"/>
            <a:ext cx="6448397" cy="151421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61E34836-53B0-C941-8D5A-9518008B069F}"/>
              </a:ext>
            </a:extLst>
          </p:cNvPr>
          <p:cNvSpPr/>
          <p:nvPr/>
        </p:nvSpPr>
        <p:spPr>
          <a:xfrm>
            <a:off x="4512393" y="3050316"/>
            <a:ext cx="6438782" cy="290586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7C8F5687-D4F8-1C48-B2A8-D08EC4CE42A4}"/>
              </a:ext>
            </a:extLst>
          </p:cNvPr>
          <p:cNvSpPr/>
          <p:nvPr/>
        </p:nvSpPr>
        <p:spPr>
          <a:xfrm>
            <a:off x="4512393" y="5343787"/>
            <a:ext cx="6438783" cy="151421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930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252919" y="1123837"/>
            <a:ext cx="2947482" cy="4601183"/>
          </a:xfrm>
        </p:spPr>
        <p:txBody>
          <a:bodyPr>
            <a:normAutofit/>
          </a:bodyPr>
          <a:lstStyle/>
          <a:p>
            <a:r>
              <a:rPr lang="en-US" dirty="0"/>
              <a:t>Assessment of EPAs</a:t>
            </a:r>
          </a:p>
        </p:txBody>
      </p:sp>
      <p:graphicFrame>
        <p:nvGraphicFramePr>
          <p:cNvPr id="5" name="Content Placeholder 2">
            <a:extLst>
              <a:ext uri="{FF2B5EF4-FFF2-40B4-BE49-F238E27FC236}">
                <a16:creationId xmlns:a16="http://schemas.microsoft.com/office/drawing/2014/main" id="{347C4AF4-4C60-455C-9111-1EA989ABB865}"/>
              </a:ext>
            </a:extLst>
          </p:cNvPr>
          <p:cNvGraphicFramePr>
            <a:graphicFrameLocks noGrp="1"/>
          </p:cNvGraphicFramePr>
          <p:nvPr>
            <p:ph sz="quarter" idx="13"/>
            <p:extLst>
              <p:ext uri="{D42A27DB-BD31-4B8C-83A1-F6EECF244321}">
                <p14:modId xmlns:p14="http://schemas.microsoft.com/office/powerpoint/2010/main" val="1509448963"/>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415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A6FA2A-70E3-E648-97C9-C25F5F299706}"/>
              </a:ext>
            </a:extLst>
          </p:cNvPr>
          <p:cNvSpPr>
            <a:spLocks noGrp="1"/>
          </p:cNvSpPr>
          <p:nvPr>
            <p:ph type="title"/>
          </p:nvPr>
        </p:nvSpPr>
        <p:spPr>
          <a:xfrm>
            <a:off x="1703295" y="1083732"/>
            <a:ext cx="5509628" cy="4690534"/>
          </a:xfrm>
        </p:spPr>
        <p:txBody>
          <a:bodyPr vert="horz" lIns="91440" tIns="45720" rIns="91440" bIns="45720" rtlCol="0" anchor="ctr">
            <a:normAutofit/>
          </a:bodyPr>
          <a:lstStyle/>
          <a:p>
            <a:pPr algn="r"/>
            <a:r>
              <a:rPr lang="en-US" sz="7200" spc="-100">
                <a:solidFill>
                  <a:schemeClr val="tx1">
                    <a:lumMod val="75000"/>
                    <a:lumOff val="25000"/>
                  </a:schemeClr>
                </a:solidFill>
              </a:rPr>
              <a:t>Why Move to CBME?</a:t>
            </a:r>
          </a:p>
        </p:txBody>
      </p:sp>
      <p:sp>
        <p:nvSpPr>
          <p:cNvPr id="3" name="Content Placeholder 2">
            <a:extLst>
              <a:ext uri="{FF2B5EF4-FFF2-40B4-BE49-F238E27FC236}">
                <a16:creationId xmlns:a16="http://schemas.microsoft.com/office/drawing/2014/main" id="{65547DF1-5E8E-B940-944F-149A087F35D8}"/>
              </a:ext>
            </a:extLst>
          </p:cNvPr>
          <p:cNvSpPr>
            <a:spLocks noGrp="1"/>
          </p:cNvSpPr>
          <p:nvPr>
            <p:ph idx="1"/>
          </p:nvPr>
        </p:nvSpPr>
        <p:spPr>
          <a:xfrm>
            <a:off x="7757412" y="1083732"/>
            <a:ext cx="3924785" cy="4690534"/>
          </a:xfrm>
        </p:spPr>
        <p:txBody>
          <a:bodyPr vert="horz" lIns="91440" tIns="45720" rIns="91440" bIns="45720" rtlCol="0" anchor="ctr">
            <a:normAutofit/>
          </a:bodyPr>
          <a:lstStyle/>
          <a:p>
            <a:pPr marL="0" indent="0">
              <a:buNone/>
            </a:pPr>
            <a:r>
              <a:rPr lang="en-US" sz="2800" dirty="0">
                <a:solidFill>
                  <a:schemeClr val="tx1">
                    <a:lumMod val="75000"/>
                    <a:lumOff val="25000"/>
                  </a:schemeClr>
                </a:solidFill>
              </a:rPr>
              <a:t>Feedback.</a:t>
            </a:r>
          </a:p>
          <a:p>
            <a:pPr marL="0" indent="0">
              <a:buNone/>
            </a:pPr>
            <a:r>
              <a:rPr lang="en-US" sz="2800" dirty="0">
                <a:solidFill>
                  <a:schemeClr val="tx1">
                    <a:lumMod val="75000"/>
                    <a:lumOff val="25000"/>
                  </a:schemeClr>
                </a:solidFill>
              </a:rPr>
              <a:t>Exposure to experiences.</a:t>
            </a:r>
          </a:p>
        </p:txBody>
      </p:sp>
      <p:sp>
        <p:nvSpPr>
          <p:cNvPr id="14" name="Rectangle 13">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14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p:txBody>
          <a:bodyPr/>
          <a:lstStyle/>
          <a:p>
            <a:r>
              <a:rPr lang="en-US" dirty="0">
                <a:solidFill>
                  <a:schemeClr val="accent1"/>
                </a:solidFill>
              </a:rPr>
              <a:t>Other Evals Will Still Matter</a:t>
            </a:r>
            <a:endParaRPr lang="en-US" dirty="0"/>
          </a:p>
        </p:txBody>
      </p:sp>
      <p:sp>
        <p:nvSpPr>
          <p:cNvPr id="8" name="Text Placeholder 7">
            <a:extLst>
              <a:ext uri="{FF2B5EF4-FFF2-40B4-BE49-F238E27FC236}">
                <a16:creationId xmlns:a16="http://schemas.microsoft.com/office/drawing/2014/main" id="{3C798AAA-4C26-8A4B-B80B-2CB63AE36F9F}"/>
              </a:ext>
            </a:extLst>
          </p:cNvPr>
          <p:cNvSpPr>
            <a:spLocks noGrp="1"/>
          </p:cNvSpPr>
          <p:nvPr>
            <p:ph type="body" idx="1"/>
          </p:nvPr>
        </p:nvSpPr>
        <p:spPr>
          <a:xfrm>
            <a:off x="685780" y="4113146"/>
            <a:ext cx="3310128" cy="576262"/>
          </a:xfrm>
        </p:spPr>
        <p:txBody>
          <a:bodyPr/>
          <a:lstStyle/>
          <a:p>
            <a:r>
              <a:rPr lang="en-US" sz="2800" dirty="0"/>
              <a:t>ITARs</a:t>
            </a:r>
          </a:p>
        </p:txBody>
      </p:sp>
      <p:pic>
        <p:nvPicPr>
          <p:cNvPr id="24" name="Picture Placeholder 23" descr="List">
            <a:extLst>
              <a:ext uri="{FF2B5EF4-FFF2-40B4-BE49-F238E27FC236}">
                <a16:creationId xmlns:a16="http://schemas.microsoft.com/office/drawing/2014/main" id="{6903E0C0-ED71-A140-BFE5-5564B8DE4120}"/>
              </a:ext>
            </a:extLst>
          </p:cNvPr>
          <p:cNvPicPr>
            <a:picLocks noGrp="1" noChangeAspect="1"/>
          </p:cNvPicPr>
          <p:nvPr>
            <p:ph type="pic" idx="15"/>
          </p:nvPr>
        </p:nvPicPr>
        <p:blipFill>
          <a:blip r:embed="rId2">
            <a:extLst>
              <a:ext uri="{96DAC541-7B7A-43D3-8B79-37D633B846F1}">
                <asvg:svgBlip xmlns:asvg="http://schemas.microsoft.com/office/drawing/2016/SVG/main" r:embed="rId3"/>
              </a:ext>
            </a:extLst>
          </a:blip>
          <a:srcRect t="26787" b="26787"/>
          <a:stretch>
            <a:fillRect/>
          </a:stretch>
        </p:blipFill>
        <p:spPr/>
      </p:pic>
      <p:sp>
        <p:nvSpPr>
          <p:cNvPr id="12" name="Text Placeholder 11">
            <a:extLst>
              <a:ext uri="{FF2B5EF4-FFF2-40B4-BE49-F238E27FC236}">
                <a16:creationId xmlns:a16="http://schemas.microsoft.com/office/drawing/2014/main" id="{D01B334B-9887-2549-BA48-08EC77AD4BB4}"/>
              </a:ext>
            </a:extLst>
          </p:cNvPr>
          <p:cNvSpPr>
            <a:spLocks noGrp="1"/>
          </p:cNvSpPr>
          <p:nvPr>
            <p:ph type="body" sz="half" idx="18"/>
          </p:nvPr>
        </p:nvSpPr>
        <p:spPr>
          <a:xfrm>
            <a:off x="685780" y="4878517"/>
            <a:ext cx="3310128" cy="985299"/>
          </a:xfrm>
        </p:spPr>
        <p:txBody>
          <a:bodyPr>
            <a:normAutofit/>
          </a:bodyPr>
          <a:lstStyle/>
          <a:p>
            <a:r>
              <a:rPr lang="en-US" sz="2000" dirty="0"/>
              <a:t>Mid- &amp; end- rotation Evaluations</a:t>
            </a:r>
          </a:p>
        </p:txBody>
      </p:sp>
      <p:sp>
        <p:nvSpPr>
          <p:cNvPr id="9" name="Text Placeholder 8">
            <a:extLst>
              <a:ext uri="{FF2B5EF4-FFF2-40B4-BE49-F238E27FC236}">
                <a16:creationId xmlns:a16="http://schemas.microsoft.com/office/drawing/2014/main" id="{E994BB2F-7B3A-CA4B-BCD8-D8BC583A5CA2}"/>
              </a:ext>
            </a:extLst>
          </p:cNvPr>
          <p:cNvSpPr>
            <a:spLocks noGrp="1"/>
          </p:cNvSpPr>
          <p:nvPr>
            <p:ph type="body" sz="quarter" idx="3"/>
          </p:nvPr>
        </p:nvSpPr>
        <p:spPr>
          <a:xfrm>
            <a:off x="4229178" y="4113146"/>
            <a:ext cx="3310128" cy="576262"/>
          </a:xfrm>
        </p:spPr>
        <p:txBody>
          <a:bodyPr/>
          <a:lstStyle/>
          <a:p>
            <a:r>
              <a:rPr lang="en-US" sz="2800" dirty="0"/>
              <a:t>Scholarly Projects</a:t>
            </a:r>
          </a:p>
        </p:txBody>
      </p:sp>
      <p:pic>
        <p:nvPicPr>
          <p:cNvPr id="20" name="Picture Placeholder 19" descr="Presentation with pie chart">
            <a:extLst>
              <a:ext uri="{FF2B5EF4-FFF2-40B4-BE49-F238E27FC236}">
                <a16:creationId xmlns:a16="http://schemas.microsoft.com/office/drawing/2014/main" id="{5D9FCDC8-65E7-4443-8197-47E327D519CE}"/>
              </a:ext>
            </a:extLst>
          </p:cNvPr>
          <p:cNvPicPr>
            <a:picLocks noGrp="1" noChangeAspect="1"/>
          </p:cNvPicPr>
          <p:nvPr>
            <p:ph type="pic" idx="21"/>
          </p:nvPr>
        </p:nvPicPr>
        <p:blipFill>
          <a:blip r:embed="rId4">
            <a:extLst>
              <a:ext uri="{96DAC541-7B7A-43D3-8B79-37D633B846F1}">
                <asvg:svgBlip xmlns:asvg="http://schemas.microsoft.com/office/drawing/2016/SVG/main" r:embed="rId5"/>
              </a:ext>
            </a:extLst>
          </a:blip>
          <a:srcRect t="26811" b="26811"/>
          <a:stretch>
            <a:fillRect/>
          </a:stretch>
        </p:blipFill>
        <p:spPr/>
      </p:pic>
      <p:sp>
        <p:nvSpPr>
          <p:cNvPr id="13" name="Text Placeholder 12">
            <a:extLst>
              <a:ext uri="{FF2B5EF4-FFF2-40B4-BE49-F238E27FC236}">
                <a16:creationId xmlns:a16="http://schemas.microsoft.com/office/drawing/2014/main" id="{6CE7DD01-9E49-1740-938A-214B4444E144}"/>
              </a:ext>
            </a:extLst>
          </p:cNvPr>
          <p:cNvSpPr>
            <a:spLocks noGrp="1"/>
          </p:cNvSpPr>
          <p:nvPr>
            <p:ph type="body" sz="half" idx="19"/>
          </p:nvPr>
        </p:nvSpPr>
        <p:spPr>
          <a:xfrm>
            <a:off x="4235999" y="4878517"/>
            <a:ext cx="3310128" cy="985300"/>
          </a:xfrm>
        </p:spPr>
        <p:txBody>
          <a:bodyPr>
            <a:normAutofit/>
          </a:bodyPr>
          <a:lstStyle/>
          <a:p>
            <a:r>
              <a:rPr lang="en-US" sz="2000" dirty="0"/>
              <a:t>Grand Rounds</a:t>
            </a:r>
          </a:p>
          <a:p>
            <a:r>
              <a:rPr lang="en-US" sz="2000" dirty="0"/>
              <a:t>Poster presentation</a:t>
            </a:r>
          </a:p>
        </p:txBody>
      </p:sp>
      <p:sp>
        <p:nvSpPr>
          <p:cNvPr id="10" name="Text Placeholder 9">
            <a:extLst>
              <a:ext uri="{FF2B5EF4-FFF2-40B4-BE49-F238E27FC236}">
                <a16:creationId xmlns:a16="http://schemas.microsoft.com/office/drawing/2014/main" id="{834CB1BD-ADAC-954D-B0F8-82C5002E8251}"/>
              </a:ext>
            </a:extLst>
          </p:cNvPr>
          <p:cNvSpPr>
            <a:spLocks noGrp="1"/>
          </p:cNvSpPr>
          <p:nvPr>
            <p:ph type="body" sz="quarter" idx="13"/>
          </p:nvPr>
        </p:nvSpPr>
        <p:spPr>
          <a:xfrm>
            <a:off x="7768819" y="4113146"/>
            <a:ext cx="3310128" cy="576262"/>
          </a:xfrm>
        </p:spPr>
        <p:txBody>
          <a:bodyPr/>
          <a:lstStyle/>
          <a:p>
            <a:r>
              <a:rPr lang="en-US" sz="2800" dirty="0"/>
              <a:t>Longitudinal F/U </a:t>
            </a:r>
          </a:p>
        </p:txBody>
      </p:sp>
      <p:pic>
        <p:nvPicPr>
          <p:cNvPr id="22" name="Picture Placeholder 21" descr="Arrow circle">
            <a:extLst>
              <a:ext uri="{FF2B5EF4-FFF2-40B4-BE49-F238E27FC236}">
                <a16:creationId xmlns:a16="http://schemas.microsoft.com/office/drawing/2014/main" id="{7296B589-1954-1842-95BE-922EB1D37AD0}"/>
              </a:ext>
            </a:extLst>
          </p:cNvPr>
          <p:cNvPicPr>
            <a:picLocks noGrp="1" noChangeAspect="1"/>
          </p:cNvPicPr>
          <p:nvPr>
            <p:ph type="pic" idx="22"/>
          </p:nvPr>
        </p:nvPicPr>
        <p:blipFill>
          <a:blip r:embed="rId6">
            <a:extLst>
              <a:ext uri="{96DAC541-7B7A-43D3-8B79-37D633B846F1}">
                <asvg:svgBlip xmlns:asvg="http://schemas.microsoft.com/office/drawing/2016/SVG/main" r:embed="rId7"/>
              </a:ext>
            </a:extLst>
          </a:blip>
          <a:srcRect t="26787" b="26787"/>
          <a:stretch>
            <a:fillRect/>
          </a:stretch>
        </p:blipFill>
        <p:spPr/>
      </p:pic>
      <p:sp>
        <p:nvSpPr>
          <p:cNvPr id="14" name="Text Placeholder 13">
            <a:extLst>
              <a:ext uri="{FF2B5EF4-FFF2-40B4-BE49-F238E27FC236}">
                <a16:creationId xmlns:a16="http://schemas.microsoft.com/office/drawing/2014/main" id="{AB6F5C0D-EC39-E748-BCB1-D747C8EFF5C1}"/>
              </a:ext>
            </a:extLst>
          </p:cNvPr>
          <p:cNvSpPr>
            <a:spLocks noGrp="1"/>
          </p:cNvSpPr>
          <p:nvPr>
            <p:ph type="body" sz="half" idx="20"/>
          </p:nvPr>
        </p:nvSpPr>
        <p:spPr>
          <a:xfrm>
            <a:off x="7768819" y="4881936"/>
            <a:ext cx="3310128" cy="985302"/>
          </a:xfrm>
        </p:spPr>
        <p:txBody>
          <a:bodyPr>
            <a:normAutofit/>
          </a:bodyPr>
          <a:lstStyle/>
          <a:p>
            <a:r>
              <a:rPr lang="en-US" sz="2000" dirty="0"/>
              <a:t>Logs</a:t>
            </a:r>
          </a:p>
        </p:txBody>
      </p:sp>
    </p:spTree>
    <p:extLst>
      <p:ext uri="{BB962C8B-B14F-4D97-AF65-F5344CB8AC3E}">
        <p14:creationId xmlns:p14="http://schemas.microsoft.com/office/powerpoint/2010/main" val="3703621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FD364-FC22-224F-94E4-4BCA7B9E3A4B}"/>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500" spc="-100" dirty="0"/>
              <a:t>Transition to Discipline  EPAs</a:t>
            </a:r>
          </a:p>
        </p:txBody>
      </p:sp>
      <p:pic>
        <p:nvPicPr>
          <p:cNvPr id="6" name="Content Placeholder 5" descr="A stone building&#10;&#10;Description automatically generated">
            <a:extLst>
              <a:ext uri="{FF2B5EF4-FFF2-40B4-BE49-F238E27FC236}">
                <a16:creationId xmlns:a16="http://schemas.microsoft.com/office/drawing/2014/main" id="{924E53B5-5341-784E-B92D-81C447B960E6}"/>
              </a:ext>
            </a:extLst>
          </p:cNvPr>
          <p:cNvPicPr>
            <a:picLocks noGrp="1" noChangeAspect="1"/>
          </p:cNvPicPr>
          <p:nvPr>
            <p:ph idx="1"/>
          </p:nvPr>
        </p:nvPicPr>
        <p:blipFill rotWithShape="1">
          <a:blip r:embed="rId2"/>
          <a:srcRect l="4884" r="27928" b="1"/>
          <a:stretch/>
        </p:blipFill>
        <p:spPr>
          <a:xfrm>
            <a:off x="5120640" y="759599"/>
            <a:ext cx="6367271" cy="5330650"/>
          </a:xfrm>
          <a:prstGeom prst="rect">
            <a:avLst/>
          </a:prstGeom>
        </p:spPr>
      </p:pic>
      <p:sp>
        <p:nvSpPr>
          <p:cNvPr id="19" name="Rectangle 18">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764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1122857" y="4956828"/>
            <a:ext cx="10210862" cy="1065690"/>
          </a:xfrm>
        </p:spPr>
        <p:txBody>
          <a:bodyPr vert="horz" lIns="91440" tIns="45720" rIns="91440" bIns="45720" rtlCol="0" anchor="b">
            <a:normAutofit fontScale="90000"/>
          </a:bodyPr>
          <a:lstStyle/>
          <a:p>
            <a:r>
              <a:rPr lang="en-US" sz="5900" b="1" spc="-100" dirty="0"/>
              <a:t>Pgy1</a:t>
            </a:r>
            <a:br>
              <a:rPr lang="en-US" sz="5900" b="1" spc="-100" dirty="0"/>
            </a:br>
            <a:r>
              <a:rPr lang="en-US" sz="5900" b="1" spc="-100" dirty="0"/>
              <a:t>Transition to Discipline Stage</a:t>
            </a:r>
          </a:p>
        </p:txBody>
      </p:sp>
      <p:pic>
        <p:nvPicPr>
          <p:cNvPr id="8" name="Picture 7">
            <a:extLst>
              <a:ext uri="{FF2B5EF4-FFF2-40B4-BE49-F238E27FC236}">
                <a16:creationId xmlns:a16="http://schemas.microsoft.com/office/drawing/2014/main" id="{31A91F07-4E96-D44F-BC8F-DA9EDA57D608}"/>
              </a:ext>
            </a:extLst>
          </p:cNvPr>
          <p:cNvPicPr>
            <a:picLocks noChangeAspect="1"/>
          </p:cNvPicPr>
          <p:nvPr/>
        </p:nvPicPr>
        <p:blipFill>
          <a:blip r:embed="rId2"/>
          <a:stretch>
            <a:fillRect/>
          </a:stretch>
        </p:blipFill>
        <p:spPr>
          <a:xfrm>
            <a:off x="2520467" y="365571"/>
            <a:ext cx="7371677" cy="3600122"/>
          </a:xfrm>
          <a:prstGeom prst="rect">
            <a:avLst/>
          </a:prstGeom>
        </p:spPr>
      </p:pic>
    </p:spTree>
    <p:extLst>
      <p:ext uri="{BB962C8B-B14F-4D97-AF65-F5344CB8AC3E}">
        <p14:creationId xmlns:p14="http://schemas.microsoft.com/office/powerpoint/2010/main" val="7182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Transition to Discipline</a:t>
            </a:r>
            <a:br>
              <a:rPr lang="en-US" b="1" dirty="0"/>
            </a:br>
            <a:r>
              <a:rPr lang="en-US" b="1" dirty="0"/>
              <a:t>EPAs</a:t>
            </a:r>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2192" y="2214344"/>
            <a:ext cx="3474720" cy="1676400"/>
          </a:xfrm>
        </p:spPr>
        <p:txBody>
          <a:bodyPr>
            <a:noAutofit/>
          </a:bodyPr>
          <a:lstStyle/>
          <a:p>
            <a:r>
              <a:rPr lang="en-US" dirty="0"/>
              <a:t>Obtaining a psychiatric history to inform the preliminary diagnostic impression for patients presenting with mental disorders.</a:t>
            </a:r>
          </a:p>
        </p:txBody>
      </p:sp>
      <p:sp>
        <p:nvSpPr>
          <p:cNvPr id="4" name="Content Placeholder 3">
            <a:extLst>
              <a:ext uri="{FF2B5EF4-FFF2-40B4-BE49-F238E27FC236}">
                <a16:creationId xmlns:a16="http://schemas.microsoft.com/office/drawing/2014/main" id="{56089C90-380F-C947-8DDA-C5320D9E5763}"/>
              </a:ext>
            </a:extLst>
          </p:cNvPr>
          <p:cNvSpPr>
            <a:spLocks noGrp="1"/>
          </p:cNvSpPr>
          <p:nvPr>
            <p:ph sz="half" idx="2"/>
          </p:nvPr>
        </p:nvSpPr>
        <p:spPr>
          <a:xfrm>
            <a:off x="3822192" y="3655211"/>
            <a:ext cx="3474720" cy="1549936"/>
          </a:xfrm>
        </p:spPr>
        <p:txBody>
          <a:bodyPr>
            <a:normAutofit/>
          </a:bodyPr>
          <a:lstStyle/>
          <a:p>
            <a:r>
              <a:rPr lang="en-US" dirty="0"/>
              <a:t>2 SUCCESSFUL observations</a:t>
            </a:r>
          </a:p>
          <a:p>
            <a:pPr lvl="1"/>
            <a:r>
              <a:rPr lang="en-US" sz="2000" dirty="0"/>
              <a:t>2 different case types</a:t>
            </a:r>
          </a:p>
        </p:txBody>
      </p:sp>
      <p:sp>
        <p:nvSpPr>
          <p:cNvPr id="5" name="Text Placeholder 4">
            <a:extLst>
              <a:ext uri="{FF2B5EF4-FFF2-40B4-BE49-F238E27FC236}">
                <a16:creationId xmlns:a16="http://schemas.microsoft.com/office/drawing/2014/main" id="{C07A7955-A663-4B48-A7DD-0BCC79EEF762}"/>
              </a:ext>
            </a:extLst>
          </p:cNvPr>
          <p:cNvSpPr>
            <a:spLocks noGrp="1"/>
          </p:cNvSpPr>
          <p:nvPr>
            <p:ph type="body" sz="quarter" idx="3"/>
          </p:nvPr>
        </p:nvSpPr>
        <p:spPr>
          <a:xfrm>
            <a:off x="7818463" y="2404857"/>
            <a:ext cx="3474720" cy="813171"/>
          </a:xfrm>
        </p:spPr>
        <p:txBody>
          <a:bodyPr>
            <a:noAutofit/>
          </a:bodyPr>
          <a:lstStyle/>
          <a:p>
            <a:r>
              <a:rPr lang="en-US" dirty="0"/>
              <a:t>Communicating clinical encounters in oral and written/electronic form.</a:t>
            </a:r>
          </a:p>
        </p:txBody>
      </p:sp>
      <p:sp>
        <p:nvSpPr>
          <p:cNvPr id="6" name="Content Placeholder 5">
            <a:extLst>
              <a:ext uri="{FF2B5EF4-FFF2-40B4-BE49-F238E27FC236}">
                <a16:creationId xmlns:a16="http://schemas.microsoft.com/office/drawing/2014/main" id="{61EDB264-0D9C-9D4E-AF71-B93D07E9BE59}"/>
              </a:ext>
            </a:extLst>
          </p:cNvPr>
          <p:cNvSpPr>
            <a:spLocks noGrp="1"/>
          </p:cNvSpPr>
          <p:nvPr>
            <p:ph sz="quarter" idx="4"/>
          </p:nvPr>
        </p:nvSpPr>
        <p:spPr>
          <a:xfrm>
            <a:off x="7818463" y="4309802"/>
            <a:ext cx="3763937" cy="1549936"/>
          </a:xfrm>
        </p:spPr>
        <p:txBody>
          <a:bodyPr>
            <a:noAutofit/>
          </a:bodyPr>
          <a:lstStyle/>
          <a:p>
            <a:r>
              <a:rPr lang="en-US" dirty="0"/>
              <a:t>2 SUCCESSFUL observations</a:t>
            </a:r>
          </a:p>
          <a:p>
            <a:pPr lvl="1"/>
            <a:r>
              <a:rPr lang="en-US" sz="2000" dirty="0"/>
              <a:t>At least:</a:t>
            </a:r>
          </a:p>
          <a:p>
            <a:pPr lvl="2"/>
            <a:r>
              <a:rPr lang="en-US" sz="2000" dirty="0"/>
              <a:t>1 written</a:t>
            </a:r>
          </a:p>
          <a:p>
            <a:pPr lvl="2"/>
            <a:r>
              <a:rPr lang="en-US" sz="2000" dirty="0"/>
              <a:t>1 verbal</a:t>
            </a:r>
          </a:p>
          <a:p>
            <a:pPr lvl="2"/>
            <a:r>
              <a:rPr lang="en-US" sz="2000" dirty="0"/>
              <a:t>1 must be of observed interview</a:t>
            </a:r>
          </a:p>
        </p:txBody>
      </p:sp>
      <p:sp>
        <p:nvSpPr>
          <p:cNvPr id="7" name="Rectangle 6">
            <a:extLst>
              <a:ext uri="{FF2B5EF4-FFF2-40B4-BE49-F238E27FC236}">
                <a16:creationId xmlns:a16="http://schemas.microsoft.com/office/drawing/2014/main" id="{347FC2DB-8ED9-BD49-B78C-228C1C06B8AB}"/>
              </a:ext>
            </a:extLst>
          </p:cNvPr>
          <p:cNvSpPr/>
          <p:nvPr/>
        </p:nvSpPr>
        <p:spPr>
          <a:xfrm>
            <a:off x="4024895" y="823080"/>
            <a:ext cx="30680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a:t>
            </a:r>
            <a:r>
              <a:rPr lang="en-US" sz="5400" dirty="0">
                <a:ln w="0"/>
                <a:solidFill>
                  <a:schemeClr val="accent1"/>
                </a:solidFill>
                <a:effectLst>
                  <a:outerShdw blurRad="38100" dist="25400" dir="5400000" algn="ctr" rotWithShape="0">
                    <a:srgbClr val="6E747A">
                      <a:alpha val="43000"/>
                    </a:srgbClr>
                  </a:outerShdw>
                </a:effectLst>
              </a:rPr>
              <a:t>TtD-</a:t>
            </a: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8" name="Rectangle 7">
            <a:extLst>
              <a:ext uri="{FF2B5EF4-FFF2-40B4-BE49-F238E27FC236}">
                <a16:creationId xmlns:a16="http://schemas.microsoft.com/office/drawing/2014/main" id="{FBF8872C-2F15-6F45-A683-C913B176AF27}"/>
              </a:ext>
            </a:extLst>
          </p:cNvPr>
          <p:cNvSpPr/>
          <p:nvPr/>
        </p:nvSpPr>
        <p:spPr>
          <a:xfrm>
            <a:off x="7999526" y="799842"/>
            <a:ext cx="311130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TtD-2</a:t>
            </a: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26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252919" y="1123837"/>
            <a:ext cx="2947482" cy="4601183"/>
          </a:xfrm>
        </p:spPr>
        <p:txBody>
          <a:bodyPr>
            <a:normAutofit/>
          </a:bodyPr>
          <a:lstStyle/>
          <a:p>
            <a:r>
              <a:rPr lang="en-US" dirty="0"/>
              <a:t>Assessment of EPAs during Transition to Discipline</a:t>
            </a:r>
          </a:p>
        </p:txBody>
      </p:sp>
      <p:graphicFrame>
        <p:nvGraphicFramePr>
          <p:cNvPr id="4" name="Diagram 3">
            <a:extLst>
              <a:ext uri="{FF2B5EF4-FFF2-40B4-BE49-F238E27FC236}">
                <a16:creationId xmlns:a16="http://schemas.microsoft.com/office/drawing/2014/main" id="{E788EAD1-CFFF-2046-BB33-C4DD8F3A332F}"/>
              </a:ext>
            </a:extLst>
          </p:cNvPr>
          <p:cNvGraphicFramePr/>
          <p:nvPr>
            <p:extLst>
              <p:ext uri="{D42A27DB-BD31-4B8C-83A1-F6EECF244321}">
                <p14:modId xmlns:p14="http://schemas.microsoft.com/office/powerpoint/2010/main" val="3848171330"/>
              </p:ext>
            </p:extLst>
          </p:nvPr>
        </p:nvGraphicFramePr>
        <p:xfrm>
          <a:off x="3594304" y="87887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E506D3D5-FD57-7C4E-A132-5BD85DB25FC1}"/>
              </a:ext>
            </a:extLst>
          </p:cNvPr>
          <p:cNvSpPr/>
          <p:nvPr/>
        </p:nvSpPr>
        <p:spPr>
          <a:xfrm>
            <a:off x="5072550" y="999989"/>
            <a:ext cx="522900"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5</a:t>
            </a:r>
          </a:p>
        </p:txBody>
      </p:sp>
      <p:sp>
        <p:nvSpPr>
          <p:cNvPr id="9" name="Rectangle 8">
            <a:extLst>
              <a:ext uri="{FF2B5EF4-FFF2-40B4-BE49-F238E27FC236}">
                <a16:creationId xmlns:a16="http://schemas.microsoft.com/office/drawing/2014/main" id="{09BE386F-9EF0-3A43-99C8-26EF8607DABA}"/>
              </a:ext>
            </a:extLst>
          </p:cNvPr>
          <p:cNvSpPr/>
          <p:nvPr/>
        </p:nvSpPr>
        <p:spPr>
          <a:xfrm>
            <a:off x="5055077" y="2962763"/>
            <a:ext cx="498856"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3</a:t>
            </a:r>
          </a:p>
        </p:txBody>
      </p:sp>
      <p:sp>
        <p:nvSpPr>
          <p:cNvPr id="10" name="Rectangle 9">
            <a:extLst>
              <a:ext uri="{FF2B5EF4-FFF2-40B4-BE49-F238E27FC236}">
                <a16:creationId xmlns:a16="http://schemas.microsoft.com/office/drawing/2014/main" id="{6155C7EA-86D4-AA45-BCEC-CEA254AD8128}"/>
              </a:ext>
            </a:extLst>
          </p:cNvPr>
          <p:cNvSpPr/>
          <p:nvPr/>
        </p:nvSpPr>
        <p:spPr>
          <a:xfrm>
            <a:off x="5033437" y="4934682"/>
            <a:ext cx="542136"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4</a:t>
            </a:r>
          </a:p>
        </p:txBody>
      </p:sp>
    </p:spTree>
    <p:extLst>
      <p:ext uri="{BB962C8B-B14F-4D97-AF65-F5344CB8AC3E}">
        <p14:creationId xmlns:p14="http://schemas.microsoft.com/office/powerpoint/2010/main" val="3281088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Heads Up for Additional EPAs during  </a:t>
            </a:r>
            <a:r>
              <a:rPr lang="en-US" b="1" dirty="0" err="1"/>
              <a:t>TtD</a:t>
            </a:r>
            <a:r>
              <a:rPr lang="en-US" b="1" dirty="0"/>
              <a:t> Curriculum</a:t>
            </a: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17392" y="2383064"/>
            <a:ext cx="3474720" cy="1676400"/>
          </a:xfrm>
        </p:spPr>
        <p:txBody>
          <a:bodyPr>
            <a:noAutofit/>
          </a:bodyPr>
          <a:lstStyle/>
          <a:p>
            <a:r>
              <a:rPr lang="en-US" sz="2400" dirty="0"/>
              <a:t>Performing critical appraisal &amp; presenting psychiatric literature.</a:t>
            </a:r>
          </a:p>
        </p:txBody>
      </p:sp>
      <p:sp>
        <p:nvSpPr>
          <p:cNvPr id="7" name="Rectangle 6">
            <a:extLst>
              <a:ext uri="{FF2B5EF4-FFF2-40B4-BE49-F238E27FC236}">
                <a16:creationId xmlns:a16="http://schemas.microsoft.com/office/drawing/2014/main" id="{347FC2DB-8ED9-BD49-B78C-228C1C06B8AB}"/>
              </a:ext>
            </a:extLst>
          </p:cNvPr>
          <p:cNvSpPr/>
          <p:nvPr/>
        </p:nvSpPr>
        <p:spPr>
          <a:xfrm>
            <a:off x="4181924" y="1459734"/>
            <a:ext cx="239559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F</a:t>
            </a:r>
            <a:r>
              <a:rPr lang="en-US" sz="5400" dirty="0">
                <a:ln w="0"/>
                <a:solidFill>
                  <a:schemeClr val="accent1"/>
                </a:solidFill>
                <a:effectLst>
                  <a:outerShdw blurRad="38100" dist="25400" dir="5400000" algn="ctr" rotWithShape="0">
                    <a:srgbClr val="6E747A">
                      <a:alpha val="43000"/>
                    </a:srgbClr>
                  </a:outerShdw>
                </a:effectLst>
              </a:rPr>
              <a:t>-5</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Bar graph with downward trend">
            <a:extLst>
              <a:ext uri="{FF2B5EF4-FFF2-40B4-BE49-F238E27FC236}">
                <a16:creationId xmlns:a16="http://schemas.microsoft.com/office/drawing/2014/main" id="{FEFF3C51-180E-7648-B90D-6ADB06CF1FD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73114" y="490238"/>
            <a:ext cx="963275" cy="963275"/>
          </a:xfrm>
          <a:prstGeom prst="rect">
            <a:avLst/>
          </a:prstGeom>
        </p:spPr>
      </p:pic>
      <p:sp>
        <p:nvSpPr>
          <p:cNvPr id="8" name="TextBox 7">
            <a:extLst>
              <a:ext uri="{FF2B5EF4-FFF2-40B4-BE49-F238E27FC236}">
                <a16:creationId xmlns:a16="http://schemas.microsoft.com/office/drawing/2014/main" id="{4FEB95B5-D728-E241-AF5D-F4738A29BC39}"/>
              </a:ext>
            </a:extLst>
          </p:cNvPr>
          <p:cNvSpPr txBox="1"/>
          <p:nvPr/>
        </p:nvSpPr>
        <p:spPr>
          <a:xfrm>
            <a:off x="3817392" y="4428770"/>
            <a:ext cx="4035164" cy="1323439"/>
          </a:xfrm>
          <a:prstGeom prst="rect">
            <a:avLst/>
          </a:prstGeom>
          <a:noFill/>
        </p:spPr>
        <p:txBody>
          <a:bodyPr wrap="square" rtlCol="0">
            <a:spAutoFit/>
          </a:bodyPr>
          <a:lstStyle/>
          <a:p>
            <a:r>
              <a:rPr lang="en-US" sz="2000" dirty="0"/>
              <a:t>2 Observations of Achievement</a:t>
            </a:r>
          </a:p>
          <a:p>
            <a:endParaRPr lang="en-US" sz="2000" dirty="0"/>
          </a:p>
          <a:p>
            <a:endParaRPr lang="en-US" sz="2000" dirty="0"/>
          </a:p>
          <a:p>
            <a:pPr lvl="1"/>
            <a:endParaRPr lang="en-US" sz="2000" dirty="0"/>
          </a:p>
        </p:txBody>
      </p:sp>
      <p:sp>
        <p:nvSpPr>
          <p:cNvPr id="4" name="Rectangle 3">
            <a:extLst>
              <a:ext uri="{FF2B5EF4-FFF2-40B4-BE49-F238E27FC236}">
                <a16:creationId xmlns:a16="http://schemas.microsoft.com/office/drawing/2014/main" id="{A9AAFAEB-CA9A-DF46-A708-F136CFCD8B77}"/>
              </a:ext>
            </a:extLst>
          </p:cNvPr>
          <p:cNvSpPr/>
          <p:nvPr/>
        </p:nvSpPr>
        <p:spPr>
          <a:xfrm>
            <a:off x="7562369" y="1256545"/>
            <a:ext cx="4376712" cy="424731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EBM</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Presentation</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Opportunity</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for </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EPA O&amp;F</a:t>
            </a:r>
          </a:p>
        </p:txBody>
      </p:sp>
    </p:spTree>
    <p:extLst>
      <p:ext uri="{BB962C8B-B14F-4D97-AF65-F5344CB8AC3E}">
        <p14:creationId xmlns:p14="http://schemas.microsoft.com/office/powerpoint/2010/main" val="368024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Heads Up for Additional EPAs during  </a:t>
            </a:r>
            <a:r>
              <a:rPr lang="en-US" b="1" dirty="0" err="1"/>
              <a:t>TtD</a:t>
            </a:r>
            <a:r>
              <a:rPr lang="en-US" b="1" dirty="0"/>
              <a:t> Curriculum</a:t>
            </a: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587014" y="2409175"/>
            <a:ext cx="3474720" cy="1676400"/>
          </a:xfrm>
        </p:spPr>
        <p:txBody>
          <a:bodyPr>
            <a:noAutofit/>
          </a:bodyPr>
          <a:lstStyle/>
          <a:p>
            <a:r>
              <a:rPr lang="en-US" sz="2400" dirty="0"/>
              <a:t>Providing Teaching for students, residents, the public and other health care professionals.</a:t>
            </a:r>
          </a:p>
        </p:txBody>
      </p:sp>
      <p:sp>
        <p:nvSpPr>
          <p:cNvPr id="7" name="Rectangle 6">
            <a:extLst>
              <a:ext uri="{FF2B5EF4-FFF2-40B4-BE49-F238E27FC236}">
                <a16:creationId xmlns:a16="http://schemas.microsoft.com/office/drawing/2014/main" id="{347FC2DB-8ED9-BD49-B78C-228C1C06B8AB}"/>
              </a:ext>
            </a:extLst>
          </p:cNvPr>
          <p:cNvSpPr/>
          <p:nvPr/>
        </p:nvSpPr>
        <p:spPr>
          <a:xfrm>
            <a:off x="3748831" y="1482054"/>
            <a:ext cx="276287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C</a:t>
            </a:r>
            <a:r>
              <a:rPr lang="en-US" sz="5400" dirty="0">
                <a:ln w="0"/>
                <a:solidFill>
                  <a:schemeClr val="accent1"/>
                </a:solidFill>
                <a:effectLst>
                  <a:outerShdw blurRad="38100" dist="25400" dir="5400000" algn="ctr" rotWithShape="0">
                    <a:srgbClr val="6E747A">
                      <a:alpha val="43000"/>
                    </a:srgbClr>
                  </a:outerShdw>
                </a:effectLst>
              </a:rPr>
              <a:t>-10</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061734" y="765048"/>
            <a:ext cx="0" cy="531876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FEB95B5-D728-E241-AF5D-F4738A29BC39}"/>
              </a:ext>
            </a:extLst>
          </p:cNvPr>
          <p:cNvSpPr txBox="1"/>
          <p:nvPr/>
        </p:nvSpPr>
        <p:spPr>
          <a:xfrm>
            <a:off x="3817392" y="4428770"/>
            <a:ext cx="3474712" cy="1015663"/>
          </a:xfrm>
          <a:prstGeom prst="rect">
            <a:avLst/>
          </a:prstGeom>
          <a:noFill/>
        </p:spPr>
        <p:txBody>
          <a:bodyPr wrap="square" rtlCol="0">
            <a:spAutoFit/>
          </a:bodyPr>
          <a:lstStyle/>
          <a:p>
            <a:endParaRPr lang="en-US" sz="2000" dirty="0"/>
          </a:p>
          <a:p>
            <a:endParaRPr lang="en-US" sz="2000" dirty="0"/>
          </a:p>
          <a:p>
            <a:pPr lvl="1"/>
            <a:endParaRPr lang="en-US" sz="2000" dirty="0"/>
          </a:p>
        </p:txBody>
      </p:sp>
      <p:sp>
        <p:nvSpPr>
          <p:cNvPr id="4" name="Rectangle 3">
            <a:extLst>
              <a:ext uri="{FF2B5EF4-FFF2-40B4-BE49-F238E27FC236}">
                <a16:creationId xmlns:a16="http://schemas.microsoft.com/office/drawing/2014/main" id="{A9AAFAEB-CA9A-DF46-A708-F136CFCD8B77}"/>
              </a:ext>
            </a:extLst>
          </p:cNvPr>
          <p:cNvSpPr/>
          <p:nvPr/>
        </p:nvSpPr>
        <p:spPr>
          <a:xfrm>
            <a:off x="7060132" y="1197116"/>
            <a:ext cx="5070619" cy="424731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Hx of Psychiatry</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Presentation</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Opportunity</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for </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EPA O&amp;F</a:t>
            </a:r>
          </a:p>
        </p:txBody>
      </p:sp>
      <p:pic>
        <p:nvPicPr>
          <p:cNvPr id="9" name="Graphic 8" descr="Classroom">
            <a:extLst>
              <a:ext uri="{FF2B5EF4-FFF2-40B4-BE49-F238E27FC236}">
                <a16:creationId xmlns:a16="http://schemas.microsoft.com/office/drawing/2014/main" id="{659D87A4-970E-0047-AD06-8E7C762E2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5881" y="589492"/>
            <a:ext cx="888771" cy="888771"/>
          </a:xfrm>
          <a:prstGeom prst="rect">
            <a:avLst/>
          </a:prstGeom>
        </p:spPr>
      </p:pic>
    </p:spTree>
    <p:extLst>
      <p:ext uri="{BB962C8B-B14F-4D97-AF65-F5344CB8AC3E}">
        <p14:creationId xmlns:p14="http://schemas.microsoft.com/office/powerpoint/2010/main" val="300224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a:solidFill>
                  <a:srgbClr val="FFFFFF"/>
                </a:solidFill>
              </a:rPr>
              <a:t>Questions?</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87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CA42D03-83C1-574E-AE08-87994F4EE429}"/>
              </a:ext>
            </a:extLst>
          </p:cNvPr>
          <p:cNvPicPr>
            <a:picLocks noChangeAspect="1"/>
          </p:cNvPicPr>
          <p:nvPr/>
        </p:nvPicPr>
        <p:blipFill>
          <a:blip r:embed="rId3"/>
          <a:stretch>
            <a:fillRect/>
          </a:stretch>
        </p:blipFill>
        <p:spPr>
          <a:xfrm>
            <a:off x="1359745" y="168351"/>
            <a:ext cx="9410399" cy="6591090"/>
          </a:xfrm>
          <a:prstGeom prst="rect">
            <a:avLst/>
          </a:prstGeom>
          <a:ln w="25400">
            <a:solidFill>
              <a:schemeClr val="tx2"/>
            </a:solidFill>
          </a:ln>
        </p:spPr>
      </p:pic>
      <p:cxnSp>
        <p:nvCxnSpPr>
          <p:cNvPr id="5" name="Straight Arrow Connector 4">
            <a:extLst>
              <a:ext uri="{FF2B5EF4-FFF2-40B4-BE49-F238E27FC236}">
                <a16:creationId xmlns:a16="http://schemas.microsoft.com/office/drawing/2014/main" id="{1CA4E6E3-200C-BE49-A956-E39F78B696EA}"/>
              </a:ext>
            </a:extLst>
          </p:cNvPr>
          <p:cNvCxnSpPr/>
          <p:nvPr/>
        </p:nvCxnSpPr>
        <p:spPr>
          <a:xfrm>
            <a:off x="12393195" y="62998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1CA4E6E3-200C-BE49-A956-E39F78B696EA}"/>
              </a:ext>
            </a:extLst>
          </p:cNvPr>
          <p:cNvCxnSpPr/>
          <p:nvPr/>
        </p:nvCxnSpPr>
        <p:spPr>
          <a:xfrm>
            <a:off x="12545595" y="64522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85491CB-D3B1-EF4C-BDE0-59D322B17E91}"/>
              </a:ext>
            </a:extLst>
          </p:cNvPr>
          <p:cNvPicPr>
            <a:picLocks noChangeAspect="1"/>
          </p:cNvPicPr>
          <p:nvPr/>
        </p:nvPicPr>
        <p:blipFill>
          <a:blip r:embed="rId4"/>
          <a:stretch>
            <a:fillRect/>
          </a:stretch>
        </p:blipFill>
        <p:spPr>
          <a:xfrm>
            <a:off x="5875282" y="2180494"/>
            <a:ext cx="850900" cy="241300"/>
          </a:xfrm>
          <a:prstGeom prst="rect">
            <a:avLst/>
          </a:prstGeom>
        </p:spPr>
      </p:pic>
      <p:pic>
        <p:nvPicPr>
          <p:cNvPr id="9" name="Picture 8">
            <a:extLst>
              <a:ext uri="{FF2B5EF4-FFF2-40B4-BE49-F238E27FC236}">
                <a16:creationId xmlns:a16="http://schemas.microsoft.com/office/drawing/2014/main" id="{8B6E3ABB-0882-4A44-BD6B-4E8C91D8651C}"/>
              </a:ext>
            </a:extLst>
          </p:cNvPr>
          <p:cNvPicPr>
            <a:picLocks noChangeAspect="1"/>
          </p:cNvPicPr>
          <p:nvPr/>
        </p:nvPicPr>
        <p:blipFill>
          <a:blip r:embed="rId4"/>
          <a:stretch>
            <a:fillRect/>
          </a:stretch>
        </p:blipFill>
        <p:spPr>
          <a:xfrm>
            <a:off x="4067641" y="4212239"/>
            <a:ext cx="850900" cy="241300"/>
          </a:xfrm>
          <a:prstGeom prst="rect">
            <a:avLst/>
          </a:prstGeom>
        </p:spPr>
      </p:pic>
      <p:pic>
        <p:nvPicPr>
          <p:cNvPr id="10" name="Picture 9">
            <a:extLst>
              <a:ext uri="{FF2B5EF4-FFF2-40B4-BE49-F238E27FC236}">
                <a16:creationId xmlns:a16="http://schemas.microsoft.com/office/drawing/2014/main" id="{CB6E0C8F-55A1-F34B-92F0-1C28CC3AF6FA}"/>
              </a:ext>
            </a:extLst>
          </p:cNvPr>
          <p:cNvPicPr>
            <a:picLocks noChangeAspect="1"/>
          </p:cNvPicPr>
          <p:nvPr/>
        </p:nvPicPr>
        <p:blipFill>
          <a:blip r:embed="rId4"/>
          <a:stretch>
            <a:fillRect/>
          </a:stretch>
        </p:blipFill>
        <p:spPr>
          <a:xfrm>
            <a:off x="7776311" y="4212239"/>
            <a:ext cx="850900" cy="241300"/>
          </a:xfrm>
          <a:prstGeom prst="rect">
            <a:avLst/>
          </a:prstGeom>
        </p:spPr>
      </p:pic>
      <p:pic>
        <p:nvPicPr>
          <p:cNvPr id="11" name="Picture 10">
            <a:extLst>
              <a:ext uri="{FF2B5EF4-FFF2-40B4-BE49-F238E27FC236}">
                <a16:creationId xmlns:a16="http://schemas.microsoft.com/office/drawing/2014/main" id="{C1FC5DE9-9DE7-834C-A642-D9ADDCC9B4C5}"/>
              </a:ext>
            </a:extLst>
          </p:cNvPr>
          <p:cNvPicPr>
            <a:picLocks noChangeAspect="1"/>
          </p:cNvPicPr>
          <p:nvPr/>
        </p:nvPicPr>
        <p:blipFill>
          <a:blip r:embed="rId4"/>
          <a:stretch>
            <a:fillRect/>
          </a:stretch>
        </p:blipFill>
        <p:spPr>
          <a:xfrm>
            <a:off x="5908408" y="5482278"/>
            <a:ext cx="850900" cy="241300"/>
          </a:xfrm>
          <a:prstGeom prst="rect">
            <a:avLst/>
          </a:prstGeom>
        </p:spPr>
      </p:pic>
      <p:pic>
        <p:nvPicPr>
          <p:cNvPr id="12" name="Picture 11">
            <a:extLst>
              <a:ext uri="{FF2B5EF4-FFF2-40B4-BE49-F238E27FC236}">
                <a16:creationId xmlns:a16="http://schemas.microsoft.com/office/drawing/2014/main" id="{4B51CE70-91AD-7446-B685-6DF067CC6198}"/>
              </a:ext>
            </a:extLst>
          </p:cNvPr>
          <p:cNvPicPr>
            <a:picLocks noChangeAspect="1"/>
          </p:cNvPicPr>
          <p:nvPr/>
        </p:nvPicPr>
        <p:blipFill>
          <a:blip r:embed="rId4"/>
          <a:stretch>
            <a:fillRect/>
          </a:stretch>
        </p:blipFill>
        <p:spPr>
          <a:xfrm>
            <a:off x="4094117" y="6125866"/>
            <a:ext cx="850900" cy="241300"/>
          </a:xfrm>
          <a:prstGeom prst="rect">
            <a:avLst/>
          </a:prstGeom>
        </p:spPr>
      </p:pic>
      <p:pic>
        <p:nvPicPr>
          <p:cNvPr id="13" name="Picture 12">
            <a:extLst>
              <a:ext uri="{FF2B5EF4-FFF2-40B4-BE49-F238E27FC236}">
                <a16:creationId xmlns:a16="http://schemas.microsoft.com/office/drawing/2014/main" id="{CC05CE41-4B64-EE43-ADD1-5E009D20BA3D}"/>
              </a:ext>
            </a:extLst>
          </p:cNvPr>
          <p:cNvPicPr>
            <a:picLocks noChangeAspect="1"/>
          </p:cNvPicPr>
          <p:nvPr/>
        </p:nvPicPr>
        <p:blipFill>
          <a:blip r:embed="rId4"/>
          <a:stretch>
            <a:fillRect/>
          </a:stretch>
        </p:blipFill>
        <p:spPr>
          <a:xfrm>
            <a:off x="6529335" y="3151871"/>
            <a:ext cx="850900" cy="241300"/>
          </a:xfrm>
          <a:prstGeom prst="rect">
            <a:avLst/>
          </a:prstGeom>
        </p:spPr>
      </p:pic>
      <p:sp>
        <p:nvSpPr>
          <p:cNvPr id="16" name="Down Arrow 15">
            <a:extLst>
              <a:ext uri="{FF2B5EF4-FFF2-40B4-BE49-F238E27FC236}">
                <a16:creationId xmlns:a16="http://schemas.microsoft.com/office/drawing/2014/main" id="{2274CB60-A888-AC4F-988D-CA61B4F7D61C}"/>
              </a:ext>
            </a:extLst>
          </p:cNvPr>
          <p:cNvSpPr/>
          <p:nvPr/>
        </p:nvSpPr>
        <p:spPr>
          <a:xfrm rot="3452294">
            <a:off x="10756851" y="1705168"/>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63D07D3A-1D7F-A543-ADD3-92107C7DE73A}"/>
              </a:ext>
            </a:extLst>
          </p:cNvPr>
          <p:cNvSpPr/>
          <p:nvPr/>
        </p:nvSpPr>
        <p:spPr>
          <a:xfrm rot="16200000">
            <a:off x="1282529" y="220565"/>
            <a:ext cx="285924" cy="98408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C2E1853D-DC10-BD40-9040-B11B9365147C}"/>
              </a:ext>
            </a:extLst>
          </p:cNvPr>
          <p:cNvSpPr/>
          <p:nvPr/>
        </p:nvSpPr>
        <p:spPr>
          <a:xfrm>
            <a:off x="5875282" y="503605"/>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15E2B6AB-1966-9C41-A439-17000F51D9D4}"/>
              </a:ext>
            </a:extLst>
          </p:cNvPr>
          <p:cNvSpPr/>
          <p:nvPr/>
        </p:nvSpPr>
        <p:spPr>
          <a:xfrm>
            <a:off x="3122875" y="437566"/>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37141336-2E7C-B64F-9D37-81D4FFF7DFBB}"/>
              </a:ext>
            </a:extLst>
          </p:cNvPr>
          <p:cNvSpPr/>
          <p:nvPr/>
        </p:nvSpPr>
        <p:spPr>
          <a:xfrm rot="19201075">
            <a:off x="2491376" y="2554675"/>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41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P spid="18" grpId="0" animBg="1"/>
      <p:bldP spid="18" grpId="1" animBg="1"/>
      <p:bldP spid="19" grpId="0" animBg="1"/>
      <p:bldP spid="19" grpId="1"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1C12-3629-3F4E-9CD8-510D0FD3DD82}"/>
              </a:ext>
            </a:extLst>
          </p:cNvPr>
          <p:cNvSpPr>
            <a:spLocks noGrp="1"/>
          </p:cNvSpPr>
          <p:nvPr>
            <p:ph type="title"/>
          </p:nvPr>
        </p:nvSpPr>
        <p:spPr>
          <a:xfrm>
            <a:off x="252919" y="1123837"/>
            <a:ext cx="2947482" cy="4601183"/>
          </a:xfrm>
        </p:spPr>
        <p:txBody>
          <a:bodyPr>
            <a:normAutofit/>
          </a:bodyPr>
          <a:lstStyle/>
          <a:p>
            <a:r>
              <a:rPr lang="en-US" dirty="0"/>
              <a:t>CBME </a:t>
            </a:r>
            <a:br>
              <a:rPr lang="en-US" dirty="0"/>
            </a:br>
            <a:r>
              <a:rPr lang="en-US" dirty="0"/>
              <a:t>Pgy2 &amp; 3 </a:t>
            </a:r>
            <a:br>
              <a:rPr lang="en-US" dirty="0"/>
            </a:br>
            <a:r>
              <a:rPr lang="en-US" dirty="0"/>
              <a:t>Anchored Selective Options</a:t>
            </a:r>
          </a:p>
        </p:txBody>
      </p:sp>
      <p:graphicFrame>
        <p:nvGraphicFramePr>
          <p:cNvPr id="15" name="Content Placeholder 2">
            <a:extLst>
              <a:ext uri="{FF2B5EF4-FFF2-40B4-BE49-F238E27FC236}">
                <a16:creationId xmlns:a16="http://schemas.microsoft.com/office/drawing/2014/main" id="{CF800DA4-99B8-4566-89A3-3E0A40118019}"/>
              </a:ext>
            </a:extLst>
          </p:cNvPr>
          <p:cNvGraphicFramePr>
            <a:graphicFrameLocks noGrp="1"/>
          </p:cNvGraphicFramePr>
          <p:nvPr>
            <p:ph idx="1"/>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151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7037F-91D8-CD4B-A446-876B3779B3E4}"/>
              </a:ext>
            </a:extLst>
          </p:cNvPr>
          <p:cNvSpPr>
            <a:spLocks noGrp="1"/>
          </p:cNvSpPr>
          <p:nvPr>
            <p:ph type="title"/>
          </p:nvPr>
        </p:nvSpPr>
        <p:spPr/>
        <p:txBody>
          <a:bodyPr/>
          <a:lstStyle/>
          <a:p>
            <a:r>
              <a:rPr lang="en-US" dirty="0"/>
              <a:t>Why move to Competency Based Medical Education?</a:t>
            </a:r>
          </a:p>
        </p:txBody>
      </p:sp>
      <p:pic>
        <p:nvPicPr>
          <p:cNvPr id="5" name="Content Placeholder 4">
            <a:extLst>
              <a:ext uri="{FF2B5EF4-FFF2-40B4-BE49-F238E27FC236}">
                <a16:creationId xmlns:a16="http://schemas.microsoft.com/office/drawing/2014/main" id="{26D58C96-D76F-A54A-8D66-B157120B9239}"/>
              </a:ext>
            </a:extLst>
          </p:cNvPr>
          <p:cNvPicPr>
            <a:picLocks noGrp="1" noChangeAspect="1"/>
          </p:cNvPicPr>
          <p:nvPr>
            <p:ph idx="1"/>
          </p:nvPr>
        </p:nvPicPr>
        <p:blipFill>
          <a:blip r:embed="rId2"/>
          <a:stretch>
            <a:fillRect/>
          </a:stretch>
        </p:blipFill>
        <p:spPr>
          <a:xfrm flipH="1">
            <a:off x="4382236" y="1082479"/>
            <a:ext cx="6418399" cy="4175962"/>
          </a:xfrm>
        </p:spPr>
      </p:pic>
      <p:pic>
        <p:nvPicPr>
          <p:cNvPr id="7" name="Picture 6">
            <a:extLst>
              <a:ext uri="{FF2B5EF4-FFF2-40B4-BE49-F238E27FC236}">
                <a16:creationId xmlns:a16="http://schemas.microsoft.com/office/drawing/2014/main" id="{C05A6D55-F239-F044-80C8-D3CB1BD51398}"/>
              </a:ext>
            </a:extLst>
          </p:cNvPr>
          <p:cNvPicPr>
            <a:picLocks noChangeAspect="1"/>
          </p:cNvPicPr>
          <p:nvPr/>
        </p:nvPicPr>
        <p:blipFill>
          <a:blip r:embed="rId3"/>
          <a:stretch>
            <a:fillRect/>
          </a:stretch>
        </p:blipFill>
        <p:spPr>
          <a:xfrm>
            <a:off x="4002441" y="1027938"/>
            <a:ext cx="7177988" cy="4201968"/>
          </a:xfrm>
          <a:prstGeom prst="rect">
            <a:avLst/>
          </a:prstGeom>
        </p:spPr>
      </p:pic>
      <p:pic>
        <p:nvPicPr>
          <p:cNvPr id="9" name="Picture 8">
            <a:extLst>
              <a:ext uri="{FF2B5EF4-FFF2-40B4-BE49-F238E27FC236}">
                <a16:creationId xmlns:a16="http://schemas.microsoft.com/office/drawing/2014/main" id="{155596DF-7C33-B543-87E6-B3552372416B}"/>
              </a:ext>
            </a:extLst>
          </p:cNvPr>
          <p:cNvPicPr>
            <a:picLocks noChangeAspect="1"/>
          </p:cNvPicPr>
          <p:nvPr/>
        </p:nvPicPr>
        <p:blipFill>
          <a:blip r:embed="rId4"/>
          <a:stretch>
            <a:fillRect/>
          </a:stretch>
        </p:blipFill>
        <p:spPr>
          <a:xfrm>
            <a:off x="3737458" y="1082479"/>
            <a:ext cx="7457073" cy="4175961"/>
          </a:xfrm>
          <a:prstGeom prst="rect">
            <a:avLst/>
          </a:prstGeom>
        </p:spPr>
      </p:pic>
      <p:pic>
        <p:nvPicPr>
          <p:cNvPr id="12" name="Picture 11" descr="01_House_950.jpg">
            <a:extLst>
              <a:ext uri="{FF2B5EF4-FFF2-40B4-BE49-F238E27FC236}">
                <a16:creationId xmlns:a16="http://schemas.microsoft.com/office/drawing/2014/main" id="{6A3B048B-222D-5E4B-9D06-52F5B8DDB3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37" b="79421" l="327" r="99592">
                        <a14:backgroundMark x1="25633" y1="85789" x2="25633" y2="85789"/>
                        <a14:backgroundMark x1="93102" y1="87000" x2="93102" y2="87000"/>
                        <a14:backgroundMark x1="63633" y1="85000" x2="63633" y2="85000"/>
                      </a14:backgroundRemoval>
                    </a14:imgEffect>
                  </a14:imgLayer>
                </a14:imgProps>
              </a:ext>
              <a:ext uri="{28A0092B-C50C-407E-A947-70E740481C1C}">
                <a14:useLocalDpi xmlns:a14="http://schemas.microsoft.com/office/drawing/2010/main" val="0"/>
              </a:ext>
            </a:extLst>
          </a:blip>
          <a:stretch>
            <a:fillRect/>
          </a:stretch>
        </p:blipFill>
        <p:spPr>
          <a:xfrm>
            <a:off x="3200401" y="535215"/>
            <a:ext cx="8991599" cy="6447629"/>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91090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CA42D03-83C1-574E-AE08-87994F4EE429}"/>
              </a:ext>
            </a:extLst>
          </p:cNvPr>
          <p:cNvPicPr>
            <a:picLocks noChangeAspect="1"/>
          </p:cNvPicPr>
          <p:nvPr/>
        </p:nvPicPr>
        <p:blipFill>
          <a:blip r:embed="rId3"/>
          <a:stretch>
            <a:fillRect/>
          </a:stretch>
        </p:blipFill>
        <p:spPr>
          <a:xfrm>
            <a:off x="1359745" y="168351"/>
            <a:ext cx="9410399" cy="6591090"/>
          </a:xfrm>
          <a:prstGeom prst="rect">
            <a:avLst/>
          </a:prstGeom>
          <a:ln w="25400">
            <a:solidFill>
              <a:schemeClr val="tx2"/>
            </a:solidFill>
          </a:ln>
        </p:spPr>
      </p:pic>
      <p:cxnSp>
        <p:nvCxnSpPr>
          <p:cNvPr id="5" name="Straight Arrow Connector 4">
            <a:extLst>
              <a:ext uri="{FF2B5EF4-FFF2-40B4-BE49-F238E27FC236}">
                <a16:creationId xmlns:a16="http://schemas.microsoft.com/office/drawing/2014/main" id="{1CA4E6E3-200C-BE49-A956-E39F78B696EA}"/>
              </a:ext>
            </a:extLst>
          </p:cNvPr>
          <p:cNvCxnSpPr/>
          <p:nvPr/>
        </p:nvCxnSpPr>
        <p:spPr>
          <a:xfrm>
            <a:off x="12393195" y="62998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1CA4E6E3-200C-BE49-A956-E39F78B696EA}"/>
              </a:ext>
            </a:extLst>
          </p:cNvPr>
          <p:cNvCxnSpPr/>
          <p:nvPr/>
        </p:nvCxnSpPr>
        <p:spPr>
          <a:xfrm>
            <a:off x="12545595" y="64522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85491CB-D3B1-EF4C-BDE0-59D322B17E91}"/>
              </a:ext>
            </a:extLst>
          </p:cNvPr>
          <p:cNvPicPr>
            <a:picLocks noChangeAspect="1"/>
          </p:cNvPicPr>
          <p:nvPr/>
        </p:nvPicPr>
        <p:blipFill>
          <a:blip r:embed="rId4"/>
          <a:stretch>
            <a:fillRect/>
          </a:stretch>
        </p:blipFill>
        <p:spPr>
          <a:xfrm>
            <a:off x="5875282" y="2180494"/>
            <a:ext cx="850900" cy="241300"/>
          </a:xfrm>
          <a:prstGeom prst="rect">
            <a:avLst/>
          </a:prstGeom>
        </p:spPr>
      </p:pic>
      <p:pic>
        <p:nvPicPr>
          <p:cNvPr id="9" name="Picture 8">
            <a:extLst>
              <a:ext uri="{FF2B5EF4-FFF2-40B4-BE49-F238E27FC236}">
                <a16:creationId xmlns:a16="http://schemas.microsoft.com/office/drawing/2014/main" id="{8B6E3ABB-0882-4A44-BD6B-4E8C91D8651C}"/>
              </a:ext>
            </a:extLst>
          </p:cNvPr>
          <p:cNvPicPr>
            <a:picLocks noChangeAspect="1"/>
          </p:cNvPicPr>
          <p:nvPr/>
        </p:nvPicPr>
        <p:blipFill>
          <a:blip r:embed="rId4"/>
          <a:stretch>
            <a:fillRect/>
          </a:stretch>
        </p:blipFill>
        <p:spPr>
          <a:xfrm>
            <a:off x="4067641" y="4212239"/>
            <a:ext cx="850900" cy="241300"/>
          </a:xfrm>
          <a:prstGeom prst="rect">
            <a:avLst/>
          </a:prstGeom>
        </p:spPr>
      </p:pic>
      <p:pic>
        <p:nvPicPr>
          <p:cNvPr id="10" name="Picture 9">
            <a:extLst>
              <a:ext uri="{FF2B5EF4-FFF2-40B4-BE49-F238E27FC236}">
                <a16:creationId xmlns:a16="http://schemas.microsoft.com/office/drawing/2014/main" id="{CB6E0C8F-55A1-F34B-92F0-1C28CC3AF6FA}"/>
              </a:ext>
            </a:extLst>
          </p:cNvPr>
          <p:cNvPicPr>
            <a:picLocks noChangeAspect="1"/>
          </p:cNvPicPr>
          <p:nvPr/>
        </p:nvPicPr>
        <p:blipFill>
          <a:blip r:embed="rId4"/>
          <a:stretch>
            <a:fillRect/>
          </a:stretch>
        </p:blipFill>
        <p:spPr>
          <a:xfrm>
            <a:off x="7776311" y="4212239"/>
            <a:ext cx="850900" cy="241300"/>
          </a:xfrm>
          <a:prstGeom prst="rect">
            <a:avLst/>
          </a:prstGeom>
        </p:spPr>
      </p:pic>
      <p:pic>
        <p:nvPicPr>
          <p:cNvPr id="11" name="Picture 10">
            <a:extLst>
              <a:ext uri="{FF2B5EF4-FFF2-40B4-BE49-F238E27FC236}">
                <a16:creationId xmlns:a16="http://schemas.microsoft.com/office/drawing/2014/main" id="{C1FC5DE9-9DE7-834C-A642-D9ADDCC9B4C5}"/>
              </a:ext>
            </a:extLst>
          </p:cNvPr>
          <p:cNvPicPr>
            <a:picLocks noChangeAspect="1"/>
          </p:cNvPicPr>
          <p:nvPr/>
        </p:nvPicPr>
        <p:blipFill>
          <a:blip r:embed="rId4"/>
          <a:stretch>
            <a:fillRect/>
          </a:stretch>
        </p:blipFill>
        <p:spPr>
          <a:xfrm>
            <a:off x="6206578" y="5452461"/>
            <a:ext cx="850900" cy="241300"/>
          </a:xfrm>
          <a:prstGeom prst="rect">
            <a:avLst/>
          </a:prstGeom>
        </p:spPr>
      </p:pic>
      <p:pic>
        <p:nvPicPr>
          <p:cNvPr id="12" name="Picture 11">
            <a:extLst>
              <a:ext uri="{FF2B5EF4-FFF2-40B4-BE49-F238E27FC236}">
                <a16:creationId xmlns:a16="http://schemas.microsoft.com/office/drawing/2014/main" id="{4B51CE70-91AD-7446-B685-6DF067CC6198}"/>
              </a:ext>
            </a:extLst>
          </p:cNvPr>
          <p:cNvPicPr>
            <a:picLocks noChangeAspect="1"/>
          </p:cNvPicPr>
          <p:nvPr/>
        </p:nvPicPr>
        <p:blipFill>
          <a:blip r:embed="rId4"/>
          <a:stretch>
            <a:fillRect/>
          </a:stretch>
        </p:blipFill>
        <p:spPr>
          <a:xfrm>
            <a:off x="4461860" y="6066232"/>
            <a:ext cx="850900" cy="241300"/>
          </a:xfrm>
          <a:prstGeom prst="rect">
            <a:avLst/>
          </a:prstGeom>
        </p:spPr>
      </p:pic>
      <p:pic>
        <p:nvPicPr>
          <p:cNvPr id="13" name="Picture 12">
            <a:extLst>
              <a:ext uri="{FF2B5EF4-FFF2-40B4-BE49-F238E27FC236}">
                <a16:creationId xmlns:a16="http://schemas.microsoft.com/office/drawing/2014/main" id="{CC05CE41-4B64-EE43-ADD1-5E009D20BA3D}"/>
              </a:ext>
            </a:extLst>
          </p:cNvPr>
          <p:cNvPicPr>
            <a:picLocks noChangeAspect="1"/>
          </p:cNvPicPr>
          <p:nvPr/>
        </p:nvPicPr>
        <p:blipFill>
          <a:blip r:embed="rId4"/>
          <a:stretch>
            <a:fillRect/>
          </a:stretch>
        </p:blipFill>
        <p:spPr>
          <a:xfrm>
            <a:off x="6529335" y="3151871"/>
            <a:ext cx="850900" cy="241300"/>
          </a:xfrm>
          <a:prstGeom prst="rect">
            <a:avLst/>
          </a:prstGeom>
        </p:spPr>
      </p:pic>
      <p:sp>
        <p:nvSpPr>
          <p:cNvPr id="14" name="Down Arrow 13">
            <a:extLst>
              <a:ext uri="{FF2B5EF4-FFF2-40B4-BE49-F238E27FC236}">
                <a16:creationId xmlns:a16="http://schemas.microsoft.com/office/drawing/2014/main" id="{E649CB5A-0935-854A-B249-683FE9C3F315}"/>
              </a:ext>
            </a:extLst>
          </p:cNvPr>
          <p:cNvSpPr/>
          <p:nvPr/>
        </p:nvSpPr>
        <p:spPr>
          <a:xfrm rot="16200000">
            <a:off x="2264592" y="5303894"/>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2274CB60-A888-AC4F-988D-CA61B4F7D61C}"/>
              </a:ext>
            </a:extLst>
          </p:cNvPr>
          <p:cNvSpPr/>
          <p:nvPr/>
        </p:nvSpPr>
        <p:spPr>
          <a:xfrm rot="3452294">
            <a:off x="10756851" y="1705168"/>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37141336-2E7C-B64F-9D37-81D4FFF7DFBB}"/>
              </a:ext>
            </a:extLst>
          </p:cNvPr>
          <p:cNvSpPr/>
          <p:nvPr/>
        </p:nvSpPr>
        <p:spPr>
          <a:xfrm rot="19201075">
            <a:off x="2491376" y="2554675"/>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67FDC892-02BF-4A43-8A74-4FCC84BF99EC}"/>
              </a:ext>
            </a:extLst>
          </p:cNvPr>
          <p:cNvSpPr/>
          <p:nvPr/>
        </p:nvSpPr>
        <p:spPr>
          <a:xfrm rot="16200000">
            <a:off x="2264592" y="5988171"/>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21">
            <a:extLst>
              <a:ext uri="{FF2B5EF4-FFF2-40B4-BE49-F238E27FC236}">
                <a16:creationId xmlns:a16="http://schemas.microsoft.com/office/drawing/2014/main" id="{1BA9EF48-7948-F841-98BB-270D7563293D}"/>
              </a:ext>
            </a:extLst>
          </p:cNvPr>
          <p:cNvSpPr/>
          <p:nvPr/>
        </p:nvSpPr>
        <p:spPr>
          <a:xfrm>
            <a:off x="6487295" y="5718112"/>
            <a:ext cx="418004" cy="437459"/>
          </a:xfrm>
          <a:prstGeom prst="donut">
            <a:avLst>
              <a:gd name="adj" fmla="val 618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Graphic 23" descr="Checklist RTL">
            <a:extLst>
              <a:ext uri="{FF2B5EF4-FFF2-40B4-BE49-F238E27FC236}">
                <a16:creationId xmlns:a16="http://schemas.microsoft.com/office/drawing/2014/main" id="{C98E2E90-D56E-7C47-B714-E9EC3D24BE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7212" y="4104289"/>
            <a:ext cx="457200" cy="457200"/>
          </a:xfrm>
          <a:prstGeom prst="rect">
            <a:avLst/>
          </a:prstGeom>
        </p:spPr>
      </p:pic>
    </p:spTree>
    <p:extLst>
      <p:ext uri="{BB962C8B-B14F-4D97-AF65-F5344CB8AC3E}">
        <p14:creationId xmlns:p14="http://schemas.microsoft.com/office/powerpoint/2010/main" val="195243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20" grpId="0" animBg="1"/>
      <p:bldP spid="21" grpId="0" animBg="1"/>
      <p:bldP spid="21" grpId="1" animBg="1"/>
      <p:bldP spid="22" grpId="0" animBg="1"/>
      <p:bldP spid="2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05DE3-C9EF-214B-A945-93377A6A5C03}"/>
              </a:ext>
            </a:extLst>
          </p:cNvPr>
          <p:cNvPicPr>
            <a:picLocks noChangeAspect="1"/>
          </p:cNvPicPr>
          <p:nvPr/>
        </p:nvPicPr>
        <p:blipFill>
          <a:blip r:embed="rId2"/>
          <a:stretch>
            <a:fillRect/>
          </a:stretch>
        </p:blipFill>
        <p:spPr>
          <a:xfrm>
            <a:off x="139708" y="2476265"/>
            <a:ext cx="11827704" cy="1149251"/>
          </a:xfrm>
          <a:prstGeom prst="rect">
            <a:avLst/>
          </a:prstGeom>
        </p:spPr>
      </p:pic>
    </p:spTree>
    <p:extLst>
      <p:ext uri="{BB962C8B-B14F-4D97-AF65-F5344CB8AC3E}">
        <p14:creationId xmlns:p14="http://schemas.microsoft.com/office/powerpoint/2010/main" val="22119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1122857" y="4956828"/>
            <a:ext cx="10210862" cy="1065690"/>
          </a:xfrm>
        </p:spPr>
        <p:txBody>
          <a:bodyPr vert="horz" lIns="91440" tIns="45720" rIns="91440" bIns="45720" rtlCol="0" anchor="b">
            <a:normAutofit fontScale="90000"/>
          </a:bodyPr>
          <a:lstStyle/>
          <a:p>
            <a:r>
              <a:rPr lang="en-US" sz="5900" b="1" spc="-100" dirty="0"/>
              <a:t>Pgy1</a:t>
            </a:r>
            <a:br>
              <a:rPr lang="en-US" sz="5900" b="1" spc="-100" dirty="0"/>
            </a:br>
            <a:r>
              <a:rPr lang="en-US" sz="5900" b="1" spc="-100" dirty="0"/>
              <a:t>Transition to Discipline Stage</a:t>
            </a:r>
          </a:p>
        </p:txBody>
      </p:sp>
      <p:pic>
        <p:nvPicPr>
          <p:cNvPr id="8" name="Picture 7">
            <a:extLst>
              <a:ext uri="{FF2B5EF4-FFF2-40B4-BE49-F238E27FC236}">
                <a16:creationId xmlns:a16="http://schemas.microsoft.com/office/drawing/2014/main" id="{31A91F07-4E96-D44F-BC8F-DA9EDA57D608}"/>
              </a:ext>
            </a:extLst>
          </p:cNvPr>
          <p:cNvPicPr>
            <a:picLocks noChangeAspect="1"/>
          </p:cNvPicPr>
          <p:nvPr/>
        </p:nvPicPr>
        <p:blipFill>
          <a:blip r:embed="rId2"/>
          <a:stretch>
            <a:fillRect/>
          </a:stretch>
        </p:blipFill>
        <p:spPr>
          <a:xfrm>
            <a:off x="2520467" y="365571"/>
            <a:ext cx="7371677" cy="3600122"/>
          </a:xfrm>
          <a:prstGeom prst="rect">
            <a:avLst/>
          </a:prstGeom>
        </p:spPr>
      </p:pic>
    </p:spTree>
    <p:extLst>
      <p:ext uri="{BB962C8B-B14F-4D97-AF65-F5344CB8AC3E}">
        <p14:creationId xmlns:p14="http://schemas.microsoft.com/office/powerpoint/2010/main" val="29817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5E3FA1-B2CA-1843-89CB-E8AD33A07AC0}"/>
              </a:ext>
            </a:extLst>
          </p:cNvPr>
          <p:cNvSpPr>
            <a:spLocks noGrp="1"/>
          </p:cNvSpPr>
          <p:nvPr>
            <p:ph type="body" sz="half" idx="2"/>
          </p:nvPr>
        </p:nvSpPr>
        <p:spPr>
          <a:xfrm>
            <a:off x="9635692" y="3428999"/>
            <a:ext cx="2354232" cy="1157991"/>
          </a:xfrm>
        </p:spPr>
        <p:txBody>
          <a:bodyPr>
            <a:normAutofit/>
          </a:bodyPr>
          <a:lstStyle/>
          <a:p>
            <a:r>
              <a:rPr lang="en-US" sz="2400" dirty="0">
                <a:solidFill>
                  <a:schemeClr val="tx1"/>
                </a:solidFill>
              </a:rPr>
              <a:t>Friday, August 21</a:t>
            </a:r>
          </a:p>
          <a:p>
            <a:r>
              <a:rPr lang="en-US" sz="2400" dirty="0">
                <a:solidFill>
                  <a:schemeClr val="tx1"/>
                </a:solidFill>
              </a:rPr>
              <a:t>1 – 3 pm</a:t>
            </a:r>
          </a:p>
        </p:txBody>
      </p:sp>
      <p:pic>
        <p:nvPicPr>
          <p:cNvPr id="8" name="Picture 7" descr="A close up of a sign&#10;&#10;Description automatically generated">
            <a:extLst>
              <a:ext uri="{FF2B5EF4-FFF2-40B4-BE49-F238E27FC236}">
                <a16:creationId xmlns:a16="http://schemas.microsoft.com/office/drawing/2014/main" id="{22BF3126-762E-354A-9628-BAD2201636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04469"/>
            <a:ext cx="6476468" cy="5849061"/>
          </a:xfrm>
          <a:prstGeom prst="rect">
            <a:avLst/>
          </a:prstGeom>
        </p:spPr>
      </p:pic>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6228626" y="883974"/>
            <a:ext cx="5761298" cy="2377440"/>
          </a:xfrm>
        </p:spPr>
        <p:txBody>
          <a:bodyPr vert="horz" lIns="91440" tIns="45720" rIns="91440" bIns="45720" rtlCol="0" anchor="b">
            <a:normAutofit/>
          </a:bodyPr>
          <a:lstStyle/>
          <a:p>
            <a:r>
              <a:rPr lang="en-US" sz="5900" b="1" spc="-100" dirty="0">
                <a:solidFill>
                  <a:schemeClr val="tx1"/>
                </a:solidFill>
              </a:rPr>
              <a:t>Planning for Pgy1</a:t>
            </a:r>
          </a:p>
        </p:txBody>
      </p:sp>
    </p:spTree>
    <p:extLst>
      <p:ext uri="{BB962C8B-B14F-4D97-AF65-F5344CB8AC3E}">
        <p14:creationId xmlns:p14="http://schemas.microsoft.com/office/powerpoint/2010/main" val="296396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rgbClr val="878A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590661"/>
            <a:ext cx="10210862" cy="1065690"/>
          </a:xfrm>
        </p:spPr>
        <p:txBody>
          <a:bodyPr vert="horz" lIns="91440" tIns="45720" rIns="91440" bIns="45720" rtlCol="0" anchor="b">
            <a:normAutofit/>
          </a:bodyPr>
          <a:lstStyle/>
          <a:p>
            <a:r>
              <a:rPr lang="en-US">
                <a:solidFill>
                  <a:srgbClr val="FFFFFF"/>
                </a:solidFill>
              </a:rPr>
              <a:t>Questions?</a:t>
            </a:r>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1063691" y="682311"/>
            <a:ext cx="4789994" cy="3161396"/>
          </a:xfrm>
          <a:prstGeom prst="rect">
            <a:avLst/>
          </a:prstGeom>
        </p:spPr>
      </p:pic>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6338316" y="484632"/>
            <a:ext cx="2240755" cy="3556755"/>
          </a:xfrm>
          <a:prstGeom prst="rect">
            <a:avLst/>
          </a:prstGeom>
        </p:spPr>
      </p:pic>
    </p:spTree>
    <p:extLst>
      <p:ext uri="{BB962C8B-B14F-4D97-AF65-F5344CB8AC3E}">
        <p14:creationId xmlns:p14="http://schemas.microsoft.com/office/powerpoint/2010/main" val="21409771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12">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a:extLst>
              <a:ext uri="{FF2B5EF4-FFF2-40B4-BE49-F238E27FC236}">
                <a16:creationId xmlns:a16="http://schemas.microsoft.com/office/drawing/2014/main" id="{651C5CEA-F354-49E3-AA52-A366AF7CC65E}"/>
              </a:ext>
            </a:extLst>
          </p:cNvPr>
          <p:cNvPicPr>
            <a:picLocks noChangeAspect="1"/>
          </p:cNvPicPr>
          <p:nvPr/>
        </p:nvPicPr>
        <p:blipFill rotWithShape="1">
          <a:blip r:embed="rId3">
            <a:alphaModFix amt="35000"/>
          </a:blip>
          <a:srcRect t="2778" b="12952"/>
          <a:stretch/>
        </p:blipFill>
        <p:spPr>
          <a:xfrm>
            <a:off x="20" y="10"/>
            <a:ext cx="12191980" cy="6857990"/>
          </a:xfrm>
          <a:prstGeom prst="rect">
            <a:avLst/>
          </a:prstGeom>
        </p:spPr>
      </p:pic>
      <p:sp>
        <p:nvSpPr>
          <p:cNvPr id="2" name="Title 1">
            <a:extLst>
              <a:ext uri="{FF2B5EF4-FFF2-40B4-BE49-F238E27FC236}">
                <a16:creationId xmlns:a16="http://schemas.microsoft.com/office/drawing/2014/main" id="{50B58359-FF89-BF4F-B1D4-463E198AAC34}"/>
              </a:ext>
            </a:extLst>
          </p:cNvPr>
          <p:cNvSpPr>
            <a:spLocks noGrp="1"/>
          </p:cNvSpPr>
          <p:nvPr>
            <p:ph type="title"/>
          </p:nvPr>
        </p:nvSpPr>
        <p:spPr>
          <a:xfrm>
            <a:off x="1069847" y="758952"/>
            <a:ext cx="9055227" cy="3794760"/>
          </a:xfrm>
        </p:spPr>
        <p:txBody>
          <a:bodyPr vert="horz" lIns="91440" tIns="45720" rIns="91440" bIns="45720" rtlCol="0" anchor="b">
            <a:normAutofit/>
          </a:bodyPr>
          <a:lstStyle/>
          <a:p>
            <a:r>
              <a:rPr lang="en-US" sz="8800" dirty="0">
                <a:ln w="15875">
                  <a:solidFill>
                    <a:srgbClr val="FFFFFF"/>
                  </a:solidFill>
                </a:ln>
                <a:noFill/>
              </a:rPr>
              <a:t>Extra Slides</a:t>
            </a:r>
          </a:p>
        </p:txBody>
      </p:sp>
      <p:sp>
        <p:nvSpPr>
          <p:cNvPr id="3" name="Text Placeholder 2">
            <a:extLst>
              <a:ext uri="{FF2B5EF4-FFF2-40B4-BE49-F238E27FC236}">
                <a16:creationId xmlns:a16="http://schemas.microsoft.com/office/drawing/2014/main" id="{FD0C528C-EF74-894C-9ECE-7DAC38BA8D3F}"/>
              </a:ext>
            </a:extLst>
          </p:cNvPr>
          <p:cNvSpPr>
            <a:spLocks noGrp="1"/>
          </p:cNvSpPr>
          <p:nvPr>
            <p:ph type="body" idx="1"/>
          </p:nvPr>
        </p:nvSpPr>
        <p:spPr>
          <a:xfrm>
            <a:off x="1100015" y="4670246"/>
            <a:ext cx="7315200" cy="1419658"/>
          </a:xfrm>
        </p:spPr>
        <p:txBody>
          <a:bodyPr vert="horz" lIns="91440" tIns="45720" rIns="91440" bIns="45720" rtlCol="0" anchor="t">
            <a:normAutofit/>
          </a:bodyPr>
          <a:lstStyle/>
          <a:p>
            <a:endParaRPr lang="en-US" sz="2800">
              <a:solidFill>
                <a:schemeClr val="tx1"/>
              </a:solidFill>
            </a:endParaRPr>
          </a:p>
        </p:txBody>
      </p:sp>
      <p:sp>
        <p:nvSpPr>
          <p:cNvPr id="23" name="Rectangle 14">
            <a:extLst>
              <a:ext uri="{FF2B5EF4-FFF2-40B4-BE49-F238E27FC236}">
                <a16:creationId xmlns:a16="http://schemas.microsoft.com/office/drawing/2014/main" id="{D4ABACDC-BD54-40F3-9047-8298C77C2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6">
            <a:extLst>
              <a:ext uri="{FF2B5EF4-FFF2-40B4-BE49-F238E27FC236}">
                <a16:creationId xmlns:a16="http://schemas.microsoft.com/office/drawing/2014/main" id="{B76CB7CA-05C2-4EE8-A97F-B5F3A4F89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52698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Foundations</a:t>
            </a:r>
            <a:br>
              <a:rPr lang="en-US" b="1" dirty="0"/>
            </a:br>
            <a:r>
              <a:rPr lang="en-US" b="1" dirty="0"/>
              <a:t>EPAs</a:t>
            </a: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1544" y="2586228"/>
            <a:ext cx="3474720" cy="1676400"/>
          </a:xfrm>
        </p:spPr>
        <p:txBody>
          <a:bodyPr>
            <a:noAutofit/>
          </a:bodyPr>
          <a:lstStyle/>
          <a:p>
            <a:r>
              <a:rPr lang="en-US" sz="2400" dirty="0"/>
              <a:t>Assessing, diagnosing &amp; participating in the management of medical presentations relevant to Psychiatry.</a:t>
            </a:r>
          </a:p>
        </p:txBody>
      </p:sp>
      <p:sp>
        <p:nvSpPr>
          <p:cNvPr id="7" name="Rectangle 6">
            <a:extLst>
              <a:ext uri="{FF2B5EF4-FFF2-40B4-BE49-F238E27FC236}">
                <a16:creationId xmlns:a16="http://schemas.microsoft.com/office/drawing/2014/main" id="{347FC2DB-8ED9-BD49-B78C-228C1C06B8AB}"/>
              </a:ext>
            </a:extLst>
          </p:cNvPr>
          <p:cNvSpPr/>
          <p:nvPr/>
        </p:nvSpPr>
        <p:spPr>
          <a:xfrm>
            <a:off x="4192344" y="1459734"/>
            <a:ext cx="2374753"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F</a:t>
            </a:r>
            <a:r>
              <a:rPr lang="en-US" sz="5400" dirty="0">
                <a:ln w="0"/>
                <a:solidFill>
                  <a:schemeClr val="accent1"/>
                </a:solidFill>
                <a:effectLst>
                  <a:outerShdw blurRad="38100" dist="25400" dir="5400000" algn="ctr" rotWithShape="0">
                    <a:srgbClr val="6E747A">
                      <a:alpha val="43000"/>
                    </a:srgbClr>
                  </a:outerShdw>
                </a:effectLst>
              </a:rPr>
              <a:t>-1</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Stethoscope">
            <a:extLst>
              <a:ext uri="{FF2B5EF4-FFF2-40B4-BE49-F238E27FC236}">
                <a16:creationId xmlns:a16="http://schemas.microsoft.com/office/drawing/2014/main" id="{FEFF3C51-180E-7648-B90D-6ADB06CF1FD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362729" y="251993"/>
            <a:ext cx="1424940" cy="1424940"/>
          </a:xfrm>
          <a:prstGeom prst="rect">
            <a:avLst/>
          </a:prstGeom>
        </p:spPr>
      </p:pic>
      <p:sp>
        <p:nvSpPr>
          <p:cNvPr id="4" name="TextBox 3">
            <a:extLst>
              <a:ext uri="{FF2B5EF4-FFF2-40B4-BE49-F238E27FC236}">
                <a16:creationId xmlns:a16="http://schemas.microsoft.com/office/drawing/2014/main" id="{1117DB50-A5F5-6D4C-B4D0-EAB801C5F292}"/>
              </a:ext>
            </a:extLst>
          </p:cNvPr>
          <p:cNvSpPr txBox="1"/>
          <p:nvPr/>
        </p:nvSpPr>
        <p:spPr>
          <a:xfrm>
            <a:off x="7882514" y="1921399"/>
            <a:ext cx="4035164" cy="4401205"/>
          </a:xfrm>
          <a:prstGeom prst="rect">
            <a:avLst/>
          </a:prstGeom>
          <a:noFill/>
        </p:spPr>
        <p:txBody>
          <a:bodyPr wrap="square" rtlCol="0">
            <a:spAutoFit/>
          </a:bodyPr>
          <a:lstStyle/>
          <a:p>
            <a:r>
              <a:rPr lang="en-US" sz="2000" dirty="0"/>
              <a:t>8 Observations of Achievement</a:t>
            </a:r>
          </a:p>
          <a:p>
            <a:endParaRPr lang="en-US" sz="2000" dirty="0"/>
          </a:p>
          <a:p>
            <a:r>
              <a:rPr lang="en-US" sz="2000" dirty="0"/>
              <a:t>At least:</a:t>
            </a:r>
          </a:p>
          <a:p>
            <a:pPr marL="742950" lvl="1" indent="-285750">
              <a:buFont typeface="Arial" panose="020B0604020202020204" pitchFamily="34" charset="0"/>
              <a:buChar char="•"/>
            </a:pPr>
            <a:r>
              <a:rPr lang="en-US" sz="2000" dirty="0"/>
              <a:t>2 initial mgmt. urgent medical presentations</a:t>
            </a:r>
          </a:p>
          <a:p>
            <a:pPr marL="742950" lvl="1" indent="-285750">
              <a:buFont typeface="Arial" panose="020B0604020202020204" pitchFamily="34" charset="0"/>
              <a:buChar char="•"/>
            </a:pPr>
            <a:r>
              <a:rPr lang="en-US" sz="2000" dirty="0"/>
              <a:t>1 substance intoxication</a:t>
            </a:r>
          </a:p>
          <a:p>
            <a:pPr marL="742950" lvl="1" indent="-285750">
              <a:buFont typeface="Arial" panose="020B0604020202020204" pitchFamily="34" charset="0"/>
              <a:buChar char="•"/>
            </a:pPr>
            <a:r>
              <a:rPr lang="en-US" sz="2000" dirty="0"/>
              <a:t>1 OD &amp;/or </a:t>
            </a:r>
            <a:r>
              <a:rPr lang="en-US" sz="2000" dirty="0" err="1"/>
              <a:t>withdrawl</a:t>
            </a:r>
            <a:endParaRPr lang="en-US" sz="2000" dirty="0"/>
          </a:p>
          <a:p>
            <a:pPr marL="742950" lvl="1" indent="-285750">
              <a:buFont typeface="Arial" panose="020B0604020202020204" pitchFamily="34" charset="0"/>
              <a:buChar char="•"/>
            </a:pPr>
            <a:r>
              <a:rPr lang="en-US" sz="2000" dirty="0"/>
              <a:t>1 neuropsychiatric presentation</a:t>
            </a:r>
          </a:p>
          <a:p>
            <a:pPr marL="742950" lvl="1" indent="-285750">
              <a:buFont typeface="Arial" panose="020B0604020202020204" pitchFamily="34" charset="0"/>
              <a:buChar char="•"/>
            </a:pPr>
            <a:r>
              <a:rPr lang="en-US" sz="2000" dirty="0"/>
              <a:t>1 endocrine or metabolic disorder</a:t>
            </a:r>
          </a:p>
          <a:p>
            <a:pPr lvl="1"/>
            <a:endParaRPr lang="en-US" sz="2000" dirty="0"/>
          </a:p>
          <a:p>
            <a:pPr marL="742950" lvl="1" indent="-285750">
              <a:buFont typeface="Arial" panose="020B0604020202020204" pitchFamily="34" charset="0"/>
              <a:buChar char="•"/>
            </a:pPr>
            <a:r>
              <a:rPr lang="en-US" sz="2000" dirty="0"/>
              <a:t>4 different observers</a:t>
            </a:r>
          </a:p>
          <a:p>
            <a:pPr marL="742950" lvl="1" indent="-285750">
              <a:buFont typeface="Arial" panose="020B0604020202020204" pitchFamily="34" charset="0"/>
              <a:buChar char="•"/>
            </a:pPr>
            <a:r>
              <a:rPr lang="en-US" sz="2000" dirty="0"/>
              <a:t>3 by specialist or family doc </a:t>
            </a:r>
          </a:p>
        </p:txBody>
      </p:sp>
      <p:pic>
        <p:nvPicPr>
          <p:cNvPr id="6" name="Graphic 5" descr="Sign">
            <a:extLst>
              <a:ext uri="{FF2B5EF4-FFF2-40B4-BE49-F238E27FC236}">
                <a16:creationId xmlns:a16="http://schemas.microsoft.com/office/drawing/2014/main" id="{627602EC-9BB3-5842-9742-DA48E4AA50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856" y="3462599"/>
            <a:ext cx="2595419" cy="2595419"/>
          </a:xfrm>
          <a:prstGeom prst="rect">
            <a:avLst/>
          </a:prstGeom>
        </p:spPr>
      </p:pic>
      <p:sp>
        <p:nvSpPr>
          <p:cNvPr id="8" name="TextBox 7">
            <a:extLst>
              <a:ext uri="{FF2B5EF4-FFF2-40B4-BE49-F238E27FC236}">
                <a16:creationId xmlns:a16="http://schemas.microsoft.com/office/drawing/2014/main" id="{20EA59DB-CE76-1348-9ECF-A5F168D63A15}"/>
              </a:ext>
            </a:extLst>
          </p:cNvPr>
          <p:cNvSpPr txBox="1"/>
          <p:nvPr/>
        </p:nvSpPr>
        <p:spPr>
          <a:xfrm>
            <a:off x="1812619" y="4038871"/>
            <a:ext cx="994611" cy="830997"/>
          </a:xfrm>
          <a:prstGeom prst="rect">
            <a:avLst/>
          </a:prstGeom>
          <a:noFill/>
        </p:spPr>
        <p:txBody>
          <a:bodyPr wrap="square" rtlCol="0">
            <a:spAutoFit/>
          </a:bodyPr>
          <a:lstStyle/>
          <a:p>
            <a:pPr algn="ctr"/>
            <a:r>
              <a:rPr lang="en-US" sz="2400" b="1" dirty="0">
                <a:solidFill>
                  <a:srgbClr val="FF0000"/>
                </a:solidFill>
              </a:rPr>
              <a:t>Pgy1</a:t>
            </a:r>
          </a:p>
          <a:p>
            <a:pPr algn="ctr"/>
            <a:r>
              <a:rPr lang="en-US" sz="2400" b="1" dirty="0">
                <a:solidFill>
                  <a:srgbClr val="FF0000"/>
                </a:solidFill>
              </a:rPr>
              <a:t>pgy2</a:t>
            </a:r>
          </a:p>
        </p:txBody>
      </p:sp>
    </p:spTree>
    <p:extLst>
      <p:ext uri="{BB962C8B-B14F-4D97-AF65-F5344CB8AC3E}">
        <p14:creationId xmlns:p14="http://schemas.microsoft.com/office/powerpoint/2010/main" val="30165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Foundations</a:t>
            </a:r>
            <a:br>
              <a:rPr lang="en-US" b="1" dirty="0"/>
            </a:br>
            <a:r>
              <a:rPr lang="en-US" b="1" dirty="0"/>
              <a:t>EPAs</a:t>
            </a: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760847" y="3636737"/>
            <a:ext cx="3474720" cy="1676400"/>
          </a:xfrm>
        </p:spPr>
        <p:txBody>
          <a:bodyPr>
            <a:noAutofit/>
          </a:bodyPr>
          <a:lstStyle/>
          <a:p>
            <a:r>
              <a:rPr lang="en-US" sz="2400" dirty="0"/>
              <a:t>Performing a psychiatric assessment referencing a biopsychosocial approach, and developing a basic differential diagnoses for all psychiatric patients.</a:t>
            </a:r>
          </a:p>
          <a:p>
            <a:endParaRPr lang="en-US" sz="2400" dirty="0"/>
          </a:p>
        </p:txBody>
      </p:sp>
      <p:sp>
        <p:nvSpPr>
          <p:cNvPr id="7" name="Rectangle 6">
            <a:extLst>
              <a:ext uri="{FF2B5EF4-FFF2-40B4-BE49-F238E27FC236}">
                <a16:creationId xmlns:a16="http://schemas.microsoft.com/office/drawing/2014/main" id="{347FC2DB-8ED9-BD49-B78C-228C1C06B8AB}"/>
              </a:ext>
            </a:extLst>
          </p:cNvPr>
          <p:cNvSpPr/>
          <p:nvPr/>
        </p:nvSpPr>
        <p:spPr>
          <a:xfrm>
            <a:off x="4170703" y="1459734"/>
            <a:ext cx="241803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F</a:t>
            </a:r>
            <a:r>
              <a:rPr lang="en-US" sz="5400" dirty="0">
                <a:ln w="0"/>
                <a:solidFill>
                  <a:schemeClr val="accent1"/>
                </a:solidFill>
                <a:effectLst>
                  <a:outerShdw blurRad="38100" dist="25400" dir="5400000" algn="ctr" rotWithShape="0">
                    <a:srgbClr val="6E747A">
                      <a:alpha val="43000"/>
                    </a:srgbClr>
                  </a:outerShdw>
                </a:effectLst>
              </a:rPr>
              <a:t>-2</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Brain in head">
            <a:extLst>
              <a:ext uri="{FF2B5EF4-FFF2-40B4-BE49-F238E27FC236}">
                <a16:creationId xmlns:a16="http://schemas.microsoft.com/office/drawing/2014/main" id="{FEFF3C51-180E-7648-B90D-6ADB06CF1FD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362729" y="251993"/>
            <a:ext cx="1424940" cy="1424940"/>
          </a:xfrm>
          <a:prstGeom prst="rect">
            <a:avLst/>
          </a:prstGeom>
        </p:spPr>
      </p:pic>
      <p:sp>
        <p:nvSpPr>
          <p:cNvPr id="4" name="TextBox 3">
            <a:extLst>
              <a:ext uri="{FF2B5EF4-FFF2-40B4-BE49-F238E27FC236}">
                <a16:creationId xmlns:a16="http://schemas.microsoft.com/office/drawing/2014/main" id="{1117DB50-A5F5-6D4C-B4D0-EAB801C5F292}"/>
              </a:ext>
            </a:extLst>
          </p:cNvPr>
          <p:cNvSpPr txBox="1"/>
          <p:nvPr/>
        </p:nvSpPr>
        <p:spPr>
          <a:xfrm>
            <a:off x="7882514" y="1921399"/>
            <a:ext cx="4035164" cy="4708981"/>
          </a:xfrm>
          <a:prstGeom prst="rect">
            <a:avLst/>
          </a:prstGeom>
          <a:noFill/>
        </p:spPr>
        <p:txBody>
          <a:bodyPr wrap="square" rtlCol="0">
            <a:spAutoFit/>
          </a:bodyPr>
          <a:lstStyle/>
          <a:p>
            <a:r>
              <a:rPr lang="en-US" sz="2000" dirty="0"/>
              <a:t>6 Observations of Achievement</a:t>
            </a:r>
          </a:p>
          <a:p>
            <a:endParaRPr lang="en-US" sz="2000" dirty="0"/>
          </a:p>
          <a:p>
            <a:r>
              <a:rPr lang="en-US" sz="2000" dirty="0"/>
              <a:t>At least:</a:t>
            </a:r>
          </a:p>
          <a:p>
            <a:pPr marL="742950" lvl="1" indent="-285750">
              <a:buFont typeface="Arial" panose="020B0604020202020204" pitchFamily="34" charset="0"/>
              <a:buChar char="•"/>
            </a:pPr>
            <a:r>
              <a:rPr lang="en-US" sz="2000" dirty="0"/>
              <a:t>3 different case types</a:t>
            </a:r>
          </a:p>
          <a:p>
            <a:pPr marL="742950" lvl="1" indent="-285750">
              <a:buFont typeface="Arial" panose="020B0604020202020204" pitchFamily="34" charset="0"/>
              <a:buChar char="•"/>
            </a:pPr>
            <a:r>
              <a:rPr lang="en-US" sz="2000" dirty="0"/>
              <a:t>1 psychiatric emergency</a:t>
            </a:r>
          </a:p>
          <a:p>
            <a:pPr marL="742950" lvl="1" indent="-285750">
              <a:buFont typeface="Arial" panose="020B0604020202020204" pitchFamily="34" charset="0"/>
              <a:buChar char="•"/>
            </a:pPr>
            <a:r>
              <a:rPr lang="en-US" sz="2000" dirty="0"/>
              <a:t>2 inpatient settings</a:t>
            </a:r>
          </a:p>
          <a:p>
            <a:pPr marL="742950" lvl="1" indent="-285750">
              <a:buFont typeface="Arial" panose="020B0604020202020204" pitchFamily="34" charset="0"/>
              <a:buChar char="•"/>
            </a:pPr>
            <a:r>
              <a:rPr lang="en-US" sz="2000" dirty="0"/>
              <a:t>2 outpatient settings</a:t>
            </a:r>
          </a:p>
          <a:p>
            <a:pPr lvl="1"/>
            <a:endParaRPr lang="en-US" sz="2000" dirty="0"/>
          </a:p>
          <a:p>
            <a:pPr marL="742950" lvl="1" indent="-285750">
              <a:buFont typeface="Arial" panose="020B0604020202020204" pitchFamily="34" charset="0"/>
              <a:buChar char="•"/>
            </a:pPr>
            <a:r>
              <a:rPr lang="en-US" sz="2000" dirty="0"/>
              <a:t>2 by psychiatrist</a:t>
            </a:r>
          </a:p>
          <a:p>
            <a:pPr marL="742950" lvl="1" indent="-285750">
              <a:buFont typeface="Arial" panose="020B0604020202020204" pitchFamily="34" charset="0"/>
              <a:buChar char="•"/>
            </a:pPr>
            <a:r>
              <a:rPr lang="en-US" sz="2000" dirty="0"/>
              <a:t>3 different observers</a:t>
            </a:r>
          </a:p>
          <a:p>
            <a:endParaRPr lang="en-US" sz="2000" dirty="0"/>
          </a:p>
          <a:p>
            <a:r>
              <a:rPr lang="en-US" sz="2000" dirty="0"/>
              <a:t>At most:</a:t>
            </a:r>
          </a:p>
          <a:p>
            <a:pPr marL="742950" lvl="1" indent="-285750">
              <a:buFont typeface="Arial" panose="020B0604020202020204" pitchFamily="34" charset="0"/>
              <a:buChar char="•"/>
            </a:pPr>
            <a:r>
              <a:rPr lang="en-US" sz="2000" dirty="0"/>
              <a:t>2 child/adolescent patients</a:t>
            </a:r>
          </a:p>
          <a:p>
            <a:pPr marL="742950" lvl="1" indent="-285750">
              <a:buFont typeface="Arial" panose="020B0604020202020204" pitchFamily="34" charset="0"/>
              <a:buChar char="•"/>
            </a:pPr>
            <a:r>
              <a:rPr lang="en-US" sz="2000" dirty="0"/>
              <a:t>2 older adult patients</a:t>
            </a:r>
          </a:p>
          <a:p>
            <a:pPr lvl="1"/>
            <a:endParaRPr lang="en-US" sz="2000" dirty="0"/>
          </a:p>
        </p:txBody>
      </p:sp>
      <p:pic>
        <p:nvPicPr>
          <p:cNvPr id="8" name="Graphic 7" descr="Sign">
            <a:extLst>
              <a:ext uri="{FF2B5EF4-FFF2-40B4-BE49-F238E27FC236}">
                <a16:creationId xmlns:a16="http://schemas.microsoft.com/office/drawing/2014/main" id="{1619A4B0-DF89-094D-9F76-EA9615F72C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856" y="3462599"/>
            <a:ext cx="2595419" cy="2595419"/>
          </a:xfrm>
          <a:prstGeom prst="rect">
            <a:avLst/>
          </a:prstGeom>
        </p:spPr>
      </p:pic>
      <p:sp>
        <p:nvSpPr>
          <p:cNvPr id="9" name="TextBox 8">
            <a:extLst>
              <a:ext uri="{FF2B5EF4-FFF2-40B4-BE49-F238E27FC236}">
                <a16:creationId xmlns:a16="http://schemas.microsoft.com/office/drawing/2014/main" id="{1BF4B549-A5ED-164A-8E67-196DA3922F2D}"/>
              </a:ext>
            </a:extLst>
          </p:cNvPr>
          <p:cNvSpPr txBox="1"/>
          <p:nvPr/>
        </p:nvSpPr>
        <p:spPr>
          <a:xfrm>
            <a:off x="1812619" y="4262628"/>
            <a:ext cx="994611" cy="461665"/>
          </a:xfrm>
          <a:prstGeom prst="rect">
            <a:avLst/>
          </a:prstGeom>
          <a:noFill/>
        </p:spPr>
        <p:txBody>
          <a:bodyPr wrap="square" rtlCol="0">
            <a:spAutoFit/>
          </a:bodyPr>
          <a:lstStyle/>
          <a:p>
            <a:pPr algn="ctr"/>
            <a:r>
              <a:rPr lang="en-US" sz="2400" b="1" dirty="0">
                <a:solidFill>
                  <a:srgbClr val="FF0000"/>
                </a:solidFill>
              </a:rPr>
              <a:t>pgy2</a:t>
            </a:r>
          </a:p>
        </p:txBody>
      </p:sp>
    </p:spTree>
    <p:extLst>
      <p:ext uri="{BB962C8B-B14F-4D97-AF65-F5344CB8AC3E}">
        <p14:creationId xmlns:p14="http://schemas.microsoft.com/office/powerpoint/2010/main" val="388931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Foundations</a:t>
            </a:r>
            <a:br>
              <a:rPr lang="en-US" b="1" dirty="0"/>
            </a:br>
            <a:r>
              <a:rPr lang="en-US" b="1" dirty="0"/>
              <a:t>EPAs</a:t>
            </a: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760847" y="3424428"/>
            <a:ext cx="3474720" cy="1676400"/>
          </a:xfrm>
        </p:spPr>
        <p:txBody>
          <a:bodyPr>
            <a:noAutofit/>
          </a:bodyPr>
          <a:lstStyle/>
          <a:p>
            <a:r>
              <a:rPr lang="en-US" sz="2400" dirty="0"/>
              <a:t>Developing &amp; implementing management plans for patients with psychiatric presentations of low to medium complexity.</a:t>
            </a:r>
          </a:p>
          <a:p>
            <a:endParaRPr lang="en-US" sz="2400" dirty="0"/>
          </a:p>
        </p:txBody>
      </p:sp>
      <p:sp>
        <p:nvSpPr>
          <p:cNvPr id="7" name="Rectangle 6">
            <a:extLst>
              <a:ext uri="{FF2B5EF4-FFF2-40B4-BE49-F238E27FC236}">
                <a16:creationId xmlns:a16="http://schemas.microsoft.com/office/drawing/2014/main" id="{347FC2DB-8ED9-BD49-B78C-228C1C06B8AB}"/>
              </a:ext>
            </a:extLst>
          </p:cNvPr>
          <p:cNvSpPr/>
          <p:nvPr/>
        </p:nvSpPr>
        <p:spPr>
          <a:xfrm>
            <a:off x="4190740" y="1459734"/>
            <a:ext cx="237796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F</a:t>
            </a:r>
            <a:r>
              <a:rPr lang="en-US" sz="5400" dirty="0">
                <a:ln w="0"/>
                <a:solidFill>
                  <a:schemeClr val="accent1"/>
                </a:solidFill>
                <a:effectLst>
                  <a:outerShdw blurRad="38100" dist="25400" dir="5400000" algn="ctr" rotWithShape="0">
                    <a:srgbClr val="6E747A">
                      <a:alpha val="43000"/>
                    </a:srgbClr>
                  </a:outerShdw>
                </a:effectLst>
              </a:rPr>
              <a:t>-3</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Needle">
            <a:extLst>
              <a:ext uri="{FF2B5EF4-FFF2-40B4-BE49-F238E27FC236}">
                <a16:creationId xmlns:a16="http://schemas.microsoft.com/office/drawing/2014/main" id="{FEFF3C51-180E-7648-B90D-6ADB06CF1FD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362729" y="251993"/>
            <a:ext cx="1424940" cy="1424940"/>
          </a:xfrm>
          <a:prstGeom prst="rect">
            <a:avLst/>
          </a:prstGeom>
        </p:spPr>
      </p:pic>
      <p:sp>
        <p:nvSpPr>
          <p:cNvPr id="4" name="TextBox 3">
            <a:extLst>
              <a:ext uri="{FF2B5EF4-FFF2-40B4-BE49-F238E27FC236}">
                <a16:creationId xmlns:a16="http://schemas.microsoft.com/office/drawing/2014/main" id="{1117DB50-A5F5-6D4C-B4D0-EAB801C5F292}"/>
              </a:ext>
            </a:extLst>
          </p:cNvPr>
          <p:cNvSpPr txBox="1"/>
          <p:nvPr/>
        </p:nvSpPr>
        <p:spPr>
          <a:xfrm>
            <a:off x="7882514" y="1921399"/>
            <a:ext cx="4035164" cy="5016758"/>
          </a:xfrm>
          <a:prstGeom prst="rect">
            <a:avLst/>
          </a:prstGeom>
          <a:noFill/>
        </p:spPr>
        <p:txBody>
          <a:bodyPr wrap="square" rtlCol="0">
            <a:spAutoFit/>
          </a:bodyPr>
          <a:lstStyle/>
          <a:p>
            <a:r>
              <a:rPr lang="en-US" sz="2000" dirty="0"/>
              <a:t>6 Observations of Achievement</a:t>
            </a:r>
          </a:p>
          <a:p>
            <a:endParaRPr lang="en-US" sz="2000" dirty="0"/>
          </a:p>
          <a:p>
            <a:r>
              <a:rPr lang="en-US" sz="2000" dirty="0"/>
              <a:t>At least:</a:t>
            </a:r>
          </a:p>
          <a:p>
            <a:pPr marL="742950" lvl="1" indent="-285750">
              <a:buFont typeface="Arial" panose="020B0604020202020204" pitchFamily="34" charset="0"/>
              <a:buChar char="•"/>
            </a:pPr>
            <a:r>
              <a:rPr lang="en-US" sz="2000" dirty="0"/>
              <a:t>1 mood disorder</a:t>
            </a:r>
          </a:p>
          <a:p>
            <a:pPr marL="742950" lvl="1" indent="-285750">
              <a:buFont typeface="Arial" panose="020B0604020202020204" pitchFamily="34" charset="0"/>
              <a:buChar char="•"/>
            </a:pPr>
            <a:r>
              <a:rPr lang="en-US" sz="2000" dirty="0"/>
              <a:t>1 psychosis</a:t>
            </a:r>
          </a:p>
          <a:p>
            <a:pPr marL="742950" lvl="1" indent="-285750">
              <a:buFont typeface="Arial" panose="020B0604020202020204" pitchFamily="34" charset="0"/>
              <a:buChar char="•"/>
            </a:pPr>
            <a:r>
              <a:rPr lang="en-US" sz="2000" dirty="0"/>
              <a:t>1 personality disorder</a:t>
            </a:r>
          </a:p>
          <a:p>
            <a:pPr marL="742950" lvl="1" indent="-285750">
              <a:buFont typeface="Arial" panose="020B0604020202020204" pitchFamily="34" charset="0"/>
              <a:buChar char="•"/>
            </a:pPr>
            <a:r>
              <a:rPr lang="en-US" sz="2000" dirty="0"/>
              <a:t>1 substance use disorder</a:t>
            </a:r>
          </a:p>
          <a:p>
            <a:pPr marL="742950" lvl="1" indent="-285750">
              <a:buFont typeface="Arial" panose="020B0604020202020204" pitchFamily="34" charset="0"/>
              <a:buChar char="•"/>
            </a:pPr>
            <a:r>
              <a:rPr lang="en-US" sz="2000" dirty="0"/>
              <a:t>1 anxiety or trauma or OCD</a:t>
            </a:r>
          </a:p>
          <a:p>
            <a:pPr lvl="1"/>
            <a:endParaRPr lang="en-US" sz="2000" dirty="0"/>
          </a:p>
          <a:p>
            <a:pPr marL="742950" lvl="1" indent="-285750">
              <a:buFont typeface="Arial" panose="020B0604020202020204" pitchFamily="34" charset="0"/>
              <a:buChar char="•"/>
            </a:pPr>
            <a:r>
              <a:rPr lang="en-US" sz="2000" dirty="0"/>
              <a:t>2 by psychiatrist</a:t>
            </a:r>
          </a:p>
          <a:p>
            <a:pPr marL="742950" lvl="1" indent="-285750">
              <a:buFont typeface="Arial" panose="020B0604020202020204" pitchFamily="34" charset="0"/>
              <a:buChar char="•"/>
            </a:pPr>
            <a:r>
              <a:rPr lang="en-US" sz="2000" dirty="0"/>
              <a:t>3 different observers</a:t>
            </a:r>
          </a:p>
          <a:p>
            <a:endParaRPr lang="en-US" sz="2000" dirty="0"/>
          </a:p>
          <a:p>
            <a:r>
              <a:rPr lang="en-US" sz="2000" dirty="0"/>
              <a:t>At most:</a:t>
            </a:r>
          </a:p>
          <a:p>
            <a:pPr marL="742950" lvl="1" indent="-285750">
              <a:buFont typeface="Arial" panose="020B0604020202020204" pitchFamily="34" charset="0"/>
              <a:buChar char="•"/>
            </a:pPr>
            <a:r>
              <a:rPr lang="en-US" sz="2000" dirty="0"/>
              <a:t>2 child/adolescent patients</a:t>
            </a:r>
          </a:p>
          <a:p>
            <a:pPr marL="742950" lvl="1" indent="-285750">
              <a:buFont typeface="Arial" panose="020B0604020202020204" pitchFamily="34" charset="0"/>
              <a:buChar char="•"/>
            </a:pPr>
            <a:r>
              <a:rPr lang="en-US" sz="2000" dirty="0"/>
              <a:t>2 older adult patients</a:t>
            </a:r>
          </a:p>
          <a:p>
            <a:pPr lvl="1"/>
            <a:endParaRPr lang="en-US" sz="2000" dirty="0"/>
          </a:p>
        </p:txBody>
      </p:sp>
      <p:sp>
        <p:nvSpPr>
          <p:cNvPr id="8" name="TextBox 7">
            <a:extLst>
              <a:ext uri="{FF2B5EF4-FFF2-40B4-BE49-F238E27FC236}">
                <a16:creationId xmlns:a16="http://schemas.microsoft.com/office/drawing/2014/main" id="{349D871E-D9BD-0940-8176-B965BE967D04}"/>
              </a:ext>
            </a:extLst>
          </p:cNvPr>
          <p:cNvSpPr txBox="1"/>
          <p:nvPr/>
        </p:nvSpPr>
        <p:spPr>
          <a:xfrm>
            <a:off x="1812619" y="4262628"/>
            <a:ext cx="994611" cy="461665"/>
          </a:xfrm>
          <a:prstGeom prst="rect">
            <a:avLst/>
          </a:prstGeom>
          <a:noFill/>
        </p:spPr>
        <p:txBody>
          <a:bodyPr wrap="square" rtlCol="0">
            <a:spAutoFit/>
          </a:bodyPr>
          <a:lstStyle/>
          <a:p>
            <a:pPr algn="ctr"/>
            <a:r>
              <a:rPr lang="en-US" sz="2400" b="1" dirty="0">
                <a:solidFill>
                  <a:srgbClr val="FF0000"/>
                </a:solidFill>
              </a:rPr>
              <a:t>pgy2</a:t>
            </a:r>
          </a:p>
        </p:txBody>
      </p:sp>
      <p:pic>
        <p:nvPicPr>
          <p:cNvPr id="9" name="Graphic 8" descr="Sign">
            <a:extLst>
              <a:ext uri="{FF2B5EF4-FFF2-40B4-BE49-F238E27FC236}">
                <a16:creationId xmlns:a16="http://schemas.microsoft.com/office/drawing/2014/main" id="{D51C5BC4-807C-6F45-A6B0-1263FA888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691" y="3500205"/>
            <a:ext cx="2595419" cy="2595419"/>
          </a:xfrm>
          <a:prstGeom prst="rect">
            <a:avLst/>
          </a:prstGeom>
        </p:spPr>
      </p:pic>
    </p:spTree>
    <p:extLst>
      <p:ext uri="{BB962C8B-B14F-4D97-AF65-F5344CB8AC3E}">
        <p14:creationId xmlns:p14="http://schemas.microsoft.com/office/powerpoint/2010/main" val="237317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Foundations</a:t>
            </a:r>
            <a:br>
              <a:rPr lang="en-US" b="1" dirty="0"/>
            </a:br>
            <a:r>
              <a:rPr lang="en-US" b="1" dirty="0"/>
              <a:t>EPA</a:t>
            </a: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1544" y="2586228"/>
            <a:ext cx="3474720" cy="1676400"/>
          </a:xfrm>
        </p:spPr>
        <p:txBody>
          <a:bodyPr>
            <a:noAutofit/>
          </a:bodyPr>
          <a:lstStyle/>
          <a:p>
            <a:r>
              <a:rPr lang="en-US" dirty="0"/>
              <a:t>Performing a risk assessment that informs the development of an acute safety plan for patients posing risk of harm to self or others.</a:t>
            </a:r>
          </a:p>
        </p:txBody>
      </p:sp>
      <p:sp>
        <p:nvSpPr>
          <p:cNvPr id="7" name="Rectangle 6">
            <a:extLst>
              <a:ext uri="{FF2B5EF4-FFF2-40B4-BE49-F238E27FC236}">
                <a16:creationId xmlns:a16="http://schemas.microsoft.com/office/drawing/2014/main" id="{347FC2DB-8ED9-BD49-B78C-228C1C06B8AB}"/>
              </a:ext>
            </a:extLst>
          </p:cNvPr>
          <p:cNvSpPr/>
          <p:nvPr/>
        </p:nvSpPr>
        <p:spPr>
          <a:xfrm>
            <a:off x="4169100" y="1459734"/>
            <a:ext cx="242124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F</a:t>
            </a:r>
            <a:r>
              <a:rPr lang="en-US" sz="5400" dirty="0">
                <a:ln w="0"/>
                <a:solidFill>
                  <a:schemeClr val="accent1"/>
                </a:solidFill>
                <a:effectLst>
                  <a:outerShdw blurRad="38100" dist="25400" dir="5400000" algn="ctr" rotWithShape="0">
                    <a:srgbClr val="6E747A">
                      <a:alpha val="43000"/>
                    </a:srgbClr>
                  </a:outerShdw>
                </a:effectLst>
              </a:rPr>
              <a:t>-4</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High voltage">
            <a:extLst>
              <a:ext uri="{FF2B5EF4-FFF2-40B4-BE49-F238E27FC236}">
                <a16:creationId xmlns:a16="http://schemas.microsoft.com/office/drawing/2014/main" id="{FEFF3C51-180E-7648-B90D-6ADB06CF1F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77718" y="411367"/>
            <a:ext cx="1424940" cy="1424940"/>
          </a:xfrm>
          <a:prstGeom prst="rect">
            <a:avLst/>
          </a:prstGeom>
        </p:spPr>
      </p:pic>
      <p:sp>
        <p:nvSpPr>
          <p:cNvPr id="8" name="TextBox 7">
            <a:extLst>
              <a:ext uri="{FF2B5EF4-FFF2-40B4-BE49-F238E27FC236}">
                <a16:creationId xmlns:a16="http://schemas.microsoft.com/office/drawing/2014/main" id="{A0756BFB-239B-5E4C-BFEF-F94D9AC63F34}"/>
              </a:ext>
            </a:extLst>
          </p:cNvPr>
          <p:cNvSpPr txBox="1"/>
          <p:nvPr/>
        </p:nvSpPr>
        <p:spPr>
          <a:xfrm>
            <a:off x="7882514" y="1921399"/>
            <a:ext cx="4035164" cy="5016758"/>
          </a:xfrm>
          <a:prstGeom prst="rect">
            <a:avLst/>
          </a:prstGeom>
          <a:noFill/>
        </p:spPr>
        <p:txBody>
          <a:bodyPr wrap="square" rtlCol="0">
            <a:spAutoFit/>
          </a:bodyPr>
          <a:lstStyle/>
          <a:p>
            <a:r>
              <a:rPr lang="en-US" sz="2000" dirty="0"/>
              <a:t>5 Observations of Achievement</a:t>
            </a:r>
          </a:p>
          <a:p>
            <a:endParaRPr lang="en-US" sz="2000" dirty="0"/>
          </a:p>
          <a:p>
            <a:r>
              <a:rPr lang="en-US" sz="2000" dirty="0"/>
              <a:t>At least:</a:t>
            </a:r>
          </a:p>
          <a:p>
            <a:pPr marL="742950" lvl="1" indent="-285750">
              <a:buFont typeface="Arial" panose="020B0604020202020204" pitchFamily="34" charset="0"/>
              <a:buChar char="•"/>
            </a:pPr>
            <a:r>
              <a:rPr lang="en-US" sz="2000" dirty="0"/>
              <a:t>1 w active SI or behaviour</a:t>
            </a:r>
          </a:p>
          <a:p>
            <a:pPr marL="742950" lvl="1" indent="-285750">
              <a:buFont typeface="Arial" panose="020B0604020202020204" pitchFamily="34" charset="0"/>
              <a:buChar char="•"/>
            </a:pPr>
            <a:r>
              <a:rPr lang="en-US" sz="2000" dirty="0"/>
              <a:t>1 w active HI / violence</a:t>
            </a:r>
          </a:p>
          <a:p>
            <a:pPr marL="742950" lvl="1" indent="-285750">
              <a:buFont typeface="Arial" panose="020B0604020202020204" pitchFamily="34" charset="0"/>
              <a:buChar char="•"/>
            </a:pPr>
            <a:r>
              <a:rPr lang="en-US" sz="2000" dirty="0"/>
              <a:t>1 w non-suicidal self-injury</a:t>
            </a:r>
          </a:p>
          <a:p>
            <a:pPr marL="742950" lvl="1" indent="-285750">
              <a:buFont typeface="Arial" panose="020B0604020202020204" pitchFamily="34" charset="0"/>
              <a:buChar char="•"/>
            </a:pPr>
            <a:r>
              <a:rPr lang="en-US" sz="2000" dirty="0"/>
              <a:t>1 substance use disorder</a:t>
            </a:r>
          </a:p>
          <a:p>
            <a:pPr marL="742950" lvl="1" indent="-285750">
              <a:buFont typeface="Arial" panose="020B0604020202020204" pitchFamily="34" charset="0"/>
              <a:buChar char="•"/>
            </a:pPr>
            <a:r>
              <a:rPr lang="en-US" sz="2000" dirty="0"/>
              <a:t>1 anxiety or trauma or OCD</a:t>
            </a:r>
          </a:p>
          <a:p>
            <a:pPr lvl="1"/>
            <a:endParaRPr lang="en-US" sz="2000" dirty="0"/>
          </a:p>
          <a:p>
            <a:pPr marL="742950" lvl="1" indent="-285750">
              <a:buFont typeface="Arial" panose="020B0604020202020204" pitchFamily="34" charset="0"/>
              <a:buChar char="•"/>
            </a:pPr>
            <a:r>
              <a:rPr lang="en-US" sz="2000" dirty="0"/>
              <a:t>3 by psychiatrist</a:t>
            </a:r>
          </a:p>
          <a:p>
            <a:pPr marL="742950" lvl="1" indent="-285750">
              <a:buFont typeface="Arial" panose="020B0604020202020204" pitchFamily="34" charset="0"/>
              <a:buChar char="•"/>
            </a:pPr>
            <a:r>
              <a:rPr lang="en-US" sz="2000" dirty="0"/>
              <a:t>3 different observers</a:t>
            </a:r>
          </a:p>
          <a:p>
            <a:endParaRPr lang="en-US" sz="2000" dirty="0"/>
          </a:p>
          <a:p>
            <a:r>
              <a:rPr lang="en-US" sz="2000" dirty="0"/>
              <a:t>At most:</a:t>
            </a:r>
          </a:p>
          <a:p>
            <a:pPr marL="742950" lvl="1" indent="-285750">
              <a:buFont typeface="Arial" panose="020B0604020202020204" pitchFamily="34" charset="0"/>
              <a:buChar char="•"/>
            </a:pPr>
            <a:r>
              <a:rPr lang="en-US" sz="2000" dirty="0"/>
              <a:t>1 child/adolescent patients</a:t>
            </a:r>
          </a:p>
          <a:p>
            <a:pPr marL="742950" lvl="1" indent="-285750">
              <a:buFont typeface="Arial" panose="020B0604020202020204" pitchFamily="34" charset="0"/>
              <a:buChar char="•"/>
            </a:pPr>
            <a:r>
              <a:rPr lang="en-US" sz="2000" dirty="0"/>
              <a:t>1 older adult patients</a:t>
            </a:r>
          </a:p>
          <a:p>
            <a:pPr lvl="1"/>
            <a:endParaRPr lang="en-US" sz="2000" dirty="0"/>
          </a:p>
        </p:txBody>
      </p:sp>
      <p:pic>
        <p:nvPicPr>
          <p:cNvPr id="9" name="Graphic 8" descr="Sign">
            <a:extLst>
              <a:ext uri="{FF2B5EF4-FFF2-40B4-BE49-F238E27FC236}">
                <a16:creationId xmlns:a16="http://schemas.microsoft.com/office/drawing/2014/main" id="{64C5457E-8D30-DD40-A991-E4A6B3465B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691" y="3500205"/>
            <a:ext cx="2595419" cy="2595419"/>
          </a:xfrm>
          <a:prstGeom prst="rect">
            <a:avLst/>
          </a:prstGeom>
        </p:spPr>
      </p:pic>
      <p:sp>
        <p:nvSpPr>
          <p:cNvPr id="12" name="TextBox 11">
            <a:extLst>
              <a:ext uri="{FF2B5EF4-FFF2-40B4-BE49-F238E27FC236}">
                <a16:creationId xmlns:a16="http://schemas.microsoft.com/office/drawing/2014/main" id="{5F9C8351-7F55-0E4B-BFDD-6F6EC2F418C6}"/>
              </a:ext>
            </a:extLst>
          </p:cNvPr>
          <p:cNvSpPr txBox="1"/>
          <p:nvPr/>
        </p:nvSpPr>
        <p:spPr>
          <a:xfrm>
            <a:off x="1719765" y="4096372"/>
            <a:ext cx="1074683" cy="830997"/>
          </a:xfrm>
          <a:prstGeom prst="rect">
            <a:avLst/>
          </a:prstGeom>
          <a:noFill/>
        </p:spPr>
        <p:txBody>
          <a:bodyPr wrap="square" rtlCol="0">
            <a:spAutoFit/>
          </a:bodyPr>
          <a:lstStyle/>
          <a:p>
            <a:pPr algn="ctr"/>
            <a:r>
              <a:rPr lang="en-US" sz="2400" b="1" dirty="0">
                <a:solidFill>
                  <a:srgbClr val="FF0000"/>
                </a:solidFill>
              </a:rPr>
              <a:t>Pgy1</a:t>
            </a:r>
          </a:p>
          <a:p>
            <a:pPr algn="ctr"/>
            <a:r>
              <a:rPr lang="en-US" sz="2400" b="1" dirty="0">
                <a:solidFill>
                  <a:srgbClr val="FF0000"/>
                </a:solidFill>
              </a:rPr>
              <a:t>Pgy2</a:t>
            </a:r>
          </a:p>
        </p:txBody>
      </p:sp>
    </p:spTree>
    <p:extLst>
      <p:ext uri="{BB962C8B-B14F-4D97-AF65-F5344CB8AC3E}">
        <p14:creationId xmlns:p14="http://schemas.microsoft.com/office/powerpoint/2010/main" val="344248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normAutofit/>
          </a:bodyPr>
          <a:lstStyle/>
          <a:p>
            <a:r>
              <a:rPr lang="en-US" b="1" dirty="0"/>
              <a:t>Why move to Competency Based Medical Education?</a:t>
            </a:r>
          </a:p>
        </p:txBody>
      </p:sp>
      <p:graphicFrame>
        <p:nvGraphicFramePr>
          <p:cNvPr id="5" name="Content Placeholder 2">
            <a:extLst>
              <a:ext uri="{FF2B5EF4-FFF2-40B4-BE49-F238E27FC236}">
                <a16:creationId xmlns:a16="http://schemas.microsoft.com/office/drawing/2014/main" id="{7536AB53-925B-49AF-BACF-7918538FBE30}"/>
              </a:ext>
            </a:extLst>
          </p:cNvPr>
          <p:cNvGraphicFramePr>
            <a:graphicFrameLocks noGrp="1"/>
          </p:cNvGraphicFramePr>
          <p:nvPr>
            <p:ph idx="1"/>
            <p:extLst>
              <p:ext uri="{D42A27DB-BD31-4B8C-83A1-F6EECF244321}">
                <p14:modId xmlns:p14="http://schemas.microsoft.com/office/powerpoint/2010/main" val="2154568756"/>
              </p:ext>
            </p:extLst>
          </p:nvPr>
        </p:nvGraphicFramePr>
        <p:xfrm>
          <a:off x="3759896" y="1123837"/>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BC9191C3-C8CB-DF4C-93E6-2801D59BD3BF}"/>
              </a:ext>
            </a:extLst>
          </p:cNvPr>
          <p:cNvCxnSpPr/>
          <p:nvPr/>
        </p:nvCxnSpPr>
        <p:spPr>
          <a:xfrm flipH="1">
            <a:off x="6096000" y="3031067"/>
            <a:ext cx="423333" cy="39793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091265-4FDC-D544-B832-42ED59FC7AF7}"/>
              </a:ext>
            </a:extLst>
          </p:cNvPr>
          <p:cNvCxnSpPr>
            <a:cxnSpLocks/>
          </p:cNvCxnSpPr>
          <p:nvPr/>
        </p:nvCxnSpPr>
        <p:spPr>
          <a:xfrm>
            <a:off x="7640554" y="3048000"/>
            <a:ext cx="0" cy="3933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A693D5-1F20-1C4C-9167-0B7D4E1B4C14}"/>
              </a:ext>
            </a:extLst>
          </p:cNvPr>
          <p:cNvCxnSpPr>
            <a:cxnSpLocks/>
          </p:cNvCxnSpPr>
          <p:nvPr/>
        </p:nvCxnSpPr>
        <p:spPr>
          <a:xfrm>
            <a:off x="8607511" y="3031067"/>
            <a:ext cx="495852" cy="397933"/>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74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9EF1BD8-28AA-40FA-826B-D0983274C494}"/>
                                            </p:graphicEl>
                                          </p:spTgt>
                                        </p:tgtEl>
                                        <p:attrNameLst>
                                          <p:attrName>style.visibility</p:attrName>
                                        </p:attrNameLst>
                                      </p:cBhvr>
                                      <p:to>
                                        <p:strVal val="visible"/>
                                      </p:to>
                                    </p:set>
                                    <p:animEffect transition="in" filter="fade">
                                      <p:cBhvr>
                                        <p:cTn id="7" dur="500"/>
                                        <p:tgtEl>
                                          <p:spTgt spid="5">
                                            <p:graphicEl>
                                              <a:dgm id="{99EF1BD8-28AA-40FA-826B-D0983274C49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6B91EB5E-F4F1-4682-9E20-1986EBD82618}"/>
                                            </p:graphicEl>
                                          </p:spTgt>
                                        </p:tgtEl>
                                        <p:attrNameLst>
                                          <p:attrName>style.visibility</p:attrName>
                                        </p:attrNameLst>
                                      </p:cBhvr>
                                      <p:to>
                                        <p:strVal val="visible"/>
                                      </p:to>
                                    </p:set>
                                    <p:animEffect transition="in" filter="fade">
                                      <p:cBhvr>
                                        <p:cTn id="10" dur="500"/>
                                        <p:tgtEl>
                                          <p:spTgt spid="5">
                                            <p:graphicEl>
                                              <a:dgm id="{6B91EB5E-F4F1-4682-9E20-1986EBD82618}"/>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D301DFFE-4497-465C-9118-FC0417F2590C}"/>
                                            </p:graphicEl>
                                          </p:spTgt>
                                        </p:tgtEl>
                                        <p:attrNameLst>
                                          <p:attrName>style.visibility</p:attrName>
                                        </p:attrNameLst>
                                      </p:cBhvr>
                                      <p:to>
                                        <p:strVal val="visible"/>
                                      </p:to>
                                    </p:set>
                                    <p:animEffect transition="in" filter="fade">
                                      <p:cBhvr>
                                        <p:cTn id="13" dur="500"/>
                                        <p:tgtEl>
                                          <p:spTgt spid="5">
                                            <p:graphicEl>
                                              <a:dgm id="{D301DFFE-4497-465C-9118-FC0417F2590C}"/>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B55C41F4-FE24-451B-8147-8F005C587B3B}"/>
                                            </p:graphicEl>
                                          </p:spTgt>
                                        </p:tgtEl>
                                        <p:attrNameLst>
                                          <p:attrName>style.visibility</p:attrName>
                                        </p:attrNameLst>
                                      </p:cBhvr>
                                      <p:to>
                                        <p:strVal val="visible"/>
                                      </p:to>
                                    </p:set>
                                    <p:animEffect transition="in" filter="fade">
                                      <p:cBhvr>
                                        <p:cTn id="16" dur="500"/>
                                        <p:tgtEl>
                                          <p:spTgt spid="5">
                                            <p:graphicEl>
                                              <a:dgm id="{B55C41F4-FE24-451B-8147-8F005C587B3B}"/>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C5587CAC-945B-4C2E-8E53-5542EC1C1B7D}"/>
                                            </p:graphicEl>
                                          </p:spTgt>
                                        </p:tgtEl>
                                        <p:attrNameLst>
                                          <p:attrName>style.visibility</p:attrName>
                                        </p:attrNameLst>
                                      </p:cBhvr>
                                      <p:to>
                                        <p:strVal val="visible"/>
                                      </p:to>
                                    </p:set>
                                    <p:animEffect transition="in" filter="fade">
                                      <p:cBhvr>
                                        <p:cTn id="19" dur="500"/>
                                        <p:tgtEl>
                                          <p:spTgt spid="5">
                                            <p:graphicEl>
                                              <a:dgm id="{C5587CAC-945B-4C2E-8E53-5542EC1C1B7D}"/>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0CBEFE04-EA92-474A-8860-0829A4C56B59}"/>
                                            </p:graphicEl>
                                          </p:spTgt>
                                        </p:tgtEl>
                                        <p:attrNameLst>
                                          <p:attrName>style.visibility</p:attrName>
                                        </p:attrNameLst>
                                      </p:cBhvr>
                                      <p:to>
                                        <p:strVal val="visible"/>
                                      </p:to>
                                    </p:set>
                                    <p:animEffect transition="in" filter="fade">
                                      <p:cBhvr>
                                        <p:cTn id="22" dur="500"/>
                                        <p:tgtEl>
                                          <p:spTgt spid="5">
                                            <p:graphicEl>
                                              <a:dgm id="{0CBEFE04-EA92-474A-8860-0829A4C56B59}"/>
                                            </p:graphic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Foundations</a:t>
            </a:r>
            <a:br>
              <a:rPr lang="en-US" b="1" dirty="0"/>
            </a:br>
            <a:r>
              <a:rPr lang="en-US" b="1" dirty="0"/>
              <a:t>EPA</a:t>
            </a: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17392" y="2383064"/>
            <a:ext cx="3474720" cy="1676400"/>
          </a:xfrm>
        </p:spPr>
        <p:txBody>
          <a:bodyPr>
            <a:noAutofit/>
          </a:bodyPr>
          <a:lstStyle/>
          <a:p>
            <a:r>
              <a:rPr lang="en-US" dirty="0"/>
              <a:t>Performing critical appraisal &amp; presenting psychiatric literature.</a:t>
            </a:r>
          </a:p>
        </p:txBody>
      </p:sp>
      <p:sp>
        <p:nvSpPr>
          <p:cNvPr id="7" name="Rectangle 6">
            <a:extLst>
              <a:ext uri="{FF2B5EF4-FFF2-40B4-BE49-F238E27FC236}">
                <a16:creationId xmlns:a16="http://schemas.microsoft.com/office/drawing/2014/main" id="{347FC2DB-8ED9-BD49-B78C-228C1C06B8AB}"/>
              </a:ext>
            </a:extLst>
          </p:cNvPr>
          <p:cNvSpPr/>
          <p:nvPr/>
        </p:nvSpPr>
        <p:spPr>
          <a:xfrm>
            <a:off x="4181924" y="1459734"/>
            <a:ext cx="239559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F</a:t>
            </a:r>
            <a:r>
              <a:rPr lang="en-US" sz="5400" dirty="0">
                <a:ln w="0"/>
                <a:solidFill>
                  <a:schemeClr val="accent1"/>
                </a:solidFill>
                <a:effectLst>
                  <a:outerShdw blurRad="38100" dist="25400" dir="5400000" algn="ctr" rotWithShape="0">
                    <a:srgbClr val="6E747A">
                      <a:alpha val="43000"/>
                    </a:srgbClr>
                  </a:outerShdw>
                </a:effectLst>
              </a:rPr>
              <a:t>-5</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Bar graph with downward trend">
            <a:extLst>
              <a:ext uri="{FF2B5EF4-FFF2-40B4-BE49-F238E27FC236}">
                <a16:creationId xmlns:a16="http://schemas.microsoft.com/office/drawing/2014/main" id="{FEFF3C51-180E-7648-B90D-6ADB06CF1FD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99180" y="411367"/>
            <a:ext cx="1424940" cy="1424940"/>
          </a:xfrm>
          <a:prstGeom prst="rect">
            <a:avLst/>
          </a:prstGeom>
        </p:spPr>
      </p:pic>
      <p:sp>
        <p:nvSpPr>
          <p:cNvPr id="8" name="TextBox 7">
            <a:extLst>
              <a:ext uri="{FF2B5EF4-FFF2-40B4-BE49-F238E27FC236}">
                <a16:creationId xmlns:a16="http://schemas.microsoft.com/office/drawing/2014/main" id="{4FEB95B5-D728-E241-AF5D-F4738A29BC39}"/>
              </a:ext>
            </a:extLst>
          </p:cNvPr>
          <p:cNvSpPr txBox="1"/>
          <p:nvPr/>
        </p:nvSpPr>
        <p:spPr>
          <a:xfrm>
            <a:off x="7882516" y="2814875"/>
            <a:ext cx="4035164" cy="1938992"/>
          </a:xfrm>
          <a:prstGeom prst="rect">
            <a:avLst/>
          </a:prstGeom>
          <a:noFill/>
        </p:spPr>
        <p:txBody>
          <a:bodyPr wrap="square" rtlCol="0">
            <a:spAutoFit/>
          </a:bodyPr>
          <a:lstStyle/>
          <a:p>
            <a:r>
              <a:rPr lang="en-US" sz="2000" dirty="0"/>
              <a:t>2 Observations of Achievement</a:t>
            </a:r>
          </a:p>
          <a:p>
            <a:endParaRPr lang="en-US" sz="2000" dirty="0"/>
          </a:p>
          <a:p>
            <a:r>
              <a:rPr lang="en-US" sz="2000" dirty="0"/>
              <a:t>At least:</a:t>
            </a:r>
          </a:p>
          <a:p>
            <a:pPr marL="742950" lvl="1" indent="-285750">
              <a:buFont typeface="Arial" panose="020B0604020202020204" pitchFamily="34" charset="0"/>
              <a:buChar char="•"/>
            </a:pPr>
            <a:r>
              <a:rPr lang="en-US" sz="2000" dirty="0"/>
              <a:t>2 different observers</a:t>
            </a:r>
          </a:p>
          <a:p>
            <a:endParaRPr lang="en-US" sz="2000" dirty="0"/>
          </a:p>
          <a:p>
            <a:pPr lvl="1"/>
            <a:endParaRPr lang="en-US" sz="2000" dirty="0"/>
          </a:p>
        </p:txBody>
      </p:sp>
      <p:pic>
        <p:nvPicPr>
          <p:cNvPr id="9" name="Graphic 8" descr="Sign">
            <a:extLst>
              <a:ext uri="{FF2B5EF4-FFF2-40B4-BE49-F238E27FC236}">
                <a16:creationId xmlns:a16="http://schemas.microsoft.com/office/drawing/2014/main" id="{39FDB6C0-1544-7244-A66A-B9C1398CEF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691" y="3500205"/>
            <a:ext cx="2595419" cy="2595419"/>
          </a:xfrm>
          <a:prstGeom prst="rect">
            <a:avLst/>
          </a:prstGeom>
        </p:spPr>
      </p:pic>
      <p:sp>
        <p:nvSpPr>
          <p:cNvPr id="12" name="TextBox 11">
            <a:extLst>
              <a:ext uri="{FF2B5EF4-FFF2-40B4-BE49-F238E27FC236}">
                <a16:creationId xmlns:a16="http://schemas.microsoft.com/office/drawing/2014/main" id="{ED3F215D-D89F-E440-B338-273606F34977}"/>
              </a:ext>
            </a:extLst>
          </p:cNvPr>
          <p:cNvSpPr txBox="1"/>
          <p:nvPr/>
        </p:nvSpPr>
        <p:spPr>
          <a:xfrm>
            <a:off x="1726660" y="4096371"/>
            <a:ext cx="1074683" cy="830997"/>
          </a:xfrm>
          <a:prstGeom prst="rect">
            <a:avLst/>
          </a:prstGeom>
          <a:noFill/>
        </p:spPr>
        <p:txBody>
          <a:bodyPr wrap="square" rtlCol="0">
            <a:spAutoFit/>
          </a:bodyPr>
          <a:lstStyle/>
          <a:p>
            <a:pPr algn="ctr"/>
            <a:r>
              <a:rPr lang="en-US" sz="2400" b="1" dirty="0">
                <a:solidFill>
                  <a:srgbClr val="FF0000"/>
                </a:solidFill>
              </a:rPr>
              <a:t>Pgy1</a:t>
            </a:r>
          </a:p>
          <a:p>
            <a:pPr algn="ctr"/>
            <a:r>
              <a:rPr lang="en-US" sz="2400" b="1" dirty="0">
                <a:solidFill>
                  <a:srgbClr val="FF0000"/>
                </a:solidFill>
              </a:rPr>
              <a:t>Pgy2</a:t>
            </a:r>
          </a:p>
        </p:txBody>
      </p:sp>
    </p:spTree>
    <p:extLst>
      <p:ext uri="{BB962C8B-B14F-4D97-AF65-F5344CB8AC3E}">
        <p14:creationId xmlns:p14="http://schemas.microsoft.com/office/powerpoint/2010/main" val="415654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p:txBody>
          <a:bodyPr/>
          <a:lstStyle/>
          <a:p>
            <a:r>
              <a:rPr lang="en-US" dirty="0">
                <a:solidFill>
                  <a:schemeClr val="accent1"/>
                </a:solidFill>
              </a:rPr>
              <a:t>MANY THINGS STILL THE SAME</a:t>
            </a:r>
            <a:endParaRPr lang="en-US" dirty="0"/>
          </a:p>
        </p:txBody>
      </p:sp>
      <p:sp>
        <p:nvSpPr>
          <p:cNvPr id="8" name="Text Placeholder 7">
            <a:extLst>
              <a:ext uri="{FF2B5EF4-FFF2-40B4-BE49-F238E27FC236}">
                <a16:creationId xmlns:a16="http://schemas.microsoft.com/office/drawing/2014/main" id="{3C798AAA-4C26-8A4B-B80B-2CB63AE36F9F}"/>
              </a:ext>
            </a:extLst>
          </p:cNvPr>
          <p:cNvSpPr>
            <a:spLocks noGrp="1"/>
          </p:cNvSpPr>
          <p:nvPr>
            <p:ph type="body" idx="1"/>
          </p:nvPr>
        </p:nvSpPr>
        <p:spPr>
          <a:xfrm>
            <a:off x="7874228" y="4595353"/>
            <a:ext cx="3310128" cy="576262"/>
          </a:xfrm>
        </p:spPr>
        <p:txBody>
          <a:bodyPr/>
          <a:lstStyle/>
          <a:p>
            <a:r>
              <a:rPr lang="en-US" sz="2800" dirty="0"/>
              <a:t>Rotation Evaluations </a:t>
            </a:r>
          </a:p>
          <a:p>
            <a:r>
              <a:rPr lang="en-US" sz="2800" dirty="0"/>
              <a:t>(ITARs)</a:t>
            </a:r>
          </a:p>
        </p:txBody>
      </p:sp>
      <p:pic>
        <p:nvPicPr>
          <p:cNvPr id="24" name="Picture Placeholder 23" descr="List">
            <a:extLst>
              <a:ext uri="{FF2B5EF4-FFF2-40B4-BE49-F238E27FC236}">
                <a16:creationId xmlns:a16="http://schemas.microsoft.com/office/drawing/2014/main" id="{6903E0C0-ED71-A140-BFE5-5564B8DE4120}"/>
              </a:ext>
            </a:extLst>
          </p:cNvPr>
          <p:cNvPicPr>
            <a:picLocks noGrp="1" noChangeAspect="1"/>
          </p:cNvPicPr>
          <p:nvPr>
            <p:ph type="pic" idx="15"/>
          </p:nvPr>
        </p:nvPicPr>
        <p:blipFill>
          <a:blip r:embed="rId3">
            <a:extLst>
              <a:ext uri="{96DAC541-7B7A-43D3-8B79-37D633B846F1}">
                <asvg:svgBlip xmlns:asvg="http://schemas.microsoft.com/office/drawing/2016/SVG/main" r:embed="rId4"/>
              </a:ext>
            </a:extLst>
          </a:blip>
          <a:srcRect/>
          <a:stretch/>
        </p:blipFill>
        <p:spPr>
          <a:xfrm>
            <a:off x="8660022" y="2206857"/>
            <a:ext cx="1536725" cy="1536725"/>
          </a:xfrm>
        </p:spPr>
      </p:pic>
      <p:sp>
        <p:nvSpPr>
          <p:cNvPr id="9" name="Text Placeholder 8">
            <a:extLst>
              <a:ext uri="{FF2B5EF4-FFF2-40B4-BE49-F238E27FC236}">
                <a16:creationId xmlns:a16="http://schemas.microsoft.com/office/drawing/2014/main" id="{E994BB2F-7B3A-CA4B-BCD8-D8BC583A5CA2}"/>
              </a:ext>
            </a:extLst>
          </p:cNvPr>
          <p:cNvSpPr>
            <a:spLocks noGrp="1"/>
          </p:cNvSpPr>
          <p:nvPr>
            <p:ph type="body" sz="quarter" idx="3"/>
          </p:nvPr>
        </p:nvSpPr>
        <p:spPr>
          <a:xfrm>
            <a:off x="814525" y="4028604"/>
            <a:ext cx="3310128" cy="576262"/>
          </a:xfrm>
        </p:spPr>
        <p:txBody>
          <a:bodyPr/>
          <a:lstStyle/>
          <a:p>
            <a:r>
              <a:rPr lang="en-US" sz="2800" dirty="0"/>
              <a:t>Defined Rotations</a:t>
            </a:r>
          </a:p>
        </p:txBody>
      </p:sp>
      <p:pic>
        <p:nvPicPr>
          <p:cNvPr id="20" name="Picture Placeholder 19" descr="Daily calendar">
            <a:extLst>
              <a:ext uri="{FF2B5EF4-FFF2-40B4-BE49-F238E27FC236}">
                <a16:creationId xmlns:a16="http://schemas.microsoft.com/office/drawing/2014/main" id="{5D9FCDC8-65E7-4443-8197-47E327D519CE}"/>
              </a:ext>
            </a:extLst>
          </p:cNvPr>
          <p:cNvPicPr>
            <a:picLocks noGrp="1" noChangeAspect="1"/>
          </p:cNvPicPr>
          <p:nvPr>
            <p:ph type="pic" idx="21"/>
          </p:nvPr>
        </p:nvPicPr>
        <p:blipFill>
          <a:blip r:embed="rId5">
            <a:extLst>
              <a:ext uri="{96DAC541-7B7A-43D3-8B79-37D633B846F1}">
                <asvg:svgBlip xmlns:asvg="http://schemas.microsoft.com/office/drawing/2016/SVG/main" r:embed="rId6"/>
              </a:ext>
            </a:extLst>
          </a:blip>
          <a:srcRect/>
          <a:stretch/>
        </p:blipFill>
        <p:spPr>
          <a:xfrm>
            <a:off x="1573225" y="2177407"/>
            <a:ext cx="1535237" cy="1535237"/>
          </a:xfrm>
        </p:spPr>
      </p:pic>
      <p:sp>
        <p:nvSpPr>
          <p:cNvPr id="10" name="Text Placeholder 9">
            <a:extLst>
              <a:ext uri="{FF2B5EF4-FFF2-40B4-BE49-F238E27FC236}">
                <a16:creationId xmlns:a16="http://schemas.microsoft.com/office/drawing/2014/main" id="{834CB1BD-ADAC-954D-B0F8-82C5002E8251}"/>
              </a:ext>
            </a:extLst>
          </p:cNvPr>
          <p:cNvSpPr>
            <a:spLocks noGrp="1"/>
          </p:cNvSpPr>
          <p:nvPr>
            <p:ph type="body" sz="quarter" idx="13"/>
          </p:nvPr>
        </p:nvSpPr>
        <p:spPr>
          <a:xfrm>
            <a:off x="4235999" y="4019091"/>
            <a:ext cx="3310128" cy="576262"/>
          </a:xfrm>
        </p:spPr>
        <p:txBody>
          <a:bodyPr/>
          <a:lstStyle/>
          <a:p>
            <a:r>
              <a:rPr lang="en-US" sz="2800" dirty="0"/>
              <a:t>Psychotherapy</a:t>
            </a:r>
          </a:p>
        </p:txBody>
      </p:sp>
      <p:pic>
        <p:nvPicPr>
          <p:cNvPr id="22" name="Picture Placeholder 21" descr="Questions">
            <a:extLst>
              <a:ext uri="{FF2B5EF4-FFF2-40B4-BE49-F238E27FC236}">
                <a16:creationId xmlns:a16="http://schemas.microsoft.com/office/drawing/2014/main" id="{7296B589-1954-1842-95BE-922EB1D37AD0}"/>
              </a:ext>
            </a:extLst>
          </p:cNvPr>
          <p:cNvPicPr>
            <a:picLocks noGrp="1" noChangeAspect="1"/>
          </p:cNvPicPr>
          <p:nvPr>
            <p:ph type="pic" idx="22"/>
          </p:nvPr>
        </p:nvPicPr>
        <p:blipFill>
          <a:blip r:embed="rId7">
            <a:extLst>
              <a:ext uri="{96DAC541-7B7A-43D3-8B79-37D633B846F1}">
                <asvg:svgBlip xmlns:asvg="http://schemas.microsoft.com/office/drawing/2016/SVG/main" r:embed="rId8"/>
              </a:ext>
            </a:extLst>
          </a:blip>
          <a:srcRect/>
          <a:stretch/>
        </p:blipFill>
        <p:spPr>
          <a:xfrm>
            <a:off x="5115644" y="2206857"/>
            <a:ext cx="1537196" cy="1537196"/>
          </a:xfrm>
        </p:spPr>
      </p:pic>
    </p:spTree>
    <p:extLst>
      <p:ext uri="{BB962C8B-B14F-4D97-AF65-F5344CB8AC3E}">
        <p14:creationId xmlns:p14="http://schemas.microsoft.com/office/powerpoint/2010/main" val="1117332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8E6568-206C-0049-8714-4B7673B41301}"/>
              </a:ext>
            </a:extLst>
          </p:cNvPr>
          <p:cNvSpPr>
            <a:spLocks noGrp="1"/>
          </p:cNvSpPr>
          <p:nvPr>
            <p:ph type="ctrTitle"/>
          </p:nvPr>
        </p:nvSpPr>
        <p:spPr>
          <a:xfrm>
            <a:off x="1703295" y="1083732"/>
            <a:ext cx="5509628" cy="4690534"/>
          </a:xfrm>
        </p:spPr>
        <p:txBody>
          <a:bodyPr anchor="ctr">
            <a:normAutofit/>
          </a:bodyPr>
          <a:lstStyle/>
          <a:p>
            <a:pPr algn="r"/>
            <a:r>
              <a:rPr lang="en-US" sz="6700">
                <a:solidFill>
                  <a:schemeClr val="tx1">
                    <a:lumMod val="75000"/>
                    <a:lumOff val="25000"/>
                  </a:schemeClr>
                </a:solidFill>
              </a:rPr>
              <a:t>What is different ab0ut Competency Based Medical Education?</a:t>
            </a:r>
          </a:p>
        </p:txBody>
      </p:sp>
      <p:sp>
        <p:nvSpPr>
          <p:cNvPr id="19" name="Rectangle 9">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1">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CD9A5F-80A5-4247-BAB1-81BC93F79F15}"/>
              </a:ext>
            </a:extLst>
          </p:cNvPr>
          <p:cNvPicPr>
            <a:picLocks noChangeAspect="1"/>
          </p:cNvPicPr>
          <p:nvPr/>
        </p:nvPicPr>
        <p:blipFill>
          <a:blip r:embed="rId2"/>
          <a:stretch>
            <a:fillRect/>
          </a:stretch>
        </p:blipFill>
        <p:spPr>
          <a:xfrm>
            <a:off x="8738930" y="2085681"/>
            <a:ext cx="1961597" cy="3107699"/>
          </a:xfrm>
          <a:prstGeom prst="rect">
            <a:avLst/>
          </a:prstGeom>
        </p:spPr>
      </p:pic>
    </p:spTree>
    <p:extLst>
      <p:ext uri="{BB962C8B-B14F-4D97-AF65-F5344CB8AC3E}">
        <p14:creationId xmlns:p14="http://schemas.microsoft.com/office/powerpoint/2010/main" val="3422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lstStyle/>
          <a:p>
            <a:r>
              <a:rPr lang="en-US" b="1"/>
              <a:t>What is Competency Based Medical Education?</a:t>
            </a:r>
            <a:br>
              <a:rPr lang="en-US" sz="2550"/>
            </a:br>
            <a:endParaRPr lang="en-US" sz="2550" dirty="0"/>
          </a:p>
        </p:txBody>
      </p:sp>
      <p:sp>
        <p:nvSpPr>
          <p:cNvPr id="3" name="Content Placeholder 2"/>
          <p:cNvSpPr>
            <a:spLocks noGrp="1"/>
          </p:cNvSpPr>
          <p:nvPr>
            <p:ph idx="1"/>
          </p:nvPr>
        </p:nvSpPr>
        <p:spPr>
          <a:xfrm>
            <a:off x="3843338" y="1051527"/>
            <a:ext cx="7315200" cy="5120640"/>
          </a:xfrm>
        </p:spPr>
        <p:txBody>
          <a:bodyPr>
            <a:normAutofit fontScale="85000" lnSpcReduction="20000"/>
          </a:bodyPr>
          <a:lstStyle/>
          <a:p>
            <a:endParaRPr lang="en-US" dirty="0"/>
          </a:p>
          <a:p>
            <a:pPr marL="0" indent="0">
              <a:buNone/>
            </a:pPr>
            <a:endParaRPr lang="en-US" sz="2600" dirty="0"/>
          </a:p>
          <a:p>
            <a:r>
              <a:rPr lang="en-US" sz="3000" dirty="0"/>
              <a:t>CBME:</a:t>
            </a:r>
          </a:p>
          <a:p>
            <a:pPr marL="0" indent="0">
              <a:buNone/>
            </a:pPr>
            <a:endParaRPr lang="en-US" sz="3000" dirty="0"/>
          </a:p>
          <a:p>
            <a:pPr lvl="1"/>
            <a:r>
              <a:rPr lang="en-US" sz="2600" dirty="0"/>
              <a:t>Rotations will still be defined times</a:t>
            </a:r>
          </a:p>
          <a:p>
            <a:pPr marL="502920" lvl="1" indent="0">
              <a:buNone/>
            </a:pPr>
            <a:endParaRPr lang="en-US" sz="2600" dirty="0"/>
          </a:p>
          <a:p>
            <a:pPr lvl="1"/>
            <a:r>
              <a:rPr lang="en-US" sz="2600" dirty="0"/>
              <a:t>Emphasize acquisition of knowledge &amp; skills</a:t>
            </a:r>
          </a:p>
          <a:p>
            <a:pPr marL="502920" lvl="1" indent="0">
              <a:buNone/>
            </a:pPr>
            <a:endParaRPr lang="en-US" sz="2600" dirty="0"/>
          </a:p>
          <a:p>
            <a:pPr lvl="1"/>
            <a:r>
              <a:rPr lang="en-US" sz="2600" dirty="0"/>
              <a:t>Organized around outcomes expected of a resident</a:t>
            </a:r>
          </a:p>
          <a:p>
            <a:pPr marL="502920" lvl="1" indent="0">
              <a:buNone/>
            </a:pPr>
            <a:endParaRPr lang="en-US" sz="2600" dirty="0"/>
          </a:p>
          <a:p>
            <a:pPr lvl="1"/>
            <a:r>
              <a:rPr lang="en-US" sz="2600" dirty="0"/>
              <a:t>Advancement dependent on achieving those expected outcomes</a:t>
            </a:r>
          </a:p>
          <a:p>
            <a:pPr marL="502920" lvl="1" indent="0">
              <a:buNone/>
            </a:pPr>
            <a:endParaRPr lang="en-US" sz="2600" dirty="0"/>
          </a:p>
          <a:p>
            <a:pPr lvl="1">
              <a:spcBef>
                <a:spcPts val="0"/>
              </a:spcBef>
            </a:pPr>
            <a:r>
              <a:rPr lang="en-US" sz="2600" dirty="0"/>
              <a:t>Foster more effective, more frequent feedback:</a:t>
            </a:r>
          </a:p>
          <a:p>
            <a:pPr marL="960120" lvl="2" indent="0">
              <a:spcBef>
                <a:spcPts val="0"/>
              </a:spcBef>
              <a:buNone/>
            </a:pPr>
            <a:r>
              <a:rPr lang="en-US" sz="2400" dirty="0"/>
              <a:t>	</a:t>
            </a:r>
          </a:p>
          <a:p>
            <a:pPr marL="0" indent="0">
              <a:spcBef>
                <a:spcPts val="0"/>
              </a:spcBef>
              <a:buNone/>
            </a:pPr>
            <a:r>
              <a:rPr lang="en-US" dirty="0"/>
              <a:t>	</a:t>
            </a:r>
          </a:p>
          <a:p>
            <a:endParaRPr lang="en-US" dirty="0"/>
          </a:p>
          <a:p>
            <a:endParaRPr lang="en-US" dirty="0"/>
          </a:p>
          <a:p>
            <a:endParaRPr lang="en-US" dirty="0"/>
          </a:p>
          <a:p>
            <a:endParaRPr lang="en-US" dirty="0"/>
          </a:p>
        </p:txBody>
      </p:sp>
      <p:pic>
        <p:nvPicPr>
          <p:cNvPr id="8" name="Graphic 7" descr="Checkmark">
            <a:extLst>
              <a:ext uri="{FF2B5EF4-FFF2-40B4-BE49-F238E27FC236}">
                <a16:creationId xmlns:a16="http://schemas.microsoft.com/office/drawing/2014/main" id="{16DB02A4-18E2-E744-823F-8ECE1F50C5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0750" y="685833"/>
            <a:ext cx="1347788" cy="1347788"/>
          </a:xfrm>
          <a:prstGeom prst="rect">
            <a:avLst/>
          </a:prstGeom>
        </p:spPr>
      </p:pic>
    </p:spTree>
    <p:extLst>
      <p:ext uri="{BB962C8B-B14F-4D97-AF65-F5344CB8AC3E}">
        <p14:creationId xmlns:p14="http://schemas.microsoft.com/office/powerpoint/2010/main" val="123593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4029</Words>
  <Application>Microsoft Macintosh PowerPoint</Application>
  <PresentationFormat>Widescreen</PresentationFormat>
  <Paragraphs>486</Paragraphs>
  <Slides>60</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Corbel</vt:lpstr>
      <vt:lpstr>Lucida Grande</vt:lpstr>
      <vt:lpstr>Verdana</vt:lpstr>
      <vt:lpstr>Wingdings 2</vt:lpstr>
      <vt:lpstr>Frame</vt:lpstr>
      <vt:lpstr>Welcome  to Competency Based Medical Education</vt:lpstr>
      <vt:lpstr>Official CBME Launch</vt:lpstr>
      <vt:lpstr>PowerPoint Presentation</vt:lpstr>
      <vt:lpstr>Why Move to CBME?</vt:lpstr>
      <vt:lpstr>Why move to Competency Based Medical Education?</vt:lpstr>
      <vt:lpstr>Why move to Competency Based Medical Education?</vt:lpstr>
      <vt:lpstr>MANY THINGS STILL THE SAME</vt:lpstr>
      <vt:lpstr>What is different ab0ut Competency Based Medical Education?</vt:lpstr>
      <vt:lpstr>What is Competency Based Medical Education? </vt:lpstr>
      <vt:lpstr>CBME: Paradigm Shift</vt:lpstr>
      <vt:lpstr> Paradigm Shift for  Learning</vt:lpstr>
      <vt:lpstr>Growth Mindset</vt:lpstr>
      <vt:lpstr>What is this going to look like?</vt:lpstr>
      <vt:lpstr>Competence Continuum  -Stages of Training-</vt:lpstr>
      <vt:lpstr>Key Points</vt:lpstr>
      <vt:lpstr>PowerPoint Presentation</vt:lpstr>
      <vt:lpstr>Competence Continuum  -Stages of Training-</vt:lpstr>
      <vt:lpstr>During each stage of training there will be defined Competencies  (i.e. knowledge &amp; skills)  that a resident must acquire  </vt:lpstr>
      <vt:lpstr>Entrustable Professional Activities    (EPAs)</vt:lpstr>
      <vt:lpstr>Entrustable Professional Activities  (EPAs)</vt:lpstr>
      <vt:lpstr>Developmental Milestones</vt:lpstr>
      <vt:lpstr>Developmental  Milestones</vt:lpstr>
      <vt:lpstr>The Royal College has defined which EPAs a resident must acquire before they can advance to the next Stage of Training.</vt:lpstr>
      <vt:lpstr>Transition to Discipline EPAs</vt:lpstr>
      <vt:lpstr>Opportunities for Observation &amp; Feedback on an EPA</vt:lpstr>
      <vt:lpstr>How will this work?</vt:lpstr>
      <vt:lpstr>PowerPoint Presentation</vt:lpstr>
      <vt:lpstr>PowerPoint Presentation</vt:lpstr>
      <vt:lpstr>Academic  Coaches</vt:lpstr>
      <vt:lpstr>Academic Coaches</vt:lpstr>
      <vt:lpstr>PowerPoint Presentation</vt:lpstr>
      <vt:lpstr>Faculty Development</vt:lpstr>
      <vt:lpstr>PowerPoint Presentation</vt:lpstr>
      <vt:lpstr>Competence  Committee</vt:lpstr>
      <vt:lpstr>Forms for EPA Observations</vt:lpstr>
      <vt:lpstr>EPA Assessment  Form</vt:lpstr>
      <vt:lpstr>Entrustment Scale </vt:lpstr>
      <vt:lpstr>EPA Assessment Form</vt:lpstr>
      <vt:lpstr>Assessment of EPAs</vt:lpstr>
      <vt:lpstr>Other Evals Will Still Matter</vt:lpstr>
      <vt:lpstr>Transition to Discipline  EPAs</vt:lpstr>
      <vt:lpstr>Pgy1 Transition to Discipline Stage</vt:lpstr>
      <vt:lpstr>Transition to Discipline EPAs</vt:lpstr>
      <vt:lpstr>Assessment of EPAs during Transition to Discipline</vt:lpstr>
      <vt:lpstr>Heads Up for Additional EPAs during  TtD Curriculum </vt:lpstr>
      <vt:lpstr>Heads Up for Additional EPAs during  TtD Curriculum </vt:lpstr>
      <vt:lpstr>Questions?</vt:lpstr>
      <vt:lpstr>PowerPoint Presentation</vt:lpstr>
      <vt:lpstr>CBME  Pgy2 &amp; 3  Anchored Selective Options</vt:lpstr>
      <vt:lpstr>PowerPoint Presentation</vt:lpstr>
      <vt:lpstr>PowerPoint Presentation</vt:lpstr>
      <vt:lpstr>Pgy1 Transition to Discipline Stage</vt:lpstr>
      <vt:lpstr>Planning for Pgy1</vt:lpstr>
      <vt:lpstr>Questions?</vt:lpstr>
      <vt:lpstr>Extra Slides</vt:lpstr>
      <vt:lpstr>Foundations EPAs </vt:lpstr>
      <vt:lpstr>Foundations EPAs </vt:lpstr>
      <vt:lpstr>Foundations EPAs </vt:lpstr>
      <vt:lpstr>Foundations EPA </vt:lpstr>
      <vt:lpstr>Foundations EPA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Competency Based Medical Education</dc:title>
  <dc:creator>JoAnn Corey</dc:creator>
  <cp:lastModifiedBy>JoAnn Corey</cp:lastModifiedBy>
  <cp:revision>6</cp:revision>
  <dcterms:created xsi:type="dcterms:W3CDTF">2020-07-08T08:23:58Z</dcterms:created>
  <dcterms:modified xsi:type="dcterms:W3CDTF">2021-02-06T12:24:51Z</dcterms:modified>
</cp:coreProperties>
</file>