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1" r:id="rId5"/>
    <p:sldId id="262" r:id="rId6"/>
    <p:sldId id="263" r:id="rId7"/>
    <p:sldId id="264" r:id="rId8"/>
    <p:sldId id="265" r:id="rId9"/>
    <p:sldId id="266" r:id="rId10"/>
    <p:sldId id="269" r:id="rId11"/>
    <p:sldId id="270" r:id="rId12"/>
    <p:sldId id="267" r:id="rId13"/>
    <p:sldId id="272" r:id="rId14"/>
    <p:sldId id="268" r:id="rId15"/>
    <p:sldId id="271" r:id="rId16"/>
    <p:sldId id="273" r:id="rId17"/>
    <p:sldId id="274" r:id="rId18"/>
    <p:sldId id="290"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12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barChart>
        <c:barDir val="bar"/>
        <c:grouping val="clustered"/>
        <c:varyColors val="0"/>
        <c:ser>
          <c:idx val="0"/>
          <c:order val="0"/>
          <c:tx>
            <c:strRef>
              <c:f>Sheet1!$B$1</c:f>
              <c:strCache>
                <c:ptCount val="1"/>
                <c:pt idx="0">
                  <c:v>Series</c:v>
                </c:pt>
              </c:strCache>
            </c:strRef>
          </c:tx>
          <c:invertIfNegative val="0"/>
          <c:dPt>
            <c:idx val="0"/>
            <c:invertIfNegative val="0"/>
            <c:bubble3D val="0"/>
            <c:spPr>
              <a:solidFill>
                <a:srgbClr val="94C826">
                  <a:alpha val="100000"/>
                </a:srgbClr>
              </a:solidFill>
            </c:spPr>
            <c:extLst>
              <c:ext xmlns:c16="http://schemas.microsoft.com/office/drawing/2014/chart" uri="{C3380CC4-5D6E-409C-BE32-E72D297353CC}">
                <c16:uniqueId val="{00000000-2FBA-4F0A-85CB-8E5A89E6F41A}"/>
              </c:ext>
            </c:extLst>
          </c:dPt>
          <c:dPt>
            <c:idx val="1"/>
            <c:invertIfNegative val="0"/>
            <c:bubble3D val="0"/>
            <c:spPr>
              <a:solidFill>
                <a:srgbClr val="40A2C1">
                  <a:alpha val="100000"/>
                </a:srgbClr>
              </a:solidFill>
            </c:spPr>
            <c:extLst>
              <c:ext xmlns:c16="http://schemas.microsoft.com/office/drawing/2014/chart" uri="{C3380CC4-5D6E-409C-BE32-E72D297353CC}">
                <c16:uniqueId val="{00000001-2FBA-4F0A-85CB-8E5A89E6F41A}"/>
              </c:ext>
            </c:extLst>
          </c:dPt>
          <c:dPt>
            <c:idx val="2"/>
            <c:invertIfNegative val="0"/>
            <c:bubble3D val="0"/>
            <c:spPr>
              <a:solidFill>
                <a:srgbClr val="7C608F">
                  <a:alpha val="100000"/>
                </a:srgbClr>
              </a:solidFill>
            </c:spPr>
            <c:extLst>
              <c:ext xmlns:c16="http://schemas.microsoft.com/office/drawing/2014/chart" uri="{C3380CC4-5D6E-409C-BE32-E72D297353CC}">
                <c16:uniqueId val="{00000002-2FBA-4F0A-85CB-8E5A89E6F41A}"/>
              </c:ext>
            </c:extLst>
          </c:dPt>
          <c:cat>
            <c:strRef>
              <c:f>Sheet1!$A$2:$A$4</c:f>
              <c:strCache>
                <c:ptCount val="3"/>
                <c:pt idx="0">
                  <c:v>Disqualified</c:v>
                </c:pt>
                <c:pt idx="1">
                  <c:v>Partial</c:v>
                </c:pt>
                <c:pt idx="2">
                  <c:v>Complete</c:v>
                </c:pt>
              </c:strCache>
            </c:strRef>
          </c:cat>
          <c:val>
            <c:numRef>
              <c:f>Sheet1!$B$2:$B$4</c:f>
              <c:numCache>
                <c:formatCode>General</c:formatCode>
                <c:ptCount val="3"/>
                <c:pt idx="0">
                  <c:v>0</c:v>
                </c:pt>
                <c:pt idx="1">
                  <c:v>9</c:v>
                </c:pt>
                <c:pt idx="2">
                  <c:v>22</c:v>
                </c:pt>
              </c:numCache>
            </c:numRef>
          </c:val>
          <c:extLst>
            <c:ext xmlns:c16="http://schemas.microsoft.com/office/drawing/2014/chart" uri="{C3380CC4-5D6E-409C-BE32-E72D297353CC}">
              <c16:uniqueId val="{00000003-2FBA-4F0A-85CB-8E5A89E6F41A}"/>
            </c:ext>
          </c:extLst>
        </c:ser>
        <c:dLbls>
          <c:showLegendKey val="0"/>
          <c:showVal val="0"/>
          <c:showCatName val="0"/>
          <c:showSerName val="0"/>
          <c:showPercent val="0"/>
          <c:showBubbleSize val="0"/>
        </c:dLbls>
        <c:gapWidth val="150"/>
        <c:axId val="2119459912"/>
        <c:axId val="2119457160"/>
      </c:barChart>
      <c:catAx>
        <c:axId val="2119459912"/>
        <c:scaling>
          <c:orientation val="minMax"/>
        </c:scaling>
        <c:delete val="0"/>
        <c:axPos val="l"/>
        <c:numFmt formatCode="General" sourceLinked="1"/>
        <c:majorTickMark val="none"/>
        <c:minorTickMark val="none"/>
        <c:tickLblPos val="nextTo"/>
        <c:spPr>
          <a:ln w="12700">
            <a:solidFill>
              <a:srgbClr val="777777">
                <a:alpha val="100000"/>
              </a:srgbClr>
            </a:solidFill>
          </a:ln>
        </c:spPr>
        <c:crossAx val="2119457160"/>
        <c:crosses val="autoZero"/>
        <c:auto val="0"/>
        <c:lblAlgn val="ctr"/>
        <c:lblOffset val="100"/>
        <c:noMultiLvlLbl val="0"/>
      </c:catAx>
      <c:valAx>
        <c:axId val="2119457160"/>
        <c:scaling>
          <c:orientation val="minMax"/>
        </c:scaling>
        <c:delete val="0"/>
        <c:axPos val="b"/>
        <c:numFmt formatCode="General" sourceLinked="1"/>
        <c:majorTickMark val="none"/>
        <c:minorTickMark val="none"/>
        <c:tickLblPos val="nextTo"/>
        <c:spPr>
          <a:ln w="12700">
            <a:solidFill>
              <a:srgbClr val="777777">
                <a:alpha val="100000"/>
              </a:srgbClr>
            </a:solidFill>
          </a:ln>
        </c:spPr>
        <c:crossAx val="2119459912"/>
        <c:crosses val="autoZero"/>
        <c:crossBetween val="between"/>
      </c:valAx>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barChart>
        <c:barDir val="col"/>
        <c:grouping val="clustered"/>
        <c:varyColors val="0"/>
        <c:ser>
          <c:idx val="0"/>
          <c:order val="0"/>
          <c:tx>
            <c:strRef>
              <c:f>Sheet1!$B$1</c:f>
              <c:strCache>
                <c:ptCount val="1"/>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0-AA84-4637-8EF4-002D837962F3}"/>
              </c:ext>
            </c:extLst>
          </c:dPt>
          <c:dPt>
            <c:idx val="1"/>
            <c:invertIfNegative val="0"/>
            <c:bubble3D val="0"/>
            <c:spPr>
              <a:solidFill>
                <a:srgbClr val="40A2C1">
                  <a:alpha val="100000"/>
                </a:srgbClr>
              </a:solidFill>
            </c:spPr>
            <c:extLst>
              <c:ext xmlns:c16="http://schemas.microsoft.com/office/drawing/2014/chart" uri="{C3380CC4-5D6E-409C-BE32-E72D297353CC}">
                <c16:uniqueId val="{00000001-AA84-4637-8EF4-002D837962F3}"/>
              </c:ext>
            </c:extLst>
          </c:dPt>
          <c:dPt>
            <c:idx val="2"/>
            <c:invertIfNegative val="0"/>
            <c:bubble3D val="0"/>
            <c:spPr>
              <a:solidFill>
                <a:srgbClr val="94C826">
                  <a:alpha val="100000"/>
                </a:srgbClr>
              </a:solidFill>
            </c:spPr>
            <c:extLst>
              <c:ext xmlns:c16="http://schemas.microsoft.com/office/drawing/2014/chart" uri="{C3380CC4-5D6E-409C-BE32-E72D297353CC}">
                <c16:uniqueId val="{00000002-AA84-4637-8EF4-002D837962F3}"/>
              </c:ext>
            </c:extLst>
          </c:dPt>
          <c:dPt>
            <c:idx val="3"/>
            <c:invertIfNegative val="0"/>
            <c:bubble3D val="0"/>
            <c:spPr>
              <a:solidFill>
                <a:srgbClr val="F5A417">
                  <a:alpha val="100000"/>
                </a:srgbClr>
              </a:solidFill>
            </c:spPr>
            <c:extLst>
              <c:ext xmlns:c16="http://schemas.microsoft.com/office/drawing/2014/chart" uri="{C3380CC4-5D6E-409C-BE32-E72D297353CC}">
                <c16:uniqueId val="{00000003-AA84-4637-8EF4-002D837962F3}"/>
              </c:ext>
            </c:extLst>
          </c:dPt>
          <c:dPt>
            <c:idx val="4"/>
            <c:invertIfNegative val="0"/>
            <c:bubble3D val="0"/>
            <c:spPr>
              <a:solidFill>
                <a:srgbClr val="F06485">
                  <a:alpha val="100000"/>
                </a:srgbClr>
              </a:solidFill>
            </c:spPr>
            <c:extLst>
              <c:ext xmlns:c16="http://schemas.microsoft.com/office/drawing/2014/chart" uri="{C3380CC4-5D6E-409C-BE32-E72D297353CC}">
                <c16:uniqueId val="{00000004-AA84-4637-8EF4-002D837962F3}"/>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Sheet1!$A$2:$A$6</c:f>
              <c:strCache>
                <c:ptCount val="5"/>
                <c:pt idx="0">
                  <c:v>MedSIS </c:v>
                </c:pt>
                <c:pt idx="1">
                  <c:v>RCPSC Resident e-portfolio </c:v>
                </c:pt>
                <c:pt idx="2">
                  <c:v>Medportal </c:v>
                </c:pt>
                <c:pt idx="3">
                  <c:v>Locally developed platform </c:v>
                </c:pt>
                <c:pt idx="4">
                  <c:v>Other </c:v>
                </c:pt>
              </c:strCache>
            </c:strRef>
          </c:cat>
          <c:val>
            <c:numRef>
              <c:f>Sheet1!$B$2:$B$6</c:f>
              <c:numCache>
                <c:formatCode>General</c:formatCode>
                <c:ptCount val="5"/>
                <c:pt idx="0">
                  <c:v>38.5</c:v>
                </c:pt>
                <c:pt idx="1">
                  <c:v>23.1</c:v>
                </c:pt>
                <c:pt idx="2">
                  <c:v>23.1</c:v>
                </c:pt>
                <c:pt idx="3">
                  <c:v>30.8</c:v>
                </c:pt>
                <c:pt idx="4">
                  <c:v>23.1</c:v>
                </c:pt>
              </c:numCache>
            </c:numRef>
          </c:val>
          <c:extLst>
            <c:ext xmlns:c16="http://schemas.microsoft.com/office/drawing/2014/chart" uri="{C3380CC4-5D6E-409C-BE32-E72D297353CC}">
              <c16:uniqueId val="{00000005-AA84-4637-8EF4-002D837962F3}"/>
            </c:ext>
          </c:extLst>
        </c:ser>
        <c:dLbls>
          <c:showLegendKey val="0"/>
          <c:showVal val="0"/>
          <c:showCatName val="0"/>
          <c:showSerName val="0"/>
          <c:showPercent val="0"/>
          <c:showBubbleSize val="0"/>
        </c:dLbls>
        <c:gapWidth val="150"/>
        <c:axId val="2124863512"/>
        <c:axId val="2124869224"/>
      </c:barChart>
      <c:catAx>
        <c:axId val="2124863512"/>
        <c:scaling>
          <c:orientation val="minMax"/>
        </c:scaling>
        <c:delete val="0"/>
        <c:axPos val="b"/>
        <c:title>
          <c:tx>
            <c:rich>
              <a:bodyPr/>
              <a:lstStyle/>
              <a:p>
                <a:pPr>
                  <a:defRPr sz="1000" b="0" i="0" u="none" strike="noStrike">
                    <a:solidFill>
                      <a:srgbClr val="000000">
                        <a:alpha val="100000"/>
                      </a:srgbClr>
                    </a:solidFill>
                    <a:latin typeface="Calibri"/>
                  </a:defRPr>
                </a:pPr>
                <a:r>
                  <a:rPr lang="en-US" dirty="0"/>
                  <a:t>Value</a:t>
                </a:r>
              </a:p>
            </c:rich>
          </c:tx>
          <c:overlay val="0"/>
        </c:title>
        <c:numFmt formatCode="General" sourceLinked="1"/>
        <c:majorTickMark val="none"/>
        <c:minorTickMark val="none"/>
        <c:tickLblPos val="nextTo"/>
        <c:spPr>
          <a:ln w="12700">
            <a:pattFill>
              <a:fgClr>
                <a:srgbClr val="000000">
                  <a:alpha val="100000"/>
                </a:srgbClr>
              </a:fgClr>
              <a:bgClr>
                <a:srgbClr val="000000">
                  <a:alpha val="100000"/>
                </a:srgbClr>
              </a:bgClr>
            </a:pattFill>
          </a:ln>
        </c:spPr>
        <c:crossAx val="2124869224"/>
        <c:crosses val="autoZero"/>
        <c:auto val="0"/>
        <c:lblAlgn val="ctr"/>
        <c:lblOffset val="100"/>
        <c:noMultiLvlLbl val="0"/>
      </c:catAx>
      <c:valAx>
        <c:axId val="2124869224"/>
        <c:scaling>
          <c:orientation val="minMax"/>
        </c:scaling>
        <c:delete val="0"/>
        <c:axPos val="l"/>
        <c:title>
          <c:tx>
            <c:rich>
              <a:bodyPr/>
              <a:lstStyle/>
              <a:p>
                <a:pPr>
                  <a:defRPr sz="1000" b="0" i="0" u="none" strike="noStrike">
                    <a:solidFill>
                      <a:srgbClr val="000000">
                        <a:alpha val="100000"/>
                      </a:srgbClr>
                    </a:solidFill>
                    <a:latin typeface="Calibri"/>
                  </a:defRPr>
                </a:pPr>
                <a:r>
                  <a:rPr lang="en-US" dirty="0"/>
                  <a:t>Percent</a:t>
                </a:r>
              </a:p>
            </c:rich>
          </c:tx>
          <c:overlay val="0"/>
        </c:title>
        <c:numFmt formatCode="General" sourceLinked="1"/>
        <c:majorTickMark val="none"/>
        <c:minorTickMark val="cross"/>
        <c:tickLblPos val="nextTo"/>
        <c:spPr>
          <a:ln w="12700">
            <a:pattFill>
              <a:fgClr>
                <a:srgbClr val="000000">
                  <a:alpha val="100000"/>
                </a:srgbClr>
              </a:fgClr>
              <a:bgClr>
                <a:srgbClr val="000000">
                  <a:alpha val="100000"/>
                </a:srgbClr>
              </a:bgClr>
            </a:pattFill>
          </a:ln>
        </c:spPr>
        <c:crossAx val="2124863512"/>
        <c:crosses val="autoZero"/>
        <c:crossBetween val="between"/>
        <c:majorUnit val="10"/>
      </c:valAx>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DD9C-4D12-9D89-51BDB21C3C1C}"/>
              </c:ext>
            </c:extLst>
          </c:dPt>
          <c:dPt>
            <c:idx val="1"/>
            <c:bubble3D val="0"/>
            <c:spPr>
              <a:solidFill>
                <a:srgbClr val="40A2C1">
                  <a:alpha val="100000"/>
                </a:srgbClr>
              </a:solidFill>
            </c:spPr>
            <c:extLst>
              <c:ext xmlns:c16="http://schemas.microsoft.com/office/drawing/2014/chart" uri="{C3380CC4-5D6E-409C-BE32-E72D297353CC}">
                <c16:uniqueId val="{00000001-DD9C-4D12-9D89-51BDB21C3C1C}"/>
              </c:ext>
            </c:extLst>
          </c:dPt>
          <c:dPt>
            <c:idx val="2"/>
            <c:bubble3D val="0"/>
            <c:spPr>
              <a:solidFill>
                <a:srgbClr val="94C826">
                  <a:alpha val="100000"/>
                </a:srgbClr>
              </a:solidFill>
            </c:spPr>
            <c:extLst>
              <c:ext xmlns:c16="http://schemas.microsoft.com/office/drawing/2014/chart" uri="{C3380CC4-5D6E-409C-BE32-E72D297353CC}">
                <c16:uniqueId val="{00000002-DD9C-4D12-9D89-51BDB21C3C1C}"/>
              </c:ext>
            </c:extLst>
          </c:dPt>
          <c:dPt>
            <c:idx val="3"/>
            <c:bubble3D val="0"/>
            <c:spPr>
              <a:solidFill>
                <a:srgbClr val="F06485">
                  <a:alpha val="100000"/>
                </a:srgbClr>
              </a:solidFill>
            </c:spPr>
            <c:extLst>
              <c:ext xmlns:c16="http://schemas.microsoft.com/office/drawing/2014/chart" uri="{C3380CC4-5D6E-409C-BE32-E72D297353CC}">
                <c16:uniqueId val="{00000003-DD9C-4D12-9D89-51BDB21C3C1C}"/>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Sheet1!$A$2:$A$5</c:f>
              <c:strCache>
                <c:ptCount val="4"/>
                <c:pt idx="0">
                  <c:v>They are discussed at meetings and given more time than residents not meeting th </c:v>
                </c:pt>
                <c:pt idx="1">
                  <c:v>They are discussed at meetings and given the same amount of time as residents no </c:v>
                </c:pt>
                <c:pt idx="2">
                  <c:v>They are discussed at meetings and given less time than residents not meeting th </c:v>
                </c:pt>
                <c:pt idx="3">
                  <c:v>Other - please describe: </c:v>
                </c:pt>
              </c:strCache>
            </c:strRef>
          </c:cat>
          <c:val>
            <c:numRef>
              <c:f>Sheet1!$B$2:$B$5</c:f>
              <c:numCache>
                <c:formatCode>General</c:formatCode>
                <c:ptCount val="4"/>
                <c:pt idx="0">
                  <c:v>14.3</c:v>
                </c:pt>
                <c:pt idx="1">
                  <c:v>7.1</c:v>
                </c:pt>
                <c:pt idx="2">
                  <c:v>57.1</c:v>
                </c:pt>
                <c:pt idx="3">
                  <c:v>21.4</c:v>
                </c:pt>
              </c:numCache>
            </c:numRef>
          </c:val>
          <c:extLst>
            <c:ext xmlns:c16="http://schemas.microsoft.com/office/drawing/2014/chart" uri="{C3380CC4-5D6E-409C-BE32-E72D297353CC}">
              <c16:uniqueId val="{00000004-DD9C-4D12-9D89-51BDB21C3C1C}"/>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790E-4074-811F-C8CE9827B63D}"/>
              </c:ext>
            </c:extLst>
          </c:dPt>
          <c:dPt>
            <c:idx val="1"/>
            <c:bubble3D val="0"/>
            <c:spPr>
              <a:solidFill>
                <a:srgbClr val="40A2C1">
                  <a:alpha val="100000"/>
                </a:srgbClr>
              </a:solidFill>
            </c:spPr>
            <c:extLst>
              <c:ext xmlns:c16="http://schemas.microsoft.com/office/drawing/2014/chart" uri="{C3380CC4-5D6E-409C-BE32-E72D297353CC}">
                <c16:uniqueId val="{00000001-790E-4074-811F-C8CE9827B63D}"/>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Sheet1!$A$2:$A$3</c:f>
              <c:strCache>
                <c:ptCount val="2"/>
                <c:pt idx="0">
                  <c:v>Yes.  Please describe </c:v>
                </c:pt>
                <c:pt idx="1">
                  <c:v>No.  Comments: </c:v>
                </c:pt>
              </c:strCache>
            </c:strRef>
          </c:cat>
          <c:val>
            <c:numRef>
              <c:f>Sheet1!$B$2:$B$3</c:f>
              <c:numCache>
                <c:formatCode>General</c:formatCode>
                <c:ptCount val="2"/>
                <c:pt idx="0">
                  <c:v>61.5</c:v>
                </c:pt>
                <c:pt idx="1">
                  <c:v>38.5</c:v>
                </c:pt>
              </c:numCache>
            </c:numRef>
          </c:val>
          <c:extLst>
            <c:ext xmlns:c16="http://schemas.microsoft.com/office/drawing/2014/chart" uri="{C3380CC4-5D6E-409C-BE32-E72D297353CC}">
              <c16:uniqueId val="{00000002-790E-4074-811F-C8CE9827B63D}"/>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E99B-44CC-BAEC-C29CE0015A5A}"/>
              </c:ext>
            </c:extLst>
          </c:dPt>
          <c:dPt>
            <c:idx val="1"/>
            <c:bubble3D val="0"/>
            <c:spPr>
              <a:solidFill>
                <a:srgbClr val="40A2C1">
                  <a:alpha val="100000"/>
                </a:srgbClr>
              </a:solidFill>
            </c:spPr>
            <c:extLst>
              <c:ext xmlns:c16="http://schemas.microsoft.com/office/drawing/2014/chart" uri="{C3380CC4-5D6E-409C-BE32-E72D297353CC}">
                <c16:uniqueId val="{00000001-E99B-44CC-BAEC-C29CE0015A5A}"/>
              </c:ext>
            </c:extLst>
          </c:dPt>
          <c:dPt>
            <c:idx val="2"/>
            <c:bubble3D val="0"/>
            <c:spPr>
              <a:solidFill>
                <a:srgbClr val="94C826">
                  <a:alpha val="100000"/>
                </a:srgbClr>
              </a:solidFill>
            </c:spPr>
            <c:extLst>
              <c:ext xmlns:c16="http://schemas.microsoft.com/office/drawing/2014/chart" uri="{C3380CC4-5D6E-409C-BE32-E72D297353CC}">
                <c16:uniqueId val="{00000002-E99B-44CC-BAEC-C29CE0015A5A}"/>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Sheet1!$A$2:$A$4</c:f>
              <c:strCache>
                <c:ptCount val="3"/>
                <c:pt idx="0">
                  <c:v>1 - 4 </c:v>
                </c:pt>
                <c:pt idx="1">
                  <c:v>5 - 9 </c:v>
                </c:pt>
                <c:pt idx="2">
                  <c:v>10 + </c:v>
                </c:pt>
              </c:strCache>
            </c:strRef>
          </c:cat>
          <c:val>
            <c:numRef>
              <c:f>Sheet1!$B$2:$B$4</c:f>
              <c:numCache>
                <c:formatCode>General</c:formatCode>
                <c:ptCount val="3"/>
                <c:pt idx="0">
                  <c:v>13.3</c:v>
                </c:pt>
                <c:pt idx="1">
                  <c:v>66.7</c:v>
                </c:pt>
                <c:pt idx="2">
                  <c:v>20</c:v>
                </c:pt>
              </c:numCache>
            </c:numRef>
          </c:val>
          <c:extLst>
            <c:ext xmlns:c16="http://schemas.microsoft.com/office/drawing/2014/chart" uri="{C3380CC4-5D6E-409C-BE32-E72D297353CC}">
              <c16:uniqueId val="{00000003-E99B-44CC-BAEC-C29CE0015A5A}"/>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19AD-49D2-9676-C255C3060365}"/>
              </c:ext>
            </c:extLst>
          </c:dPt>
          <c:dPt>
            <c:idx val="1"/>
            <c:bubble3D val="0"/>
            <c:spPr>
              <a:solidFill>
                <a:srgbClr val="40A2C1">
                  <a:alpha val="100000"/>
                </a:srgbClr>
              </a:solidFill>
            </c:spPr>
            <c:extLst>
              <c:ext xmlns:c16="http://schemas.microsoft.com/office/drawing/2014/chart" uri="{C3380CC4-5D6E-409C-BE32-E72D297353CC}">
                <c16:uniqueId val="{00000001-19AD-49D2-9676-C255C3060365}"/>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Sheet1!$A$2:$A$3</c:f>
              <c:strCache>
                <c:ptCount val="2"/>
                <c:pt idx="0">
                  <c:v>Yes - How are they selected? </c:v>
                </c:pt>
                <c:pt idx="1">
                  <c:v>No - How was this decision made? </c:v>
                </c:pt>
              </c:strCache>
            </c:strRef>
          </c:cat>
          <c:val>
            <c:numRef>
              <c:f>Sheet1!$B$2:$B$3</c:f>
              <c:numCache>
                <c:formatCode>General</c:formatCode>
                <c:ptCount val="2"/>
                <c:pt idx="0">
                  <c:v>33.299999999999997</c:v>
                </c:pt>
                <c:pt idx="1">
                  <c:v>66.7</c:v>
                </c:pt>
              </c:numCache>
            </c:numRef>
          </c:val>
          <c:extLst>
            <c:ext xmlns:c16="http://schemas.microsoft.com/office/drawing/2014/chart" uri="{C3380CC4-5D6E-409C-BE32-E72D297353CC}">
              <c16:uniqueId val="{00000002-19AD-49D2-9676-C255C3060365}"/>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9B60-4029-BEF9-A0E1D1C2C158}"/>
              </c:ext>
            </c:extLst>
          </c:dPt>
          <c:dPt>
            <c:idx val="1"/>
            <c:bubble3D val="0"/>
            <c:spPr>
              <a:solidFill>
                <a:srgbClr val="40A2C1">
                  <a:alpha val="100000"/>
                </a:srgbClr>
              </a:solidFill>
            </c:spPr>
            <c:extLst>
              <c:ext xmlns:c16="http://schemas.microsoft.com/office/drawing/2014/chart" uri="{C3380CC4-5D6E-409C-BE32-E72D297353CC}">
                <c16:uniqueId val="{00000001-9B60-4029-BEF9-A0E1D1C2C158}"/>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Sheet1!$A$2:$A$3</c:f>
              <c:strCache>
                <c:ptCount val="2"/>
                <c:pt idx="0">
                  <c:v>Yes </c:v>
                </c:pt>
                <c:pt idx="1">
                  <c:v>No </c:v>
                </c:pt>
              </c:strCache>
            </c:strRef>
          </c:cat>
          <c:val>
            <c:numRef>
              <c:f>Sheet1!$B$2:$B$3</c:f>
              <c:numCache>
                <c:formatCode>General</c:formatCode>
                <c:ptCount val="2"/>
                <c:pt idx="0">
                  <c:v>66.7</c:v>
                </c:pt>
                <c:pt idx="1">
                  <c:v>33.299999999999997</c:v>
                </c:pt>
              </c:numCache>
            </c:numRef>
          </c:val>
          <c:extLst>
            <c:ext xmlns:c16="http://schemas.microsoft.com/office/drawing/2014/chart" uri="{C3380CC4-5D6E-409C-BE32-E72D297353CC}">
              <c16:uniqueId val="{00000002-9B60-4029-BEF9-A0E1D1C2C158}"/>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solidFill>
                  <a:sysClr val="windowText" lastClr="000000"/>
                </a:solidFill>
              </a:rPr>
              <a:t>CCs</a:t>
            </a:r>
            <a:r>
              <a:rPr lang="en-US" sz="2000" b="1" baseline="0" dirty="0">
                <a:solidFill>
                  <a:sysClr val="windowText" lastClr="000000"/>
                </a:solidFill>
              </a:rPr>
              <a:t> with Resident Members</a:t>
            </a:r>
            <a:endParaRPr lang="en-US" sz="2000" b="1" dirty="0">
              <a:solidFill>
                <a:sysClr val="windowText" lastClr="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166"/>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Percent</c:v>
                </c:pt>
              </c:strCache>
            </c:strRef>
          </c:tx>
          <c:spPr>
            <a:solidFill>
              <a:schemeClr val="accent3"/>
            </a:solidFill>
          </c:spPr>
          <c:dPt>
            <c:idx val="0"/>
            <c:bubble3D val="0"/>
            <c:explosion val="30"/>
            <c:spPr>
              <a:solidFill>
                <a:srgbClr val="94165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BD0-A442-8177-3ECCC6F86BBD}"/>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A283-4443-8D55-3259705B137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5</c:v>
                </c:pt>
                <c:pt idx="1">
                  <c:v>9</c:v>
                </c:pt>
              </c:numCache>
            </c:numRef>
          </c:val>
          <c:extLst>
            <c:ext xmlns:c16="http://schemas.microsoft.com/office/drawing/2014/chart" uri="{C3380CC4-5D6E-409C-BE32-E72D297353CC}">
              <c16:uniqueId val="{00000000-BBD0-A442-8177-3ECCC6F86BBD}"/>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solidFill>
                  <a:sysClr val="windowText" lastClr="000000"/>
                </a:solidFill>
              </a:rPr>
              <a:t>CCs</a:t>
            </a:r>
            <a:r>
              <a:rPr lang="en-US" sz="2000" b="1" baseline="0" dirty="0">
                <a:solidFill>
                  <a:sysClr val="windowText" lastClr="000000"/>
                </a:solidFill>
              </a:rPr>
              <a:t> with External Members</a:t>
            </a:r>
            <a:endParaRPr lang="en-US" sz="2000" b="1" dirty="0">
              <a:solidFill>
                <a:sysClr val="windowText" lastClr="000000"/>
              </a:solidFill>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12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Percent</c:v>
                </c:pt>
              </c:strCache>
            </c:strRef>
          </c:tx>
          <c:spPr>
            <a:solidFill>
              <a:schemeClr val="accent3"/>
            </a:solidFill>
          </c:spPr>
          <c:dPt>
            <c:idx val="0"/>
            <c:bubble3D val="0"/>
            <c:explosion val="30"/>
            <c:spPr>
              <a:solidFill>
                <a:srgbClr val="94165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B37-3449-91C0-1934526A22FC}"/>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DB37-3449-91C0-1934526A22F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9</c:v>
                </c:pt>
                <c:pt idx="1">
                  <c:v>5</c:v>
                </c:pt>
              </c:numCache>
            </c:numRef>
          </c:val>
          <c:extLst>
            <c:ext xmlns:c16="http://schemas.microsoft.com/office/drawing/2014/chart" uri="{C3380CC4-5D6E-409C-BE32-E72D297353CC}">
              <c16:uniqueId val="{00000004-DB37-3449-91C0-1934526A22FC}"/>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barChart>
        <c:barDir val="col"/>
        <c:grouping val="clustered"/>
        <c:varyColors val="0"/>
        <c:ser>
          <c:idx val="0"/>
          <c:order val="0"/>
          <c:tx>
            <c:strRef>
              <c:f>Sheet1!$B$1</c:f>
              <c:strCache>
                <c:ptCount val="1"/>
              </c:strCache>
            </c:strRef>
          </c:tx>
          <c:invertIfNegative val="0"/>
          <c:dPt>
            <c:idx val="0"/>
            <c:invertIfNegative val="0"/>
            <c:bubble3D val="0"/>
            <c:spPr>
              <a:solidFill>
                <a:srgbClr val="7C608F">
                  <a:alpha val="100000"/>
                </a:srgbClr>
              </a:solidFill>
            </c:spPr>
            <c:extLst>
              <c:ext xmlns:c16="http://schemas.microsoft.com/office/drawing/2014/chart" uri="{C3380CC4-5D6E-409C-BE32-E72D297353CC}">
                <c16:uniqueId val="{00000000-62FE-44D0-882D-6F31E8DBA910}"/>
              </c:ext>
            </c:extLst>
          </c:dPt>
          <c:dPt>
            <c:idx val="1"/>
            <c:invertIfNegative val="0"/>
            <c:bubble3D val="0"/>
            <c:spPr>
              <a:solidFill>
                <a:srgbClr val="40A2C1">
                  <a:alpha val="100000"/>
                </a:srgbClr>
              </a:solidFill>
            </c:spPr>
            <c:extLst>
              <c:ext xmlns:c16="http://schemas.microsoft.com/office/drawing/2014/chart" uri="{C3380CC4-5D6E-409C-BE32-E72D297353CC}">
                <c16:uniqueId val="{00000001-62FE-44D0-882D-6F31E8DBA910}"/>
              </c:ext>
            </c:extLst>
          </c:dPt>
          <c:dPt>
            <c:idx val="2"/>
            <c:invertIfNegative val="0"/>
            <c:bubble3D val="0"/>
            <c:spPr>
              <a:solidFill>
                <a:srgbClr val="94C826">
                  <a:alpha val="100000"/>
                </a:srgbClr>
              </a:solidFill>
            </c:spPr>
            <c:extLst>
              <c:ext xmlns:c16="http://schemas.microsoft.com/office/drawing/2014/chart" uri="{C3380CC4-5D6E-409C-BE32-E72D297353CC}">
                <c16:uniqueId val="{00000002-62FE-44D0-882D-6F31E8DBA910}"/>
              </c:ext>
            </c:extLst>
          </c:dPt>
          <c:dPt>
            <c:idx val="3"/>
            <c:invertIfNegative val="0"/>
            <c:bubble3D val="0"/>
            <c:spPr>
              <a:solidFill>
                <a:srgbClr val="F5A417">
                  <a:alpha val="100000"/>
                </a:srgbClr>
              </a:solidFill>
            </c:spPr>
            <c:extLst>
              <c:ext xmlns:c16="http://schemas.microsoft.com/office/drawing/2014/chart" uri="{C3380CC4-5D6E-409C-BE32-E72D297353CC}">
                <c16:uniqueId val="{00000003-62FE-44D0-882D-6F31E8DBA910}"/>
              </c:ext>
            </c:extLst>
          </c:dPt>
          <c:dPt>
            <c:idx val="4"/>
            <c:invertIfNegative val="0"/>
            <c:bubble3D val="0"/>
            <c:spPr>
              <a:solidFill>
                <a:srgbClr val="BF91DB">
                  <a:alpha val="100000"/>
                </a:srgbClr>
              </a:solidFill>
            </c:spPr>
            <c:extLst>
              <c:ext xmlns:c16="http://schemas.microsoft.com/office/drawing/2014/chart" uri="{C3380CC4-5D6E-409C-BE32-E72D297353CC}">
                <c16:uniqueId val="{00000004-62FE-44D0-882D-6F31E8DBA910}"/>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Sheet1!$A$2:$A$6</c:f>
              <c:strCache>
                <c:ptCount val="5"/>
                <c:pt idx="0">
                  <c:v>Program director from another residency program at McMaster </c:v>
                </c:pt>
                <c:pt idx="1">
                  <c:v>Faculty member from another residency program at McMaster </c:v>
                </c:pt>
                <c:pt idx="2">
                  <c:v>Allied health professional </c:v>
                </c:pt>
                <c:pt idx="3">
                  <c:v>Researcher </c:v>
                </c:pt>
                <c:pt idx="4">
                  <c:v>Other </c:v>
                </c:pt>
              </c:strCache>
            </c:strRef>
          </c:cat>
          <c:val>
            <c:numRef>
              <c:f>Sheet1!$B$2:$B$6</c:f>
              <c:numCache>
                <c:formatCode>General</c:formatCode>
                <c:ptCount val="5"/>
                <c:pt idx="0">
                  <c:v>10</c:v>
                </c:pt>
                <c:pt idx="1">
                  <c:v>40</c:v>
                </c:pt>
                <c:pt idx="2">
                  <c:v>30</c:v>
                </c:pt>
                <c:pt idx="3">
                  <c:v>30</c:v>
                </c:pt>
                <c:pt idx="4">
                  <c:v>10</c:v>
                </c:pt>
              </c:numCache>
            </c:numRef>
          </c:val>
          <c:extLst>
            <c:ext xmlns:c16="http://schemas.microsoft.com/office/drawing/2014/chart" uri="{C3380CC4-5D6E-409C-BE32-E72D297353CC}">
              <c16:uniqueId val="{00000005-62FE-44D0-882D-6F31E8DBA910}"/>
            </c:ext>
          </c:extLst>
        </c:ser>
        <c:dLbls>
          <c:showLegendKey val="0"/>
          <c:showVal val="0"/>
          <c:showCatName val="0"/>
          <c:showSerName val="0"/>
          <c:showPercent val="0"/>
          <c:showBubbleSize val="0"/>
        </c:dLbls>
        <c:gapWidth val="150"/>
        <c:axId val="2122183992"/>
        <c:axId val="2122189688"/>
      </c:barChart>
      <c:catAx>
        <c:axId val="2122183992"/>
        <c:scaling>
          <c:orientation val="minMax"/>
        </c:scaling>
        <c:delete val="0"/>
        <c:axPos val="b"/>
        <c:title>
          <c:tx>
            <c:rich>
              <a:bodyPr/>
              <a:lstStyle/>
              <a:p>
                <a:pPr>
                  <a:defRPr sz="1000" b="0" i="0" u="none" strike="noStrike">
                    <a:solidFill>
                      <a:srgbClr val="000000">
                        <a:alpha val="100000"/>
                      </a:srgbClr>
                    </a:solidFill>
                    <a:latin typeface="Calibri"/>
                  </a:defRPr>
                </a:pPr>
                <a:r>
                  <a:rPr lang="en-US" dirty="0"/>
                  <a:t>Value</a:t>
                </a:r>
              </a:p>
            </c:rich>
          </c:tx>
          <c:overlay val="0"/>
        </c:title>
        <c:numFmt formatCode="General" sourceLinked="1"/>
        <c:majorTickMark val="none"/>
        <c:minorTickMark val="none"/>
        <c:tickLblPos val="nextTo"/>
        <c:spPr>
          <a:ln w="12700">
            <a:pattFill>
              <a:fgClr>
                <a:srgbClr val="000000">
                  <a:alpha val="100000"/>
                </a:srgbClr>
              </a:fgClr>
              <a:bgClr>
                <a:srgbClr val="000000">
                  <a:alpha val="100000"/>
                </a:srgbClr>
              </a:bgClr>
            </a:pattFill>
          </a:ln>
        </c:spPr>
        <c:crossAx val="2122189688"/>
        <c:crosses val="autoZero"/>
        <c:auto val="0"/>
        <c:lblAlgn val="ctr"/>
        <c:lblOffset val="100"/>
        <c:noMultiLvlLbl val="0"/>
      </c:catAx>
      <c:valAx>
        <c:axId val="2122189688"/>
        <c:scaling>
          <c:orientation val="minMax"/>
        </c:scaling>
        <c:delete val="0"/>
        <c:axPos val="l"/>
        <c:title>
          <c:tx>
            <c:rich>
              <a:bodyPr/>
              <a:lstStyle/>
              <a:p>
                <a:pPr>
                  <a:defRPr sz="1000" b="0" i="0" u="none" strike="noStrike">
                    <a:solidFill>
                      <a:srgbClr val="000000">
                        <a:alpha val="100000"/>
                      </a:srgbClr>
                    </a:solidFill>
                    <a:latin typeface="Calibri"/>
                  </a:defRPr>
                </a:pPr>
                <a:r>
                  <a:rPr lang="en-US" dirty="0"/>
                  <a:t>Percent</a:t>
                </a:r>
              </a:p>
            </c:rich>
          </c:tx>
          <c:overlay val="0"/>
        </c:title>
        <c:numFmt formatCode="General" sourceLinked="1"/>
        <c:majorTickMark val="none"/>
        <c:minorTickMark val="cross"/>
        <c:tickLblPos val="nextTo"/>
        <c:spPr>
          <a:ln w="12700">
            <a:pattFill>
              <a:fgClr>
                <a:srgbClr val="000000">
                  <a:alpha val="100000"/>
                </a:srgbClr>
              </a:fgClr>
              <a:bgClr>
                <a:srgbClr val="000000">
                  <a:alpha val="100000"/>
                </a:srgbClr>
              </a:bgClr>
            </a:pattFill>
          </a:ln>
        </c:spPr>
        <c:crossAx val="2122183992"/>
        <c:crosses val="autoZero"/>
        <c:crossBetween val="between"/>
        <c:majorUnit val="10"/>
      </c:valAx>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E656-4A41-B8F6-A8D9D094913D}"/>
              </c:ext>
            </c:extLst>
          </c:dPt>
          <c:dPt>
            <c:idx val="1"/>
            <c:bubble3D val="0"/>
            <c:spPr>
              <a:solidFill>
                <a:srgbClr val="40A2C1">
                  <a:alpha val="100000"/>
                </a:srgbClr>
              </a:solidFill>
            </c:spPr>
            <c:extLst>
              <c:ext xmlns:c16="http://schemas.microsoft.com/office/drawing/2014/chart" uri="{C3380CC4-5D6E-409C-BE32-E72D297353CC}">
                <c16:uniqueId val="{00000001-E656-4A41-B8F6-A8D9D094913D}"/>
              </c:ext>
            </c:extLst>
          </c:dPt>
          <c:dPt>
            <c:idx val="2"/>
            <c:bubble3D val="0"/>
            <c:spPr>
              <a:solidFill>
                <a:srgbClr val="94C826">
                  <a:alpha val="100000"/>
                </a:srgbClr>
              </a:solidFill>
            </c:spPr>
            <c:extLst>
              <c:ext xmlns:c16="http://schemas.microsoft.com/office/drawing/2014/chart" uri="{C3380CC4-5D6E-409C-BE32-E72D297353CC}">
                <c16:uniqueId val="{00000002-E656-4A41-B8F6-A8D9D094913D}"/>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Sheet1!$A$2:$A$4</c:f>
              <c:strCache>
                <c:ptCount val="3"/>
                <c:pt idx="0">
                  <c:v>Representative of a particular constituency of the program </c:v>
                </c:pt>
                <c:pt idx="1">
                  <c:v>Chosen for their experience in education </c:v>
                </c:pt>
                <c:pt idx="2">
                  <c:v>Both of the above </c:v>
                </c:pt>
              </c:strCache>
            </c:strRef>
          </c:cat>
          <c:val>
            <c:numRef>
              <c:f>Sheet1!$B$2:$B$4</c:f>
              <c:numCache>
                <c:formatCode>General</c:formatCode>
                <c:ptCount val="3"/>
                <c:pt idx="0">
                  <c:v>6.7</c:v>
                </c:pt>
                <c:pt idx="1">
                  <c:v>13.3</c:v>
                </c:pt>
                <c:pt idx="2">
                  <c:v>80</c:v>
                </c:pt>
              </c:numCache>
            </c:numRef>
          </c:val>
          <c:extLst>
            <c:ext xmlns:c16="http://schemas.microsoft.com/office/drawing/2014/chart" uri="{C3380CC4-5D6E-409C-BE32-E72D297353CC}">
              <c16:uniqueId val="{00000003-E656-4A41-B8F6-A8D9D094913D}"/>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lvl="0" indent="0" algn="l" fontAlgn="base">
              <a:defRPr/>
            </a:pPr>
            <a:endParaRPr lang="en-US" dirty="0"/>
          </a:p>
        </c:rich>
      </c:tx>
      <c:layout>
        <c:manualLayout>
          <c:xMode val="edge"/>
          <c:yMode val="edge"/>
          <c:x val="0.01"/>
          <c:y val="0.01"/>
        </c:manualLayout>
      </c:layout>
      <c:overlay val="0"/>
    </c:title>
    <c:autoTitleDeleted val="0"/>
    <c:plotArea>
      <c:layout/>
      <c:pieChart>
        <c:varyColors val="1"/>
        <c:ser>
          <c:idx val="0"/>
          <c:order val="0"/>
          <c:tx>
            <c:strRef>
              <c:f>Sheet1!$B$1</c:f>
              <c:strCache>
                <c:ptCount val="1"/>
              </c:strCache>
            </c:strRef>
          </c:tx>
          <c:dPt>
            <c:idx val="0"/>
            <c:bubble3D val="0"/>
            <c:spPr>
              <a:solidFill>
                <a:srgbClr val="7C608F">
                  <a:alpha val="100000"/>
                </a:srgbClr>
              </a:solidFill>
            </c:spPr>
            <c:extLst>
              <c:ext xmlns:c16="http://schemas.microsoft.com/office/drawing/2014/chart" uri="{C3380CC4-5D6E-409C-BE32-E72D297353CC}">
                <c16:uniqueId val="{00000000-7823-4BBC-9F5D-8D03B1714504}"/>
              </c:ext>
            </c:extLst>
          </c:dPt>
          <c:dPt>
            <c:idx val="1"/>
            <c:bubble3D val="0"/>
            <c:spPr>
              <a:solidFill>
                <a:srgbClr val="40A2C1">
                  <a:alpha val="100000"/>
                </a:srgbClr>
              </a:solidFill>
            </c:spPr>
            <c:extLst>
              <c:ext xmlns:c16="http://schemas.microsoft.com/office/drawing/2014/chart" uri="{C3380CC4-5D6E-409C-BE32-E72D297353CC}">
                <c16:uniqueId val="{00000001-7823-4BBC-9F5D-8D03B1714504}"/>
              </c:ext>
            </c:extLst>
          </c:dPt>
          <c:dLbls>
            <c:numFmt formatCode="#%" sourceLinked="0"/>
            <c:spPr>
              <a:noFill/>
              <a:ln>
                <a:noFill/>
              </a:ln>
              <a:effectLst/>
            </c:spPr>
            <c:txPr>
              <a:bodyPr/>
              <a:lstStyle/>
              <a:p>
                <a:pPr>
                  <a:defRPr sz="900" b="0" i="0" u="none" strike="noStrike">
                    <a:solidFill>
                      <a:srgbClr val="444444">
                        <a:alpha val="100000"/>
                      </a:srgbClr>
                    </a:solidFill>
                    <a:latin typeface="Calibri"/>
                  </a:defRPr>
                </a:pPr>
                <a:endParaRPr lang="en-US"/>
              </a:p>
            </c:txPr>
            <c:dLblPos val="ctr"/>
            <c:showLegendKey val="0"/>
            <c:showVal val="1"/>
            <c:showCatName val="0"/>
            <c:showSerName val="0"/>
            <c:showPercent val="1"/>
            <c:showBubbleSize val="0"/>
            <c:showLeaderLines val="1"/>
            <c:extLst>
              <c:ext xmlns:c15="http://schemas.microsoft.com/office/drawing/2012/chart" uri="{CE6537A1-D6FC-4f65-9D91-7224C49458BB}"/>
            </c:extLst>
          </c:dLbls>
          <c:cat>
            <c:strRef>
              <c:f>Sheet1!$A$2:$A$3</c:f>
              <c:strCache>
                <c:ptCount val="2"/>
                <c:pt idx="0">
                  <c:v>Yes.  Please describe </c:v>
                </c:pt>
                <c:pt idx="1">
                  <c:v>No.    Comments </c:v>
                </c:pt>
              </c:strCache>
            </c:strRef>
          </c:cat>
          <c:val>
            <c:numRef>
              <c:f>Sheet1!$B$2:$B$3</c:f>
              <c:numCache>
                <c:formatCode>General</c:formatCode>
                <c:ptCount val="2"/>
                <c:pt idx="0">
                  <c:v>53.3</c:v>
                </c:pt>
                <c:pt idx="1">
                  <c:v>46.7</c:v>
                </c:pt>
              </c:numCache>
            </c:numRef>
          </c:val>
          <c:extLst>
            <c:ext xmlns:c16="http://schemas.microsoft.com/office/drawing/2014/chart" uri="{C3380CC4-5D6E-409C-BE32-E72D297353CC}">
              <c16:uniqueId val="{00000002-7823-4BBC-9F5D-8D03B1714504}"/>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marL="0" marR="0" lvl="0" indent="0" algn="l" fontAlgn="base">
            <a:defRPr sz="1000" b="0" i="0" u="none" strike="noStrike">
              <a:solidFill>
                <a:srgbClr val="000000">
                  <a:alpha val="100000"/>
                </a:srgbClr>
              </a:solidFill>
              <a:latin typeface="Calibri"/>
            </a:defRPr>
          </a:pPr>
          <a:endParaRPr lang="en-US"/>
        </a:p>
      </c:txPr>
    </c:legend>
    <c:plotVisOnly val="1"/>
    <c:dispBlanksAs val="gap"/>
    <c:showDLblsOverMax val="0"/>
  </c:chart>
  <c:spPr>
    <a:noFill/>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63675-0DB4-4CCA-851E-8B41D061C05C}" type="datetimeFigureOut">
              <a:rPr lang="en-CA" smtClean="0"/>
              <a:t>2019-04-15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70A52D-1E7D-4329-A278-141710DB797E}" type="slidenum">
              <a:rPr lang="en-CA" smtClean="0"/>
              <a:t>‹#›</a:t>
            </a:fld>
            <a:endParaRPr lang="en-CA"/>
          </a:p>
        </p:txBody>
      </p:sp>
    </p:spTree>
    <p:extLst>
      <p:ext uri="{BB962C8B-B14F-4D97-AF65-F5344CB8AC3E}">
        <p14:creationId xmlns:p14="http://schemas.microsoft.com/office/powerpoint/2010/main" val="341236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4298660-9B93-8147-97E8-C00866B1391C}" type="slidenum">
              <a:rPr lang="en-US" smtClean="0"/>
              <a:t>3</a:t>
            </a:fld>
            <a:endParaRPr lang="en-US"/>
          </a:p>
        </p:txBody>
      </p:sp>
    </p:spTree>
    <p:extLst>
      <p:ext uri="{BB962C8B-B14F-4D97-AF65-F5344CB8AC3E}">
        <p14:creationId xmlns:p14="http://schemas.microsoft.com/office/powerpoint/2010/main" val="2237697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An interesting observation during my ethnographic study of CCs at McMaster had to do with technology—there were several examples of when technological limitations (or a lack of technological proficiency) seemed to hinder CC processes, particularly efficiency</a:t>
            </a:r>
          </a:p>
        </p:txBody>
      </p:sp>
      <p:sp>
        <p:nvSpPr>
          <p:cNvPr id="4" name="Slide Number Placeholder 3"/>
          <p:cNvSpPr>
            <a:spLocks noGrp="1"/>
          </p:cNvSpPr>
          <p:nvPr>
            <p:ph type="sldNum" sz="quarter" idx="5"/>
          </p:nvPr>
        </p:nvSpPr>
        <p:spPr/>
        <p:txBody>
          <a:bodyPr/>
          <a:lstStyle/>
          <a:p>
            <a:fld id="{34298660-9B93-8147-97E8-C00866B1391C}" type="slidenum">
              <a:rPr lang="en-US" smtClean="0"/>
              <a:t>23</a:t>
            </a:fld>
            <a:endParaRPr lang="en-US"/>
          </a:p>
        </p:txBody>
      </p:sp>
    </p:spTree>
    <p:extLst>
      <p:ext uri="{BB962C8B-B14F-4D97-AF65-F5344CB8AC3E}">
        <p14:creationId xmlns:p14="http://schemas.microsoft.com/office/powerpoint/2010/main" val="2474635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Meeting frequency:</a:t>
            </a:r>
          </a:p>
          <a:p>
            <a:pPr marL="628650" lvl="1" indent="-171450">
              <a:buFont typeface="Arial" panose="020B0604020202020204" pitchFamily="34" charset="0"/>
              <a:buChar char="•"/>
            </a:pPr>
            <a:r>
              <a:rPr lang="en-US" dirty="0"/>
              <a:t>Quarterly: 10</a:t>
            </a:r>
          </a:p>
          <a:p>
            <a:pPr marL="628650" lvl="1" indent="-171450">
              <a:buFont typeface="Arial" panose="020B0604020202020204" pitchFamily="34" charset="0"/>
              <a:buChar char="•"/>
            </a:pPr>
            <a:r>
              <a:rPr lang="en-US" dirty="0"/>
              <a:t>Monthly: 1</a:t>
            </a:r>
          </a:p>
          <a:p>
            <a:pPr marL="628650" lvl="1" indent="-171450">
              <a:buFont typeface="Arial" panose="020B0604020202020204" pitchFamily="34" charset="0"/>
              <a:buChar char="•"/>
            </a:pPr>
            <a:r>
              <a:rPr lang="en-US" dirty="0"/>
              <a:t>Other: 3</a:t>
            </a:r>
            <a:br>
              <a:rPr lang="en-US" dirty="0"/>
            </a:br>
            <a:endParaRPr lang="en-US" dirty="0"/>
          </a:p>
          <a:p>
            <a:pPr marL="171450" indent="-171450">
              <a:buFont typeface="Arial" panose="020B0604020202020204" pitchFamily="34" charset="0"/>
              <a:buChar char="•"/>
            </a:pPr>
            <a:r>
              <a:rPr lang="en-US" dirty="0"/>
              <a:t>Time limits: </a:t>
            </a:r>
          </a:p>
          <a:p>
            <a:pPr marL="628650" lvl="1" indent="-171450">
              <a:buFont typeface="Arial" panose="020B0604020202020204" pitchFamily="34" charset="0"/>
              <a:buChar char="•"/>
            </a:pPr>
            <a:r>
              <a:rPr lang="en-US" dirty="0"/>
              <a:t>No set time limit: 11</a:t>
            </a:r>
          </a:p>
          <a:p>
            <a:pPr marL="628650" lvl="1" indent="-171450">
              <a:buFont typeface="Arial" panose="020B0604020202020204" pitchFamily="34" charset="0"/>
              <a:buChar char="•"/>
            </a:pPr>
            <a:r>
              <a:rPr lang="en-US" dirty="0"/>
              <a:t>Five to ten minutes: 2</a:t>
            </a:r>
          </a:p>
          <a:p>
            <a:pPr marL="628650" lvl="1" indent="-171450">
              <a:buFont typeface="Arial" panose="020B0604020202020204" pitchFamily="34" charset="0"/>
              <a:buChar char="•"/>
            </a:pPr>
            <a:r>
              <a:rPr lang="en-US" dirty="0"/>
              <a:t>Twenty minutes: 1</a:t>
            </a:r>
            <a:br>
              <a:rPr lang="en-US" dirty="0"/>
            </a:br>
            <a:endParaRPr lang="en-US" dirty="0"/>
          </a:p>
          <a:p>
            <a:pPr marL="171450" indent="-171450">
              <a:buFont typeface="Arial" panose="020B0604020202020204" pitchFamily="34" charset="0"/>
              <a:buChar char="•"/>
            </a:pPr>
            <a:r>
              <a:rPr lang="en-US" dirty="0"/>
              <a:t>File allotment: </a:t>
            </a:r>
          </a:p>
          <a:p>
            <a:pPr marL="628650" lvl="1" indent="-171450">
              <a:buFont typeface="Arial" panose="020B0604020202020204" pitchFamily="34" charset="0"/>
              <a:buChar char="•"/>
            </a:pPr>
            <a:r>
              <a:rPr lang="en-US" dirty="0"/>
              <a:t>Files are assigned to members: 8 </a:t>
            </a:r>
          </a:p>
          <a:p>
            <a:pPr marL="628650" lvl="1" indent="-171450">
              <a:buFont typeface="Arial" panose="020B0604020202020204" pitchFamily="34" charset="0"/>
              <a:buChar char="•"/>
            </a:pPr>
            <a:r>
              <a:rPr lang="en-US" dirty="0"/>
              <a:t>Files are reviewed by all members: 4</a:t>
            </a:r>
          </a:p>
          <a:p>
            <a:pPr marL="628650" lvl="1" indent="-171450">
              <a:buFont typeface="Arial" panose="020B0604020202020204" pitchFamily="34" charset="0"/>
              <a:buChar char="•"/>
            </a:pPr>
            <a:r>
              <a:rPr lang="en-US" dirty="0"/>
              <a:t>Other: 2</a:t>
            </a:r>
            <a:br>
              <a:rPr lang="en-US" dirty="0"/>
            </a:b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24</a:t>
            </a:fld>
            <a:endParaRPr lang="en-US"/>
          </a:p>
        </p:txBody>
      </p:sp>
    </p:spTree>
    <p:extLst>
      <p:ext uri="{BB962C8B-B14F-4D97-AF65-F5344CB8AC3E}">
        <p14:creationId xmlns:p14="http://schemas.microsoft.com/office/powerpoint/2010/main" val="3715165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Note the literature on this is mixed—some studies report an increased workload when CCs are introduced while others report a reduction. This may have to do with the way that processes are managed and how much work is done in advance of the meeting itself</a:t>
            </a:r>
          </a:p>
        </p:txBody>
      </p:sp>
      <p:sp>
        <p:nvSpPr>
          <p:cNvPr id="4" name="Slide Number Placeholder 3"/>
          <p:cNvSpPr>
            <a:spLocks noGrp="1"/>
          </p:cNvSpPr>
          <p:nvPr>
            <p:ph type="sldNum" sz="quarter" idx="5"/>
          </p:nvPr>
        </p:nvSpPr>
        <p:spPr/>
        <p:txBody>
          <a:bodyPr/>
          <a:lstStyle/>
          <a:p>
            <a:fld id="{34298660-9B93-8147-97E8-C00866B1391C}" type="slidenum">
              <a:rPr lang="en-US" smtClean="0"/>
              <a:t>25</a:t>
            </a:fld>
            <a:endParaRPr lang="en-US"/>
          </a:p>
        </p:txBody>
      </p:sp>
    </p:spTree>
    <p:extLst>
      <p:ext uri="{BB962C8B-B14F-4D97-AF65-F5344CB8AC3E}">
        <p14:creationId xmlns:p14="http://schemas.microsoft.com/office/powerpoint/2010/main" val="162599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26</a:t>
            </a:fld>
            <a:endParaRPr lang="en-US"/>
          </a:p>
        </p:txBody>
      </p:sp>
    </p:spTree>
    <p:extLst>
      <p:ext uri="{BB962C8B-B14F-4D97-AF65-F5344CB8AC3E}">
        <p14:creationId xmlns:p14="http://schemas.microsoft.com/office/powerpoint/2010/main" val="3571171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27</a:t>
            </a:fld>
            <a:endParaRPr lang="en-US"/>
          </a:p>
        </p:txBody>
      </p:sp>
    </p:spTree>
    <p:extLst>
      <p:ext uri="{BB962C8B-B14F-4D97-AF65-F5344CB8AC3E}">
        <p14:creationId xmlns:p14="http://schemas.microsoft.com/office/powerpoint/2010/main" val="3121862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point about residents who are meeting milestones/EPAs being given LESS time than residents </a:t>
            </a:r>
            <a:br>
              <a:rPr lang="en-US" dirty="0"/>
            </a:br>
            <a:endParaRPr lang="en-US" dirty="0"/>
          </a:p>
          <a:p>
            <a:pPr marL="171450" indent="-171450">
              <a:buFont typeface="Arial" panose="020B0604020202020204" pitchFamily="34" charset="0"/>
              <a:buChar char="•"/>
            </a:pPr>
            <a:r>
              <a:rPr lang="en-US" dirty="0"/>
              <a:t>6 (43%) CCs reported being involved in resident appeals, with acknowledgement by some that this does not occur very often</a:t>
            </a:r>
          </a:p>
        </p:txBody>
      </p:sp>
      <p:sp>
        <p:nvSpPr>
          <p:cNvPr id="4" name="Slide Number Placeholder 3"/>
          <p:cNvSpPr>
            <a:spLocks noGrp="1"/>
          </p:cNvSpPr>
          <p:nvPr>
            <p:ph type="sldNum" sz="quarter" idx="5"/>
          </p:nvPr>
        </p:nvSpPr>
        <p:spPr/>
        <p:txBody>
          <a:bodyPr/>
          <a:lstStyle/>
          <a:p>
            <a:fld id="{34298660-9B93-8147-97E8-C00866B1391C}" type="slidenum">
              <a:rPr lang="en-US" smtClean="0"/>
              <a:t>28</a:t>
            </a:fld>
            <a:endParaRPr lang="en-US"/>
          </a:p>
        </p:txBody>
      </p:sp>
    </p:spTree>
    <p:extLst>
      <p:ext uri="{BB962C8B-B14F-4D97-AF65-F5344CB8AC3E}">
        <p14:creationId xmlns:p14="http://schemas.microsoft.com/office/powerpoint/2010/main" val="4120249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last point ties into an article by Hauer et al. (2015) that outlines how the majority of the CCs she studied in the United States adopted a problem identification rather than a development approach, which is potentially problematic if we think about CBME being advantageous for both high- and low-performing trainees</a:t>
            </a:r>
          </a:p>
        </p:txBody>
      </p:sp>
      <p:sp>
        <p:nvSpPr>
          <p:cNvPr id="4" name="Slide Number Placeholder 3"/>
          <p:cNvSpPr>
            <a:spLocks noGrp="1"/>
          </p:cNvSpPr>
          <p:nvPr>
            <p:ph type="sldNum" sz="quarter" idx="5"/>
          </p:nvPr>
        </p:nvSpPr>
        <p:spPr/>
        <p:txBody>
          <a:bodyPr/>
          <a:lstStyle/>
          <a:p>
            <a:fld id="{34298660-9B93-8147-97E8-C00866B1391C}" type="slidenum">
              <a:rPr lang="en-US" smtClean="0"/>
              <a:t>31</a:t>
            </a:fld>
            <a:endParaRPr lang="en-US"/>
          </a:p>
        </p:txBody>
      </p:sp>
    </p:spTree>
    <p:extLst>
      <p:ext uri="{BB962C8B-B14F-4D97-AF65-F5344CB8AC3E}">
        <p14:creationId xmlns:p14="http://schemas.microsoft.com/office/powerpoint/2010/main" val="3777774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Need to fill in how many questions the survey had </a:t>
            </a:r>
            <a:br>
              <a:rPr lang="en-US" dirty="0"/>
            </a:br>
            <a:endParaRPr lang="en-US" dirty="0"/>
          </a:p>
          <a:p>
            <a:pPr marL="171450" indent="-171450">
              <a:buFont typeface="Arial" panose="020B0604020202020204" pitchFamily="34" charset="0"/>
              <a:buChar char="•"/>
            </a:pPr>
            <a:r>
              <a:rPr lang="en-US" dirty="0"/>
              <a:t>May also be helpful to state how many programs the survey was sent to so that we know what the overall response rate was</a:t>
            </a:r>
            <a:br>
              <a:rPr lang="en-US" dirty="0"/>
            </a:br>
            <a:endParaRPr lang="en-US" dirty="0"/>
          </a:p>
          <a:p>
            <a:pPr marL="171450" indent="-171450">
              <a:buFont typeface="Arial" panose="020B0604020202020204" pitchFamily="34" charset="0"/>
              <a:buChar char="•"/>
            </a:pPr>
            <a:r>
              <a:rPr lang="en-US" dirty="0"/>
              <a:t>Five (36%) programs had less than 10 members while 6 (43%) had greater than or equal to 30 members</a:t>
            </a:r>
          </a:p>
        </p:txBody>
      </p:sp>
      <p:sp>
        <p:nvSpPr>
          <p:cNvPr id="4" name="Slide Number Placeholder 3"/>
          <p:cNvSpPr>
            <a:spLocks noGrp="1"/>
          </p:cNvSpPr>
          <p:nvPr>
            <p:ph type="sldNum" sz="quarter" idx="5"/>
          </p:nvPr>
        </p:nvSpPr>
        <p:spPr/>
        <p:txBody>
          <a:bodyPr/>
          <a:lstStyle/>
          <a:p>
            <a:fld id="{34298660-9B93-8147-97E8-C00866B1391C}" type="slidenum">
              <a:rPr lang="en-US" smtClean="0"/>
              <a:t>5</a:t>
            </a:fld>
            <a:endParaRPr lang="en-US"/>
          </a:p>
        </p:txBody>
      </p:sp>
    </p:spTree>
    <p:extLst>
      <p:ext uri="{BB962C8B-B14F-4D97-AF65-F5344CB8AC3E}">
        <p14:creationId xmlns:p14="http://schemas.microsoft.com/office/powerpoint/2010/main" val="187841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Membership:</a:t>
            </a:r>
          </a:p>
          <a:p>
            <a:pPr marL="628650" lvl="1" indent="-171450">
              <a:buFont typeface="Arial" panose="020B0604020202020204" pitchFamily="34" charset="0"/>
              <a:buChar char="•"/>
            </a:pPr>
            <a:r>
              <a:rPr lang="en-US" dirty="0"/>
              <a:t>5-9 members: 9</a:t>
            </a:r>
          </a:p>
          <a:p>
            <a:pPr marL="628650" lvl="1" indent="-171450">
              <a:buFont typeface="Arial" panose="020B0604020202020204" pitchFamily="34" charset="0"/>
              <a:buChar char="•"/>
            </a:pPr>
            <a:r>
              <a:rPr lang="en-US" dirty="0"/>
              <a:t>10+ members: 3</a:t>
            </a:r>
          </a:p>
          <a:p>
            <a:pPr marL="628650" lvl="1" indent="-171450">
              <a:buFont typeface="Arial" panose="020B0604020202020204" pitchFamily="34" charset="0"/>
              <a:buChar char="•"/>
            </a:pPr>
            <a:r>
              <a:rPr lang="en-US" dirty="0"/>
              <a:t>1-4 members: 2</a:t>
            </a:r>
            <a:br>
              <a:rPr lang="en-US" dirty="0"/>
            </a:br>
            <a:endParaRPr lang="en-US" dirty="0"/>
          </a:p>
          <a:p>
            <a:pPr marL="171450" lvl="0" indent="-171450">
              <a:buFont typeface="Arial" panose="020B0604020202020204" pitchFamily="34" charset="0"/>
              <a:buChar char="•"/>
            </a:pPr>
            <a:r>
              <a:rPr lang="en-US" dirty="0"/>
              <a:t>Frequency of meetings:</a:t>
            </a:r>
          </a:p>
          <a:p>
            <a:pPr marL="628650" lvl="1" indent="-171450">
              <a:buFont typeface="Arial" panose="020B0604020202020204" pitchFamily="34" charset="0"/>
              <a:buChar char="•"/>
            </a:pPr>
            <a:r>
              <a:rPr lang="en-US" dirty="0"/>
              <a:t>Quarterly: 10</a:t>
            </a:r>
          </a:p>
          <a:p>
            <a:pPr marL="628650" lvl="1" indent="-171450">
              <a:buFont typeface="Arial" panose="020B0604020202020204" pitchFamily="34" charset="0"/>
              <a:buChar char="•"/>
            </a:pPr>
            <a:r>
              <a:rPr lang="en-US" dirty="0"/>
              <a:t>Monthly :1</a:t>
            </a:r>
          </a:p>
          <a:p>
            <a:pPr marL="628650" lvl="1" indent="-171450">
              <a:buFont typeface="Arial" panose="020B0604020202020204" pitchFamily="34" charset="0"/>
              <a:buChar char="•"/>
            </a:pPr>
            <a:r>
              <a:rPr lang="en-US" dirty="0"/>
              <a:t>Other: 3</a:t>
            </a:r>
          </a:p>
          <a:p>
            <a:pPr marL="628650" lvl="1"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Training:</a:t>
            </a:r>
          </a:p>
          <a:p>
            <a:pPr marL="628650" lvl="1" indent="-171450">
              <a:buFont typeface="Arial" panose="020B0604020202020204" pitchFamily="34" charset="0"/>
              <a:buChar char="•"/>
            </a:pPr>
            <a:r>
              <a:rPr lang="en-US" dirty="0"/>
              <a:t>Provide member training: 7</a:t>
            </a:r>
          </a:p>
          <a:p>
            <a:pPr marL="628650" lvl="1" indent="-171450">
              <a:buFont typeface="Arial" panose="020B0604020202020204" pitchFamily="34" charset="0"/>
              <a:buChar char="•"/>
            </a:pPr>
            <a:r>
              <a:rPr lang="en-US" dirty="0"/>
              <a:t>Do not provide member training: 7</a:t>
            </a:r>
          </a:p>
          <a:p>
            <a:pPr marL="628650" lvl="1" indent="-171450">
              <a:buFont typeface="Arial" panose="020B0604020202020204" pitchFamily="34" charset="0"/>
              <a:buChar char="•"/>
            </a:pPr>
            <a:r>
              <a:rPr lang="en-US" dirty="0"/>
              <a:t>Type of training provided seems to be very different from committee to committee (could be another discussion area if time?)</a:t>
            </a:r>
          </a:p>
        </p:txBody>
      </p:sp>
      <p:sp>
        <p:nvSpPr>
          <p:cNvPr id="4" name="Slide Number Placeholder 3"/>
          <p:cNvSpPr>
            <a:spLocks noGrp="1"/>
          </p:cNvSpPr>
          <p:nvPr>
            <p:ph type="sldNum" sz="quarter" idx="5"/>
          </p:nvPr>
        </p:nvSpPr>
        <p:spPr/>
        <p:txBody>
          <a:bodyPr/>
          <a:lstStyle/>
          <a:p>
            <a:fld id="{34298660-9B93-8147-97E8-C00866B1391C}" type="slidenum">
              <a:rPr lang="en-US" smtClean="0"/>
              <a:t>8</a:t>
            </a:fld>
            <a:endParaRPr lang="en-US"/>
          </a:p>
        </p:txBody>
      </p:sp>
    </p:spTree>
    <p:extLst>
      <p:ext uri="{BB962C8B-B14F-4D97-AF65-F5344CB8AC3E}">
        <p14:creationId xmlns:p14="http://schemas.microsoft.com/office/powerpoint/2010/main" val="1632309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Having a resident member does not appear to be as common; external members are more common</a:t>
            </a:r>
            <a:br>
              <a:rPr lang="en-US" dirty="0"/>
            </a:br>
            <a:endParaRPr lang="en-US" dirty="0"/>
          </a:p>
          <a:p>
            <a:pPr marL="171450" indent="-171450">
              <a:buFont typeface="Arial" panose="020B0604020202020204" pitchFamily="34" charset="0"/>
              <a:buChar char="•"/>
            </a:pPr>
            <a:r>
              <a:rPr lang="en-US" dirty="0"/>
              <a:t>External members: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Allied health professional: 3</a:t>
            </a:r>
          </a:p>
          <a:p>
            <a:pPr marL="628650" lvl="1" indent="-171450">
              <a:buFont typeface="Arial" panose="020B0604020202020204" pitchFamily="34" charset="0"/>
              <a:buChar char="•"/>
            </a:pPr>
            <a:r>
              <a:rPr lang="en-US" dirty="0"/>
              <a:t>Faculty member from another program: 3</a:t>
            </a:r>
          </a:p>
          <a:p>
            <a:pPr marL="628650" lvl="1" indent="-171450">
              <a:buFont typeface="Arial" panose="020B0604020202020204" pitchFamily="34" charset="0"/>
              <a:buChar char="•"/>
            </a:pPr>
            <a:r>
              <a:rPr lang="en-US" dirty="0"/>
              <a:t>Researcher: 3</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PD from another program: 1</a:t>
            </a:r>
          </a:p>
          <a:p>
            <a:pPr marL="628650" lvl="1" indent="-171450">
              <a:buFont typeface="Arial" panose="020B0604020202020204" pitchFamily="34" charset="0"/>
              <a:buChar char="•"/>
            </a:pPr>
            <a:r>
              <a:rPr lang="en-US" dirty="0"/>
              <a:t>Other: 1</a:t>
            </a:r>
          </a:p>
        </p:txBody>
      </p:sp>
      <p:sp>
        <p:nvSpPr>
          <p:cNvPr id="4" name="Slide Number Placeholder 3"/>
          <p:cNvSpPr>
            <a:spLocks noGrp="1"/>
          </p:cNvSpPr>
          <p:nvPr>
            <p:ph type="sldNum" sz="quarter" idx="5"/>
          </p:nvPr>
        </p:nvSpPr>
        <p:spPr/>
        <p:txBody>
          <a:bodyPr/>
          <a:lstStyle/>
          <a:p>
            <a:fld id="{34298660-9B93-8147-97E8-C00866B1391C}" type="slidenum">
              <a:rPr lang="en-US" smtClean="0"/>
              <a:t>12</a:t>
            </a:fld>
            <a:endParaRPr lang="en-US"/>
          </a:p>
        </p:txBody>
      </p:sp>
    </p:spTree>
    <p:extLst>
      <p:ext uri="{BB962C8B-B14F-4D97-AF65-F5344CB8AC3E}">
        <p14:creationId xmlns:p14="http://schemas.microsoft.com/office/powerpoint/2010/main" val="2664728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4298660-9B93-8147-97E8-C00866B1391C}" type="slidenum">
              <a:rPr lang="en-US" smtClean="0"/>
              <a:t>14</a:t>
            </a:fld>
            <a:endParaRPr lang="en-US"/>
          </a:p>
        </p:txBody>
      </p:sp>
    </p:spTree>
    <p:extLst>
      <p:ext uri="{BB962C8B-B14F-4D97-AF65-F5344CB8AC3E}">
        <p14:creationId xmlns:p14="http://schemas.microsoft.com/office/powerpoint/2010/main" val="2779673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15</a:t>
            </a:fld>
            <a:endParaRPr lang="en-US"/>
          </a:p>
        </p:txBody>
      </p:sp>
    </p:spTree>
    <p:extLst>
      <p:ext uri="{BB962C8B-B14F-4D97-AF65-F5344CB8AC3E}">
        <p14:creationId xmlns:p14="http://schemas.microsoft.com/office/powerpoint/2010/main" val="461995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19</a:t>
            </a:fld>
            <a:endParaRPr lang="en-US"/>
          </a:p>
        </p:txBody>
      </p:sp>
    </p:spTree>
    <p:extLst>
      <p:ext uri="{BB962C8B-B14F-4D97-AF65-F5344CB8AC3E}">
        <p14:creationId xmlns:p14="http://schemas.microsoft.com/office/powerpoint/2010/main" val="3689802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20</a:t>
            </a:fld>
            <a:endParaRPr lang="en-US"/>
          </a:p>
        </p:txBody>
      </p:sp>
    </p:spTree>
    <p:extLst>
      <p:ext uri="{BB962C8B-B14F-4D97-AF65-F5344CB8AC3E}">
        <p14:creationId xmlns:p14="http://schemas.microsoft.com/office/powerpoint/2010/main" val="3079248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4298660-9B93-8147-97E8-C00866B1391C}" type="slidenum">
              <a:rPr lang="en-US" smtClean="0"/>
              <a:t>21</a:t>
            </a:fld>
            <a:endParaRPr lang="en-US"/>
          </a:p>
        </p:txBody>
      </p:sp>
    </p:spTree>
    <p:extLst>
      <p:ext uri="{BB962C8B-B14F-4D97-AF65-F5344CB8AC3E}">
        <p14:creationId xmlns:p14="http://schemas.microsoft.com/office/powerpoint/2010/main" val="153850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5439EAB-03B3-4885-9342-3D381190C0AB}"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335316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439EAB-03B3-4885-9342-3D381190C0AB}"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294170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439EAB-03B3-4885-9342-3D381190C0AB}"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3390317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09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439EAB-03B3-4885-9342-3D381190C0AB}"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109727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439EAB-03B3-4885-9342-3D381190C0AB}" type="datetimeFigureOut">
              <a:rPr lang="en-CA" smtClean="0"/>
              <a:t>2019-04-15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97832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5439EAB-03B3-4885-9342-3D381190C0AB}"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3246251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5439EAB-03B3-4885-9342-3D381190C0AB}" type="datetimeFigureOut">
              <a:rPr lang="en-CA" smtClean="0"/>
              <a:t>2019-04-15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311909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5439EAB-03B3-4885-9342-3D381190C0AB}" type="datetimeFigureOut">
              <a:rPr lang="en-CA" smtClean="0"/>
              <a:t>2019-04-15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245388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39EAB-03B3-4885-9342-3D381190C0AB}" type="datetimeFigureOut">
              <a:rPr lang="en-CA" smtClean="0"/>
              <a:t>2019-04-15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203435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439EAB-03B3-4885-9342-3D381190C0AB}"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53446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439EAB-03B3-4885-9342-3D381190C0AB}" type="datetimeFigureOut">
              <a:rPr lang="en-CA" smtClean="0"/>
              <a:t>2019-04-15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BCB27F4-BAC8-4DB2-8312-BF5482D60A27}" type="slidenum">
              <a:rPr lang="en-CA" smtClean="0"/>
              <a:t>‹#›</a:t>
            </a:fld>
            <a:endParaRPr lang="en-CA"/>
          </a:p>
        </p:txBody>
      </p:sp>
    </p:spTree>
    <p:extLst>
      <p:ext uri="{BB962C8B-B14F-4D97-AF65-F5344CB8AC3E}">
        <p14:creationId xmlns:p14="http://schemas.microsoft.com/office/powerpoint/2010/main" val="228004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39EAB-03B3-4885-9342-3D381190C0AB}" type="datetimeFigureOut">
              <a:rPr lang="en-CA" smtClean="0"/>
              <a:t>2019-04-15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B27F4-BAC8-4DB2-8312-BF5482D60A27}" type="slidenum">
              <a:rPr lang="en-CA" smtClean="0"/>
              <a:t>‹#›</a:t>
            </a:fld>
            <a:endParaRPr lang="en-CA"/>
          </a:p>
        </p:txBody>
      </p:sp>
    </p:spTree>
    <p:extLst>
      <p:ext uri="{BB962C8B-B14F-4D97-AF65-F5344CB8AC3E}">
        <p14:creationId xmlns:p14="http://schemas.microsoft.com/office/powerpoint/2010/main" val="42917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hs.mcmaster.ca/facdev/CBME.html" TargetMode="External"/><Relationship Id="rId2" Type="http://schemas.openxmlformats.org/officeDocument/2006/relationships/hyperlink" Target="http://www.royalcollege.ca/rcsite/cbd/cbd-tools-resource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dx.doi.org/10.4300/JGME-D-16-00411.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smtClean="0"/>
              <a:t>So you think you can chair a competence committee?</a:t>
            </a:r>
            <a:endParaRPr lang="en-CA" b="1" dirty="0"/>
          </a:p>
        </p:txBody>
      </p:sp>
      <p:sp>
        <p:nvSpPr>
          <p:cNvPr id="3" name="Subtitle 2"/>
          <p:cNvSpPr>
            <a:spLocks noGrp="1"/>
          </p:cNvSpPr>
          <p:nvPr>
            <p:ph type="subTitle" idx="1"/>
          </p:nvPr>
        </p:nvSpPr>
        <p:spPr/>
        <p:txBody>
          <a:bodyPr>
            <a:normAutofit lnSpcReduction="10000"/>
          </a:bodyPr>
          <a:lstStyle/>
          <a:p>
            <a:r>
              <a:rPr lang="en-CA" dirty="0" smtClean="0"/>
              <a:t>Karen Saperson </a:t>
            </a:r>
            <a:r>
              <a:rPr lang="en-CA" dirty="0" err="1" smtClean="0"/>
              <a:t>MBChB</a:t>
            </a:r>
            <a:r>
              <a:rPr lang="en-CA" dirty="0" smtClean="0"/>
              <a:t> FRCPC</a:t>
            </a:r>
          </a:p>
          <a:p>
            <a:r>
              <a:rPr lang="en-CA" dirty="0" smtClean="0"/>
              <a:t>Professor, Department of Psychiatry &amp; BNS</a:t>
            </a:r>
          </a:p>
          <a:p>
            <a:r>
              <a:rPr lang="en-CA" dirty="0" smtClean="0"/>
              <a:t>Anita Acai PhD Candidate</a:t>
            </a:r>
          </a:p>
          <a:p>
            <a:r>
              <a:rPr lang="en-CA" dirty="0" smtClean="0"/>
              <a:t>Department of Surgery</a:t>
            </a:r>
            <a:endParaRPr lang="en-CA" dirty="0"/>
          </a:p>
        </p:txBody>
      </p:sp>
      <p:pic>
        <p:nvPicPr>
          <p:cNvPr id="4" name="Picture 3">
            <a:extLst>
              <a:ext uri="{FF2B5EF4-FFF2-40B4-BE49-F238E27FC236}">
                <a16:creationId xmlns:a16="http://schemas.microsoft.com/office/drawing/2014/main" id="{DCD526F4-8A53-0641-9937-C51DCCFE91BD}"/>
              </a:ext>
            </a:extLst>
          </p:cNvPr>
          <p:cNvPicPr>
            <a:picLocks noChangeAspect="1"/>
          </p:cNvPicPr>
          <p:nvPr/>
        </p:nvPicPr>
        <p:blipFill>
          <a:blip r:embed="rId2"/>
          <a:stretch>
            <a:fillRect/>
          </a:stretch>
        </p:blipFill>
        <p:spPr>
          <a:xfrm>
            <a:off x="300036" y="205500"/>
            <a:ext cx="2185988" cy="1294885"/>
          </a:xfrm>
          <a:prstGeom prst="rect">
            <a:avLst/>
          </a:prstGeom>
        </p:spPr>
      </p:pic>
      <p:pic>
        <p:nvPicPr>
          <p:cNvPr id="5" name="Picture 4">
            <a:extLst>
              <a:ext uri="{FF2B5EF4-FFF2-40B4-BE49-F238E27FC236}">
                <a16:creationId xmlns:a16="http://schemas.microsoft.com/office/drawing/2014/main" id="{ECA54E34-A1A2-7446-8208-7DA8F124819A}"/>
              </a:ext>
            </a:extLst>
          </p:cNvPr>
          <p:cNvPicPr>
            <a:picLocks noChangeAspect="1"/>
          </p:cNvPicPr>
          <p:nvPr/>
        </p:nvPicPr>
        <p:blipFill>
          <a:blip r:embed="rId3"/>
          <a:stretch>
            <a:fillRect/>
          </a:stretch>
        </p:blipFill>
        <p:spPr>
          <a:xfrm>
            <a:off x="8858317" y="245048"/>
            <a:ext cx="3147946" cy="1098550"/>
          </a:xfrm>
          <a:prstGeom prst="rect">
            <a:avLst/>
          </a:prstGeom>
        </p:spPr>
      </p:pic>
    </p:spTree>
    <p:extLst>
      <p:ext uri="{BB962C8B-B14F-4D97-AF65-F5344CB8AC3E}">
        <p14:creationId xmlns:p14="http://schemas.microsoft.com/office/powerpoint/2010/main" val="1875128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94500"/>
          </a:bodyPr>
          <a:lstStyle/>
          <a:p>
            <a:pPr fontAlgn="base"/>
            <a:r>
              <a:rPr lang="en-US" sz="3200">
                <a:solidFill>
                  <a:srgbClr val="000000">
                    <a:alpha val="100000"/>
                  </a:srgbClr>
                </a:solidFill>
                <a:latin typeface="Calibri"/>
              </a:rPr>
              <a:t>8.Is there a resident representative on the competence committee?</a:t>
            </a:r>
          </a:p>
        </p:txBody>
      </p:sp>
      <p:graphicFrame>
        <p:nvGraphicFramePr>
          <p:cNvPr id="2" name="5c9bcd0f6ab90"/>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897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79500" lnSpcReduction="20000"/>
          </a:bodyPr>
          <a:lstStyle/>
          <a:p>
            <a:pPr fontAlgn="base"/>
            <a:r>
              <a:rPr lang="en-US" sz="3200">
                <a:solidFill>
                  <a:srgbClr val="000000">
                    <a:alpha val="100000"/>
                  </a:srgbClr>
                </a:solidFill>
                <a:latin typeface="Calibri"/>
              </a:rPr>
              <a:t>9.Is there a non-program representative who is "external" to the teaching faculty on your competence committee? </a:t>
            </a:r>
          </a:p>
        </p:txBody>
      </p:sp>
      <p:graphicFrame>
        <p:nvGraphicFramePr>
          <p:cNvPr id="2" name="5c9bcd0f6b4fc"/>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2618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63961E74-4484-D345-B203-37D617E73F52}"/>
              </a:ext>
            </a:extLst>
          </p:cNvPr>
          <p:cNvGraphicFramePr/>
          <p:nvPr>
            <p:extLst/>
          </p:nvPr>
        </p:nvGraphicFramePr>
        <p:xfrm>
          <a:off x="1107831" y="2082635"/>
          <a:ext cx="4797139" cy="35589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4051A04C-14D5-8F41-898B-20A4A274A47F}"/>
              </a:ext>
            </a:extLst>
          </p:cNvPr>
          <p:cNvGraphicFramePr/>
          <p:nvPr>
            <p:extLst/>
          </p:nvPr>
        </p:nvGraphicFramePr>
        <p:xfrm>
          <a:off x="6256662" y="2082635"/>
          <a:ext cx="4457334" cy="3558972"/>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1">
            <a:extLst>
              <a:ext uri="{FF2B5EF4-FFF2-40B4-BE49-F238E27FC236}">
                <a16:creationId xmlns:a16="http://schemas.microsoft.com/office/drawing/2014/main" id="{810639DB-5D2E-9847-B90F-63CFC8497DA1}"/>
              </a:ext>
            </a:extLst>
          </p:cNvPr>
          <p:cNvSpPr>
            <a:spLocks noGrp="1"/>
          </p:cNvSpPr>
          <p:nvPr>
            <p:ph type="title"/>
          </p:nvPr>
        </p:nvSpPr>
        <p:spPr>
          <a:xfrm>
            <a:off x="838200" y="365125"/>
            <a:ext cx="10515600" cy="1325563"/>
          </a:xfrm>
        </p:spPr>
        <p:txBody>
          <a:bodyPr/>
          <a:lstStyle/>
          <a:p>
            <a:r>
              <a:rPr lang="en-US" b="1" dirty="0"/>
              <a:t>CC Membership Specifics</a:t>
            </a:r>
          </a:p>
        </p:txBody>
      </p:sp>
    </p:spTree>
    <p:extLst>
      <p:ext uri="{BB962C8B-B14F-4D97-AF65-F5344CB8AC3E}">
        <p14:creationId xmlns:p14="http://schemas.microsoft.com/office/powerpoint/2010/main" val="353246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94500"/>
          </a:bodyPr>
          <a:lstStyle/>
          <a:p>
            <a:pPr fontAlgn="base"/>
            <a:r>
              <a:rPr lang="en-US" sz="3200">
                <a:solidFill>
                  <a:srgbClr val="000000">
                    <a:alpha val="100000"/>
                  </a:srgbClr>
                </a:solidFill>
                <a:latin typeface="Calibri"/>
              </a:rPr>
              <a:t>11.If yes, please check appropriate description of that/those individual(s):  </a:t>
            </a:r>
          </a:p>
        </p:txBody>
      </p:sp>
      <p:graphicFrame>
        <p:nvGraphicFramePr>
          <p:cNvPr id="2" name="5c9bcd0f6c120"/>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6098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94500"/>
          </a:bodyPr>
          <a:lstStyle/>
          <a:p>
            <a:pPr fontAlgn="base"/>
            <a:r>
              <a:rPr lang="en-US" sz="3200">
                <a:solidFill>
                  <a:srgbClr val="000000">
                    <a:alpha val="100000"/>
                  </a:srgbClr>
                </a:solidFill>
                <a:latin typeface="Calibri"/>
              </a:rPr>
              <a:t>7.Are the members of your committee:</a:t>
            </a:r>
          </a:p>
        </p:txBody>
      </p:sp>
      <p:graphicFrame>
        <p:nvGraphicFramePr>
          <p:cNvPr id="2" name="5c9bcd0f6a05d"/>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1124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C5BA1FA-9C67-2449-B0D7-1FC9656266E3}"/>
              </a:ext>
            </a:extLst>
          </p:cNvPr>
          <p:cNvPicPr>
            <a:picLocks noChangeAspect="1"/>
          </p:cNvPicPr>
          <p:nvPr/>
        </p:nvPicPr>
        <p:blipFill>
          <a:blip r:embed="rId3"/>
          <a:stretch>
            <a:fillRect/>
          </a:stretch>
        </p:blipFill>
        <p:spPr>
          <a:xfrm flipH="1">
            <a:off x="713637" y="166312"/>
            <a:ext cx="1938705" cy="1938705"/>
          </a:xfrm>
          <a:prstGeom prst="rect">
            <a:avLst/>
          </a:prstGeom>
        </p:spPr>
      </p:pic>
      <p:sp>
        <p:nvSpPr>
          <p:cNvPr id="11" name="Rounded Rectangle 10">
            <a:extLst>
              <a:ext uri="{FF2B5EF4-FFF2-40B4-BE49-F238E27FC236}">
                <a16:creationId xmlns:a16="http://schemas.microsoft.com/office/drawing/2014/main" id="{C8F91F3B-A1DD-2D4F-B556-68B41363C9A1}"/>
              </a:ext>
            </a:extLst>
          </p:cNvPr>
          <p:cNvSpPr/>
          <p:nvPr/>
        </p:nvSpPr>
        <p:spPr>
          <a:xfrm>
            <a:off x="3686908" y="1063774"/>
            <a:ext cx="5961184" cy="814757"/>
          </a:xfrm>
          <a:prstGeom prst="round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All CCs review residents at least 2x per year</a:t>
            </a:r>
          </a:p>
        </p:txBody>
      </p:sp>
      <p:sp>
        <p:nvSpPr>
          <p:cNvPr id="14" name="Rounded Rectangle 13">
            <a:extLst>
              <a:ext uri="{FF2B5EF4-FFF2-40B4-BE49-F238E27FC236}">
                <a16:creationId xmlns:a16="http://schemas.microsoft.com/office/drawing/2014/main" id="{0ACBCE5D-FCC7-F14D-A858-8DEED74405E8}"/>
              </a:ext>
            </a:extLst>
          </p:cNvPr>
          <p:cNvSpPr/>
          <p:nvPr/>
        </p:nvSpPr>
        <p:spPr>
          <a:xfrm>
            <a:off x="3704493" y="3067780"/>
            <a:ext cx="5961184" cy="807706"/>
          </a:xfrm>
          <a:prstGeom prst="round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The majority </a:t>
            </a:r>
            <a:r>
              <a:rPr lang="en-US" sz="2000" b="1" dirty="0"/>
              <a:t>(79%)</a:t>
            </a:r>
            <a:r>
              <a:rPr lang="en-US" sz="2000" dirty="0"/>
              <a:t> of CC chairs review all files</a:t>
            </a:r>
          </a:p>
        </p:txBody>
      </p:sp>
      <p:sp>
        <p:nvSpPr>
          <p:cNvPr id="17" name="Rounded Rectangle 16">
            <a:extLst>
              <a:ext uri="{FF2B5EF4-FFF2-40B4-BE49-F238E27FC236}">
                <a16:creationId xmlns:a16="http://schemas.microsoft.com/office/drawing/2014/main" id="{E8B3A8B8-7592-364E-BCF4-E23F8FDFB589}"/>
              </a:ext>
            </a:extLst>
          </p:cNvPr>
          <p:cNvSpPr/>
          <p:nvPr/>
        </p:nvSpPr>
        <p:spPr>
          <a:xfrm>
            <a:off x="3686908" y="5064735"/>
            <a:ext cx="5961184" cy="837465"/>
          </a:xfrm>
          <a:prstGeom prst="round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The majority </a:t>
            </a:r>
            <a:r>
              <a:rPr lang="en-US" sz="2000" b="1" dirty="0"/>
              <a:t>(79%)</a:t>
            </a:r>
            <a:r>
              <a:rPr lang="en-US" sz="2000" dirty="0"/>
              <a:t> of CCs allow teleconferencing</a:t>
            </a:r>
          </a:p>
        </p:txBody>
      </p:sp>
      <p:pic>
        <p:nvPicPr>
          <p:cNvPr id="3" name="Picture 2">
            <a:extLst>
              <a:ext uri="{FF2B5EF4-FFF2-40B4-BE49-F238E27FC236}">
                <a16:creationId xmlns:a16="http://schemas.microsoft.com/office/drawing/2014/main" id="{F344A7A8-2DBE-9247-9A85-5742ADAD1C1F}"/>
              </a:ext>
            </a:extLst>
          </p:cNvPr>
          <p:cNvPicPr>
            <a:picLocks noChangeAspect="1"/>
          </p:cNvPicPr>
          <p:nvPr/>
        </p:nvPicPr>
        <p:blipFill>
          <a:blip r:embed="rId4"/>
          <a:stretch>
            <a:fillRect/>
          </a:stretch>
        </p:blipFill>
        <p:spPr>
          <a:xfrm>
            <a:off x="724544" y="4779597"/>
            <a:ext cx="1758696" cy="1758696"/>
          </a:xfrm>
          <a:prstGeom prst="rect">
            <a:avLst/>
          </a:prstGeom>
        </p:spPr>
      </p:pic>
      <p:pic>
        <p:nvPicPr>
          <p:cNvPr id="5" name="Picture 4">
            <a:extLst>
              <a:ext uri="{FF2B5EF4-FFF2-40B4-BE49-F238E27FC236}">
                <a16:creationId xmlns:a16="http://schemas.microsoft.com/office/drawing/2014/main" id="{E9753E06-54F2-6D4E-8569-C01BD7E9A40D}"/>
              </a:ext>
            </a:extLst>
          </p:cNvPr>
          <p:cNvPicPr>
            <a:picLocks noChangeAspect="1"/>
          </p:cNvPicPr>
          <p:nvPr/>
        </p:nvPicPr>
        <p:blipFill>
          <a:blip r:embed="rId5"/>
          <a:stretch>
            <a:fillRect/>
          </a:stretch>
        </p:blipFill>
        <p:spPr>
          <a:xfrm>
            <a:off x="845727" y="2566899"/>
            <a:ext cx="1674524" cy="1674524"/>
          </a:xfrm>
          <a:prstGeom prst="rect">
            <a:avLst/>
          </a:prstGeom>
        </p:spPr>
      </p:pic>
    </p:spTree>
    <p:extLst>
      <p:ext uri="{BB962C8B-B14F-4D97-AF65-F5344CB8AC3E}">
        <p14:creationId xmlns:p14="http://schemas.microsoft.com/office/powerpoint/2010/main" val="42378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94500"/>
          </a:bodyPr>
          <a:lstStyle/>
          <a:p>
            <a:pPr fontAlgn="base"/>
            <a:r>
              <a:rPr lang="en-US" sz="3200">
                <a:solidFill>
                  <a:srgbClr val="000000">
                    <a:alpha val="100000"/>
                  </a:srgbClr>
                </a:solidFill>
                <a:latin typeface="Calibri"/>
              </a:rPr>
              <a:t>13.Do you have an orientation for new competence committee members? </a:t>
            </a:r>
          </a:p>
        </p:txBody>
      </p:sp>
      <p:graphicFrame>
        <p:nvGraphicFramePr>
          <p:cNvPr id="2" name="5c9bcd0f6e237"/>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339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1EBF-078C-DE4D-80A5-AE021127C69F}"/>
              </a:ext>
            </a:extLst>
          </p:cNvPr>
          <p:cNvSpPr>
            <a:spLocks noGrp="1"/>
          </p:cNvSpPr>
          <p:nvPr>
            <p:ph type="ctrTitle"/>
          </p:nvPr>
        </p:nvSpPr>
        <p:spPr>
          <a:xfrm>
            <a:off x="1524000" y="1397784"/>
            <a:ext cx="9144000" cy="2387600"/>
          </a:xfrm>
        </p:spPr>
        <p:txBody>
          <a:bodyPr>
            <a:normAutofit/>
          </a:bodyPr>
          <a:lstStyle/>
          <a:p>
            <a:r>
              <a:rPr lang="en-US" b="1" dirty="0"/>
              <a:t>Areas for Discussion</a:t>
            </a:r>
          </a:p>
        </p:txBody>
      </p:sp>
      <p:pic>
        <p:nvPicPr>
          <p:cNvPr id="3" name="Picture 2">
            <a:extLst>
              <a:ext uri="{FF2B5EF4-FFF2-40B4-BE49-F238E27FC236}">
                <a16:creationId xmlns:a16="http://schemas.microsoft.com/office/drawing/2014/main" id="{DCD526F4-8A53-0641-9937-C51DCCFE91BD}"/>
              </a:ext>
            </a:extLst>
          </p:cNvPr>
          <p:cNvPicPr>
            <a:picLocks noChangeAspect="1"/>
          </p:cNvPicPr>
          <p:nvPr/>
        </p:nvPicPr>
        <p:blipFill>
          <a:blip r:embed="rId2"/>
          <a:stretch>
            <a:fillRect/>
          </a:stretch>
        </p:blipFill>
        <p:spPr>
          <a:xfrm>
            <a:off x="300036" y="193289"/>
            <a:ext cx="2185988" cy="1294885"/>
          </a:xfrm>
          <a:prstGeom prst="rect">
            <a:avLst/>
          </a:prstGeom>
        </p:spPr>
      </p:pic>
      <p:pic>
        <p:nvPicPr>
          <p:cNvPr id="4" name="Picture 3">
            <a:extLst>
              <a:ext uri="{FF2B5EF4-FFF2-40B4-BE49-F238E27FC236}">
                <a16:creationId xmlns:a16="http://schemas.microsoft.com/office/drawing/2014/main" id="{ECA54E34-A1A2-7446-8208-7DA8F124819A}"/>
              </a:ext>
            </a:extLst>
          </p:cNvPr>
          <p:cNvPicPr>
            <a:picLocks noChangeAspect="1"/>
          </p:cNvPicPr>
          <p:nvPr/>
        </p:nvPicPr>
        <p:blipFill>
          <a:blip r:embed="rId3"/>
          <a:stretch>
            <a:fillRect/>
          </a:stretch>
        </p:blipFill>
        <p:spPr>
          <a:xfrm>
            <a:off x="8858317" y="245048"/>
            <a:ext cx="3147946" cy="1098550"/>
          </a:xfrm>
          <a:prstGeom prst="rect">
            <a:avLst/>
          </a:prstGeom>
        </p:spPr>
      </p:pic>
    </p:spTree>
    <p:extLst>
      <p:ext uri="{BB962C8B-B14F-4D97-AF65-F5344CB8AC3E}">
        <p14:creationId xmlns:p14="http://schemas.microsoft.com/office/powerpoint/2010/main" val="1130904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theme areas</a:t>
            </a:r>
            <a:endParaRPr lang="en-US" dirty="0"/>
          </a:p>
        </p:txBody>
      </p:sp>
      <p:sp>
        <p:nvSpPr>
          <p:cNvPr id="3" name="Content Placeholder 2"/>
          <p:cNvSpPr>
            <a:spLocks noGrp="1"/>
          </p:cNvSpPr>
          <p:nvPr>
            <p:ph idx="1"/>
          </p:nvPr>
        </p:nvSpPr>
        <p:spPr/>
        <p:txBody>
          <a:bodyPr/>
          <a:lstStyle/>
          <a:p>
            <a:r>
              <a:rPr lang="en-US" dirty="0" smtClean="0"/>
              <a:t>Role of academic coaches</a:t>
            </a:r>
          </a:p>
          <a:p>
            <a:r>
              <a:rPr lang="en-US" dirty="0" smtClean="0"/>
              <a:t>Data sharing</a:t>
            </a:r>
          </a:p>
          <a:p>
            <a:r>
              <a:rPr lang="en-US" dirty="0" smtClean="0"/>
              <a:t>Member workload</a:t>
            </a:r>
          </a:p>
          <a:p>
            <a:r>
              <a:rPr lang="en-US" dirty="0" smtClean="0"/>
              <a:t>Engagement</a:t>
            </a:r>
          </a:p>
          <a:p>
            <a:r>
              <a:rPr lang="en-US" dirty="0" smtClean="0"/>
              <a:t>Education plans &amp; remediation</a:t>
            </a:r>
            <a:endParaRPr lang="en-US" dirty="0"/>
          </a:p>
        </p:txBody>
      </p:sp>
      <p:pic>
        <p:nvPicPr>
          <p:cNvPr id="4" name="Picture 3">
            <a:extLst>
              <a:ext uri="{FF2B5EF4-FFF2-40B4-BE49-F238E27FC236}">
                <a16:creationId xmlns:a16="http://schemas.microsoft.com/office/drawing/2014/main" id="{1B41AB1F-8FE3-C743-B8F7-65C017126005}"/>
              </a:ext>
            </a:extLst>
          </p:cNvPr>
          <p:cNvPicPr>
            <a:picLocks noChangeAspect="1"/>
          </p:cNvPicPr>
          <p:nvPr/>
        </p:nvPicPr>
        <p:blipFill>
          <a:blip r:embed="rId2"/>
          <a:stretch>
            <a:fillRect/>
          </a:stretch>
        </p:blipFill>
        <p:spPr>
          <a:xfrm>
            <a:off x="7082870" y="893237"/>
            <a:ext cx="1809396" cy="1809396"/>
          </a:xfrm>
          <a:prstGeom prst="rect">
            <a:avLst/>
          </a:prstGeom>
        </p:spPr>
      </p:pic>
      <p:pic>
        <p:nvPicPr>
          <p:cNvPr id="5" name="Picture 4">
            <a:extLst>
              <a:ext uri="{FF2B5EF4-FFF2-40B4-BE49-F238E27FC236}">
                <a16:creationId xmlns:a16="http://schemas.microsoft.com/office/drawing/2014/main" id="{740D0567-5567-584A-8F3C-7F0C0A218F93}"/>
              </a:ext>
            </a:extLst>
          </p:cNvPr>
          <p:cNvPicPr>
            <a:picLocks noChangeAspect="1"/>
          </p:cNvPicPr>
          <p:nvPr/>
        </p:nvPicPr>
        <p:blipFill>
          <a:blip r:embed="rId3"/>
          <a:stretch>
            <a:fillRect/>
          </a:stretch>
        </p:blipFill>
        <p:spPr>
          <a:xfrm>
            <a:off x="8854254" y="725014"/>
            <a:ext cx="1501389" cy="1501389"/>
          </a:xfrm>
          <a:prstGeom prst="rect">
            <a:avLst/>
          </a:prstGeom>
        </p:spPr>
      </p:pic>
      <p:pic>
        <p:nvPicPr>
          <p:cNvPr id="6" name="Picture 5">
            <a:extLst>
              <a:ext uri="{FF2B5EF4-FFF2-40B4-BE49-F238E27FC236}">
                <a16:creationId xmlns:a16="http://schemas.microsoft.com/office/drawing/2014/main" id="{336306E8-3D8B-2D49-A317-BF88424A9CDB}"/>
              </a:ext>
            </a:extLst>
          </p:cNvPr>
          <p:cNvPicPr>
            <a:picLocks noChangeAspect="1"/>
          </p:cNvPicPr>
          <p:nvPr/>
        </p:nvPicPr>
        <p:blipFill>
          <a:blip r:embed="rId4"/>
          <a:stretch>
            <a:fillRect/>
          </a:stretch>
        </p:blipFill>
        <p:spPr>
          <a:xfrm>
            <a:off x="6724119" y="2860259"/>
            <a:ext cx="1853185" cy="1853185"/>
          </a:xfrm>
          <a:prstGeom prst="rect">
            <a:avLst/>
          </a:prstGeom>
        </p:spPr>
      </p:pic>
      <p:pic>
        <p:nvPicPr>
          <p:cNvPr id="7" name="Picture 6">
            <a:extLst>
              <a:ext uri="{FF2B5EF4-FFF2-40B4-BE49-F238E27FC236}">
                <a16:creationId xmlns:a16="http://schemas.microsoft.com/office/drawing/2014/main" id="{F946A891-926B-F345-A7E6-219B0D2C252E}"/>
              </a:ext>
            </a:extLst>
          </p:cNvPr>
          <p:cNvPicPr>
            <a:picLocks noChangeAspect="1"/>
          </p:cNvPicPr>
          <p:nvPr/>
        </p:nvPicPr>
        <p:blipFill>
          <a:blip r:embed="rId5"/>
          <a:stretch>
            <a:fillRect/>
          </a:stretch>
        </p:blipFill>
        <p:spPr>
          <a:xfrm>
            <a:off x="8199418" y="3944152"/>
            <a:ext cx="1878054" cy="1878054"/>
          </a:xfrm>
          <a:prstGeom prst="rect">
            <a:avLst/>
          </a:prstGeom>
        </p:spPr>
      </p:pic>
      <p:pic>
        <p:nvPicPr>
          <p:cNvPr id="10" name="Picture 9">
            <a:extLst>
              <a:ext uri="{FF2B5EF4-FFF2-40B4-BE49-F238E27FC236}">
                <a16:creationId xmlns:a16="http://schemas.microsoft.com/office/drawing/2014/main" id="{4C9D6135-87D7-944D-AD55-7320110785AA}"/>
              </a:ext>
            </a:extLst>
          </p:cNvPr>
          <p:cNvPicPr>
            <a:picLocks noChangeAspect="1"/>
          </p:cNvPicPr>
          <p:nvPr/>
        </p:nvPicPr>
        <p:blipFill>
          <a:blip r:embed="rId6"/>
          <a:stretch>
            <a:fillRect/>
          </a:stretch>
        </p:blipFill>
        <p:spPr>
          <a:xfrm>
            <a:off x="9463758" y="2234061"/>
            <a:ext cx="1868833" cy="1868833"/>
          </a:xfrm>
          <a:prstGeom prst="rect">
            <a:avLst/>
          </a:prstGeom>
        </p:spPr>
      </p:pic>
    </p:spTree>
    <p:extLst>
      <p:ext uri="{BB962C8B-B14F-4D97-AF65-F5344CB8AC3E}">
        <p14:creationId xmlns:p14="http://schemas.microsoft.com/office/powerpoint/2010/main" val="2362951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1. Academic Coaches</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200" y="1865381"/>
            <a:ext cx="7034214" cy="4351338"/>
          </a:xfrm>
        </p:spPr>
        <p:txBody>
          <a:bodyPr>
            <a:normAutofit lnSpcReduction="10000"/>
          </a:bodyPr>
          <a:lstStyle/>
          <a:p>
            <a:r>
              <a:rPr lang="en-US" b="1" dirty="0"/>
              <a:t>11 (79%) </a:t>
            </a:r>
            <a:r>
              <a:rPr lang="en-US" dirty="0"/>
              <a:t>CCs reported having an academic coaching system in place</a:t>
            </a:r>
            <a:br>
              <a:rPr lang="en-US" dirty="0"/>
            </a:br>
            <a:endParaRPr lang="en-US" dirty="0"/>
          </a:p>
          <a:p>
            <a:r>
              <a:rPr lang="en-US" dirty="0"/>
              <a:t>Considerable variety with respect to who serves as an academic coach:</a:t>
            </a:r>
          </a:p>
          <a:p>
            <a:pPr lvl="1"/>
            <a:r>
              <a:rPr lang="en-US" dirty="0"/>
              <a:t>Longitudinal clinical supervisors</a:t>
            </a:r>
          </a:p>
          <a:p>
            <a:pPr lvl="1"/>
            <a:r>
              <a:rPr lang="en-US" dirty="0"/>
              <a:t>Faculty who are good teachers/coaches</a:t>
            </a:r>
          </a:p>
          <a:p>
            <a:pPr lvl="1"/>
            <a:r>
              <a:rPr lang="en-US" dirty="0"/>
              <a:t>Faculty who volunteer for the job</a:t>
            </a:r>
          </a:p>
          <a:p>
            <a:pPr lvl="1"/>
            <a:r>
              <a:rPr lang="en-US" dirty="0"/>
              <a:t>Faculty who are selected by the PD</a:t>
            </a:r>
          </a:p>
          <a:p>
            <a:pPr lvl="1"/>
            <a:r>
              <a:rPr lang="en-US" dirty="0"/>
              <a:t>CC members</a:t>
            </a:r>
            <a:br>
              <a:rPr lang="en-US" dirty="0"/>
            </a:br>
            <a:endParaRPr lang="en-US" dirty="0"/>
          </a:p>
          <a:p>
            <a:pPr marL="0" indent="0">
              <a:buNone/>
            </a:pPr>
            <a:endParaRPr lang="en-US" dirty="0"/>
          </a:p>
        </p:txBody>
      </p:sp>
      <p:pic>
        <p:nvPicPr>
          <p:cNvPr id="6" name="Picture 5">
            <a:extLst>
              <a:ext uri="{FF2B5EF4-FFF2-40B4-BE49-F238E27FC236}">
                <a16:creationId xmlns:a16="http://schemas.microsoft.com/office/drawing/2014/main" id="{1B41AB1F-8FE3-C743-B8F7-65C017126005}"/>
              </a:ext>
            </a:extLst>
          </p:cNvPr>
          <p:cNvPicPr>
            <a:picLocks noChangeAspect="1"/>
          </p:cNvPicPr>
          <p:nvPr/>
        </p:nvPicPr>
        <p:blipFill>
          <a:blip r:embed="rId3"/>
          <a:stretch>
            <a:fillRect/>
          </a:stretch>
        </p:blipFill>
        <p:spPr>
          <a:xfrm>
            <a:off x="8281987" y="2128837"/>
            <a:ext cx="2771775" cy="2771775"/>
          </a:xfrm>
          <a:prstGeom prst="rect">
            <a:avLst/>
          </a:prstGeom>
        </p:spPr>
      </p:pic>
    </p:spTree>
    <p:extLst>
      <p:ext uri="{BB962C8B-B14F-4D97-AF65-F5344CB8AC3E}">
        <p14:creationId xmlns:p14="http://schemas.microsoft.com/office/powerpoint/2010/main" val="191956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Where do new CC chairs find information?</a:t>
            </a:r>
            <a:endParaRPr lang="en-CA" b="1" dirty="0"/>
          </a:p>
        </p:txBody>
      </p:sp>
      <p:sp>
        <p:nvSpPr>
          <p:cNvPr id="3" name="Content Placeholder 2"/>
          <p:cNvSpPr>
            <a:spLocks noGrp="1"/>
          </p:cNvSpPr>
          <p:nvPr>
            <p:ph idx="1"/>
          </p:nvPr>
        </p:nvSpPr>
        <p:spPr/>
        <p:txBody>
          <a:bodyPr/>
          <a:lstStyle/>
          <a:p>
            <a:r>
              <a:rPr lang="en-CA" dirty="0" smtClean="0"/>
              <a:t>Royal College resources</a:t>
            </a:r>
          </a:p>
          <a:p>
            <a:pPr marL="0" indent="0">
              <a:buNone/>
            </a:pPr>
            <a:r>
              <a:rPr lang="en-CA" dirty="0">
                <a:hlinkClick r:id="rId2"/>
              </a:rPr>
              <a:t>http://</a:t>
            </a:r>
            <a:r>
              <a:rPr lang="en-CA" dirty="0" smtClean="0">
                <a:hlinkClick r:id="rId2"/>
              </a:rPr>
              <a:t>www.royalcollege.ca/rcsite/cbd/cbd-tools-resources-e</a:t>
            </a:r>
            <a:endParaRPr lang="en-CA" dirty="0" smtClean="0"/>
          </a:p>
          <a:p>
            <a:pPr marL="0" indent="0">
              <a:buNone/>
            </a:pPr>
            <a:endParaRPr lang="en-CA" dirty="0" smtClean="0"/>
          </a:p>
          <a:p>
            <a:r>
              <a:rPr lang="en-CA" dirty="0" smtClean="0"/>
              <a:t>Mac-CBME website resources</a:t>
            </a:r>
          </a:p>
          <a:p>
            <a:pPr marL="0" indent="0">
              <a:buNone/>
            </a:pPr>
            <a:r>
              <a:rPr lang="en-CA" dirty="0" smtClean="0">
                <a:hlinkClick r:id="rId3"/>
              </a:rPr>
              <a:t>https</a:t>
            </a:r>
            <a:r>
              <a:rPr lang="en-CA" dirty="0">
                <a:hlinkClick r:id="rId3"/>
              </a:rPr>
              <a:t>://</a:t>
            </a:r>
            <a:r>
              <a:rPr lang="en-CA" dirty="0" smtClean="0">
                <a:hlinkClick r:id="rId3"/>
              </a:rPr>
              <a:t>fhs.mcmaster.ca/facdev/CBME.html</a:t>
            </a:r>
            <a:endParaRPr lang="en-CA" dirty="0" smtClean="0"/>
          </a:p>
          <a:p>
            <a:pPr marL="0" indent="0">
              <a:buNone/>
            </a:pPr>
            <a:endParaRPr lang="en-CA" dirty="0"/>
          </a:p>
          <a:p>
            <a:r>
              <a:rPr lang="en-CA" dirty="0" smtClean="0"/>
              <a:t>Other </a:t>
            </a:r>
            <a:endParaRPr lang="en-CA" dirty="0"/>
          </a:p>
        </p:txBody>
      </p:sp>
    </p:spTree>
    <p:extLst>
      <p:ext uri="{BB962C8B-B14F-4D97-AF65-F5344CB8AC3E}">
        <p14:creationId xmlns:p14="http://schemas.microsoft.com/office/powerpoint/2010/main" val="2706401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Discussion Prompts</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199" y="1865381"/>
            <a:ext cx="10734675" cy="4351338"/>
          </a:xfrm>
        </p:spPr>
        <p:txBody>
          <a:bodyPr>
            <a:normAutofit/>
          </a:bodyPr>
          <a:lstStyle/>
          <a:p>
            <a:r>
              <a:rPr lang="en-US" dirty="0"/>
              <a:t>What, if any, role do academic coaches serve in your program? What factors did you consider when choosing to implement/not implement an academic coaching program? </a:t>
            </a:r>
            <a:br>
              <a:rPr lang="en-US" dirty="0"/>
            </a:br>
            <a:endParaRPr lang="en-US" dirty="0"/>
          </a:p>
          <a:p>
            <a:r>
              <a:rPr lang="en-US" dirty="0"/>
              <a:t>How do you select your academic coaches? How, if at all, do they interact with your CC? </a:t>
            </a:r>
            <a:br>
              <a:rPr lang="en-US" dirty="0"/>
            </a:br>
            <a:endParaRPr lang="en-US" dirty="0"/>
          </a:p>
          <a:p>
            <a:r>
              <a:rPr lang="en-US" dirty="0"/>
              <a:t>How well are academic coaches working within your program? Is there anything about your academic coaching system that has worked particularly well? Less well?</a:t>
            </a:r>
          </a:p>
        </p:txBody>
      </p:sp>
    </p:spTree>
    <p:extLst>
      <p:ext uri="{BB962C8B-B14F-4D97-AF65-F5344CB8AC3E}">
        <p14:creationId xmlns:p14="http://schemas.microsoft.com/office/powerpoint/2010/main" val="2828449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2. Data Sharing</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200" y="1865381"/>
            <a:ext cx="7034214" cy="4351338"/>
          </a:xfrm>
        </p:spPr>
        <p:txBody>
          <a:bodyPr>
            <a:normAutofit/>
          </a:bodyPr>
          <a:lstStyle/>
          <a:p>
            <a:r>
              <a:rPr lang="en-US" b="1" dirty="0"/>
              <a:t>13 (93%) </a:t>
            </a:r>
            <a:r>
              <a:rPr lang="en-US" dirty="0"/>
              <a:t>CCs reported using some kind of electronic platform to share data with their members</a:t>
            </a:r>
            <a:br>
              <a:rPr lang="en-US" dirty="0"/>
            </a:br>
            <a:endParaRPr lang="en-US" dirty="0"/>
          </a:p>
          <a:p>
            <a:r>
              <a:rPr lang="en-US" dirty="0"/>
              <a:t>Electronic platforms currently being used:</a:t>
            </a:r>
          </a:p>
          <a:p>
            <a:pPr lvl="1"/>
            <a:r>
              <a:rPr lang="en-US" dirty="0"/>
              <a:t>MedSIS: 5 (36%)</a:t>
            </a:r>
          </a:p>
          <a:p>
            <a:pPr lvl="1"/>
            <a:r>
              <a:rPr lang="en-US" dirty="0"/>
              <a:t>Locally developed: 4 (29%)</a:t>
            </a:r>
          </a:p>
          <a:p>
            <a:pPr lvl="1"/>
            <a:r>
              <a:rPr lang="en-US" dirty="0"/>
              <a:t>Royal College MAINPORT: 3 (21%)</a:t>
            </a:r>
          </a:p>
          <a:p>
            <a:pPr lvl="1"/>
            <a:r>
              <a:rPr lang="en-US" dirty="0"/>
              <a:t>Other: 3 (21%)</a:t>
            </a:r>
            <a:br>
              <a:rPr lang="en-US" dirty="0"/>
            </a:br>
            <a:endParaRPr lang="en-US" dirty="0"/>
          </a:p>
          <a:p>
            <a:pPr marL="0" indent="0">
              <a:buNone/>
            </a:pPr>
            <a:endParaRPr lang="en-US" dirty="0"/>
          </a:p>
        </p:txBody>
      </p:sp>
      <p:pic>
        <p:nvPicPr>
          <p:cNvPr id="5" name="Picture 4">
            <a:extLst>
              <a:ext uri="{FF2B5EF4-FFF2-40B4-BE49-F238E27FC236}">
                <a16:creationId xmlns:a16="http://schemas.microsoft.com/office/drawing/2014/main" id="{740D0567-5567-584A-8F3C-7F0C0A218F93}"/>
              </a:ext>
            </a:extLst>
          </p:cNvPr>
          <p:cNvPicPr>
            <a:picLocks noChangeAspect="1"/>
          </p:cNvPicPr>
          <p:nvPr/>
        </p:nvPicPr>
        <p:blipFill>
          <a:blip r:embed="rId3"/>
          <a:stretch>
            <a:fillRect/>
          </a:stretch>
        </p:blipFill>
        <p:spPr>
          <a:xfrm>
            <a:off x="8253412" y="2000250"/>
            <a:ext cx="2900362" cy="2900362"/>
          </a:xfrm>
          <a:prstGeom prst="rect">
            <a:avLst/>
          </a:prstGeom>
        </p:spPr>
      </p:pic>
    </p:spTree>
    <p:extLst>
      <p:ext uri="{BB962C8B-B14F-4D97-AF65-F5344CB8AC3E}">
        <p14:creationId xmlns:p14="http://schemas.microsoft.com/office/powerpoint/2010/main" val="413915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79500" lnSpcReduction="20000"/>
          </a:bodyPr>
          <a:lstStyle/>
          <a:p>
            <a:pPr fontAlgn="base"/>
            <a:r>
              <a:rPr lang="en-US" sz="3200">
                <a:solidFill>
                  <a:srgbClr val="000000">
                    <a:alpha val="100000"/>
                  </a:srgbClr>
                </a:solidFill>
                <a:latin typeface="Calibri"/>
              </a:rPr>
              <a:t>20.If electronic, what platform(s) are you using: 
Select all that apply. </a:t>
            </a:r>
          </a:p>
        </p:txBody>
      </p:sp>
      <p:graphicFrame>
        <p:nvGraphicFramePr>
          <p:cNvPr id="2" name="5c9bcd0f722f4"/>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2187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Discussion Prompts</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199" y="1865381"/>
            <a:ext cx="10734675" cy="4351338"/>
          </a:xfrm>
        </p:spPr>
        <p:txBody>
          <a:bodyPr>
            <a:normAutofit fontScale="92500" lnSpcReduction="10000"/>
          </a:bodyPr>
          <a:lstStyle/>
          <a:p>
            <a:r>
              <a:rPr lang="en-US" dirty="0"/>
              <a:t>What factors played into your program’s decision to adopt the platform(s) you are currently using? </a:t>
            </a:r>
            <a:br>
              <a:rPr lang="en-US" dirty="0"/>
            </a:br>
            <a:endParaRPr lang="en-US" dirty="0"/>
          </a:p>
          <a:p>
            <a:r>
              <a:rPr lang="en-US" dirty="0"/>
              <a:t>Have you encountered any barriers with respect to using technology as part of your CC’s processes? If so, what have these been? </a:t>
            </a:r>
            <a:br>
              <a:rPr lang="en-US" dirty="0"/>
            </a:br>
            <a:endParaRPr lang="en-US" dirty="0"/>
          </a:p>
          <a:p>
            <a:r>
              <a:rPr lang="en-US" dirty="0"/>
              <a:t>Looking ahead, what should developers be thinking about when it comes to building platforms that can support CCs in their work</a:t>
            </a:r>
            <a:r>
              <a:rPr lang="en-US" dirty="0" smtClean="0"/>
              <a:t>?</a:t>
            </a:r>
          </a:p>
          <a:p>
            <a:pPr marL="0" indent="0">
              <a:buNone/>
            </a:pPr>
            <a:endParaRPr lang="en-US" dirty="0" smtClean="0"/>
          </a:p>
          <a:p>
            <a:r>
              <a:rPr lang="en-US" dirty="0" smtClean="0"/>
              <a:t>How do we best capture data beyond EPA’s? Need cohesion to compare data</a:t>
            </a:r>
            <a:endParaRPr lang="en-US" dirty="0"/>
          </a:p>
        </p:txBody>
      </p:sp>
    </p:spTree>
    <p:extLst>
      <p:ext uri="{BB962C8B-B14F-4D97-AF65-F5344CB8AC3E}">
        <p14:creationId xmlns:p14="http://schemas.microsoft.com/office/powerpoint/2010/main" val="70284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a:xfrm>
            <a:off x="838200" y="365125"/>
            <a:ext cx="10515600" cy="1325563"/>
          </a:xfrm>
        </p:spPr>
        <p:txBody>
          <a:bodyPr/>
          <a:lstStyle/>
          <a:p>
            <a:r>
              <a:rPr lang="en-US" b="1" dirty="0"/>
              <a:t>3. Member Workload</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200" y="1865381"/>
            <a:ext cx="7197969" cy="4351338"/>
          </a:xfrm>
        </p:spPr>
        <p:txBody>
          <a:bodyPr>
            <a:normAutofit/>
          </a:bodyPr>
          <a:lstStyle/>
          <a:p>
            <a:r>
              <a:rPr lang="en-US" b="1" dirty="0"/>
              <a:t>10 (71%) </a:t>
            </a:r>
            <a:r>
              <a:rPr lang="en-US" dirty="0"/>
              <a:t>CCs reported meeting at least once every four months</a:t>
            </a:r>
            <a:br>
              <a:rPr lang="en-US" dirty="0"/>
            </a:br>
            <a:endParaRPr lang="en-US" b="1" dirty="0"/>
          </a:p>
          <a:p>
            <a:r>
              <a:rPr lang="en-US" b="1" dirty="0"/>
              <a:t>11 (79%) </a:t>
            </a:r>
            <a:r>
              <a:rPr lang="en-US" dirty="0"/>
              <a:t>CCs reported not having a set time limit for file review; time was given as needed</a:t>
            </a:r>
            <a:br>
              <a:rPr lang="en-US" dirty="0"/>
            </a:br>
            <a:endParaRPr lang="en-US" dirty="0"/>
          </a:p>
          <a:p>
            <a:r>
              <a:rPr lang="en-US" b="1" dirty="0"/>
              <a:t>8 (57%) </a:t>
            </a:r>
            <a:r>
              <a:rPr lang="en-US" dirty="0"/>
              <a:t>CCs reported member assignment to a set number of files; avg. 2 files per member</a:t>
            </a:r>
            <a:br>
              <a:rPr lang="en-US" dirty="0"/>
            </a:br>
            <a:endParaRPr lang="en-US" dirty="0"/>
          </a:p>
          <a:p>
            <a:pPr marL="0" indent="0">
              <a:buNone/>
            </a:pPr>
            <a:endParaRPr lang="en-US" dirty="0"/>
          </a:p>
        </p:txBody>
      </p:sp>
      <p:pic>
        <p:nvPicPr>
          <p:cNvPr id="6" name="Picture 5">
            <a:extLst>
              <a:ext uri="{FF2B5EF4-FFF2-40B4-BE49-F238E27FC236}">
                <a16:creationId xmlns:a16="http://schemas.microsoft.com/office/drawing/2014/main" id="{336306E8-3D8B-2D49-A317-BF88424A9CDB}"/>
              </a:ext>
            </a:extLst>
          </p:cNvPr>
          <p:cNvPicPr>
            <a:picLocks noChangeAspect="1"/>
          </p:cNvPicPr>
          <p:nvPr/>
        </p:nvPicPr>
        <p:blipFill>
          <a:blip r:embed="rId3"/>
          <a:stretch>
            <a:fillRect/>
          </a:stretch>
        </p:blipFill>
        <p:spPr>
          <a:xfrm>
            <a:off x="8036169" y="1865381"/>
            <a:ext cx="3716215" cy="3716215"/>
          </a:xfrm>
          <a:prstGeom prst="rect">
            <a:avLst/>
          </a:prstGeom>
        </p:spPr>
      </p:pic>
    </p:spTree>
    <p:extLst>
      <p:ext uri="{BB962C8B-B14F-4D97-AF65-F5344CB8AC3E}">
        <p14:creationId xmlns:p14="http://schemas.microsoft.com/office/powerpoint/2010/main" val="93415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Discussion Prompts</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199" y="1865381"/>
            <a:ext cx="10734675" cy="4351338"/>
          </a:xfrm>
        </p:spPr>
        <p:txBody>
          <a:bodyPr>
            <a:normAutofit/>
          </a:bodyPr>
          <a:lstStyle/>
          <a:p>
            <a:r>
              <a:rPr lang="en-US" dirty="0"/>
              <a:t>How long is a typical CC meeting in your program? Is the majority of the work done before, during, or after the meeting?</a:t>
            </a:r>
          </a:p>
          <a:p>
            <a:pPr marL="0" indent="0">
              <a:buNone/>
            </a:pPr>
            <a:endParaRPr lang="en-US" dirty="0"/>
          </a:p>
          <a:p>
            <a:r>
              <a:rPr lang="en-US" dirty="0"/>
              <a:t>How do you and your fellow CC members find the workload? Is it higher or lower than you initially expected?</a:t>
            </a:r>
            <a:br>
              <a:rPr lang="en-US" dirty="0"/>
            </a:br>
            <a:endParaRPr lang="en-US" dirty="0"/>
          </a:p>
          <a:p>
            <a:r>
              <a:rPr lang="en-US" dirty="0"/>
              <a:t>Are there any strategies you use to manage workload that you have found to be particularly effective? </a:t>
            </a:r>
            <a:br>
              <a:rPr lang="en-US" dirty="0"/>
            </a:br>
            <a:endParaRPr lang="en-US" dirty="0"/>
          </a:p>
        </p:txBody>
      </p:sp>
    </p:spTree>
    <p:extLst>
      <p:ext uri="{BB962C8B-B14F-4D97-AF65-F5344CB8AC3E}">
        <p14:creationId xmlns:p14="http://schemas.microsoft.com/office/powerpoint/2010/main" val="39997651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a:xfrm>
            <a:off x="838200" y="365125"/>
            <a:ext cx="10515600" cy="1325563"/>
          </a:xfrm>
        </p:spPr>
        <p:txBody>
          <a:bodyPr/>
          <a:lstStyle/>
          <a:p>
            <a:r>
              <a:rPr lang="en-US" b="1" dirty="0"/>
              <a:t>4. Engagement</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200" y="1865381"/>
            <a:ext cx="7197969" cy="4351338"/>
          </a:xfrm>
        </p:spPr>
        <p:txBody>
          <a:bodyPr>
            <a:normAutofit/>
          </a:bodyPr>
          <a:lstStyle/>
          <a:p>
            <a:r>
              <a:rPr lang="en-US" dirty="0"/>
              <a:t>Our survey was accompanied by ethnographic observation of 5 CCs by a PhD student trained in health professions education research</a:t>
            </a:r>
            <a:br>
              <a:rPr lang="en-US" dirty="0"/>
            </a:br>
            <a:endParaRPr lang="en-US" dirty="0"/>
          </a:p>
          <a:p>
            <a:r>
              <a:rPr lang="en-US" dirty="0"/>
              <a:t>These observations revealed that many programs struggled with getting residents to obtain a sufficient number of EPA evaluations</a:t>
            </a:r>
            <a:br>
              <a:rPr lang="en-US" dirty="0"/>
            </a:br>
            <a:endParaRPr lang="en-US" dirty="0"/>
          </a:p>
          <a:p>
            <a:pPr marL="0" indent="0">
              <a:buNone/>
            </a:pPr>
            <a:endParaRPr lang="en-US" dirty="0"/>
          </a:p>
        </p:txBody>
      </p:sp>
      <p:pic>
        <p:nvPicPr>
          <p:cNvPr id="5" name="Picture 4">
            <a:extLst>
              <a:ext uri="{FF2B5EF4-FFF2-40B4-BE49-F238E27FC236}">
                <a16:creationId xmlns:a16="http://schemas.microsoft.com/office/drawing/2014/main" id="{4C9D6135-87D7-944D-AD55-7320110785AA}"/>
              </a:ext>
            </a:extLst>
          </p:cNvPr>
          <p:cNvPicPr>
            <a:picLocks noChangeAspect="1"/>
          </p:cNvPicPr>
          <p:nvPr/>
        </p:nvPicPr>
        <p:blipFill>
          <a:blip r:embed="rId3"/>
          <a:stretch>
            <a:fillRect/>
          </a:stretch>
        </p:blipFill>
        <p:spPr>
          <a:xfrm>
            <a:off x="8628888" y="1865381"/>
            <a:ext cx="3072384" cy="3072384"/>
          </a:xfrm>
          <a:prstGeom prst="rect">
            <a:avLst/>
          </a:prstGeom>
        </p:spPr>
      </p:pic>
    </p:spTree>
    <p:extLst>
      <p:ext uri="{BB962C8B-B14F-4D97-AF65-F5344CB8AC3E}">
        <p14:creationId xmlns:p14="http://schemas.microsoft.com/office/powerpoint/2010/main" val="317569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Discussion Prompts</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199" y="1865381"/>
            <a:ext cx="10734675" cy="4351338"/>
          </a:xfrm>
        </p:spPr>
        <p:txBody>
          <a:bodyPr>
            <a:noAutofit/>
          </a:bodyPr>
          <a:lstStyle/>
          <a:p>
            <a:r>
              <a:rPr lang="en-US" sz="2600" dirty="0"/>
              <a:t>H</a:t>
            </a:r>
            <a:r>
              <a:rPr lang="en-US" sz="2600" dirty="0" smtClean="0"/>
              <a:t>ow </a:t>
            </a:r>
            <a:r>
              <a:rPr lang="en-US" sz="2600" dirty="0"/>
              <a:t>have residents and faculty in your program taken to the shift to CBME? </a:t>
            </a:r>
            <a:r>
              <a:rPr lang="en-US" sz="2600" dirty="0" smtClean="0"/>
              <a:t>What challenges </a:t>
            </a:r>
            <a:r>
              <a:rPr lang="en-US" sz="2600" dirty="0"/>
              <a:t>or successes </a:t>
            </a:r>
            <a:r>
              <a:rPr lang="en-US" sz="2600" dirty="0" smtClean="0"/>
              <a:t>have you had with </a:t>
            </a:r>
            <a:r>
              <a:rPr lang="en-US" sz="2600" dirty="0"/>
              <a:t>respect to </a:t>
            </a:r>
            <a:r>
              <a:rPr lang="en-US" sz="2600" dirty="0" smtClean="0"/>
              <a:t>engagement?</a:t>
            </a:r>
          </a:p>
          <a:p>
            <a:pPr marL="0" indent="0">
              <a:buNone/>
            </a:pPr>
            <a:r>
              <a:rPr lang="en-US" sz="2600" dirty="0" smtClean="0"/>
              <a:t> </a:t>
            </a:r>
          </a:p>
          <a:p>
            <a:r>
              <a:rPr lang="en-US" sz="2600" dirty="0" smtClean="0"/>
              <a:t>What mitigation </a:t>
            </a:r>
            <a:r>
              <a:rPr lang="en-US" sz="2600" dirty="0"/>
              <a:t>strategies have you tried? If engagement has not been a challenge, what do you think is working well that others can learn from? </a:t>
            </a:r>
            <a:br>
              <a:rPr lang="en-US" sz="2600" dirty="0"/>
            </a:br>
            <a:endParaRPr lang="en-US" sz="2600" dirty="0"/>
          </a:p>
          <a:p>
            <a:r>
              <a:rPr lang="en-US" sz="2600" dirty="0"/>
              <a:t>How much onus do you think there should be on residents to obtain EPA evaluations versus on faculty members to complete them</a:t>
            </a:r>
            <a:r>
              <a:rPr lang="en-US" sz="2600" dirty="0" smtClean="0"/>
              <a:t>?</a:t>
            </a:r>
          </a:p>
          <a:p>
            <a:endParaRPr lang="en-US" sz="2600"/>
          </a:p>
          <a:p>
            <a:r>
              <a:rPr lang="en-US" sz="2600" smtClean="0"/>
              <a:t> </a:t>
            </a:r>
            <a:r>
              <a:rPr lang="en-US" dirty="0" smtClean="0"/>
              <a:t>What are the benefits of a single versus 2 reviewers for each file?</a:t>
            </a:r>
          </a:p>
          <a:p>
            <a:endParaRPr lang="en-US" dirty="0"/>
          </a:p>
        </p:txBody>
      </p:sp>
    </p:spTree>
    <p:extLst>
      <p:ext uri="{BB962C8B-B14F-4D97-AF65-F5344CB8AC3E}">
        <p14:creationId xmlns:p14="http://schemas.microsoft.com/office/powerpoint/2010/main" val="4115786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a:xfrm>
            <a:off x="838200" y="365125"/>
            <a:ext cx="10515600" cy="1325563"/>
          </a:xfrm>
        </p:spPr>
        <p:txBody>
          <a:bodyPr/>
          <a:lstStyle/>
          <a:p>
            <a:r>
              <a:rPr lang="en-US" b="1" dirty="0"/>
              <a:t>5. Educational Plans &amp; Remediation</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200" y="1993397"/>
            <a:ext cx="6714744" cy="4351338"/>
          </a:xfrm>
        </p:spPr>
        <p:txBody>
          <a:bodyPr>
            <a:normAutofit fontScale="92500" lnSpcReduction="20000"/>
          </a:bodyPr>
          <a:lstStyle/>
          <a:p>
            <a:r>
              <a:rPr lang="en-US" sz="3000" b="1" dirty="0"/>
              <a:t>8 (57%) </a:t>
            </a:r>
            <a:r>
              <a:rPr lang="en-US" sz="3000" dirty="0"/>
              <a:t>CCs reported that residents who are meetings milestones/EPAs are given less time for review than those who are not</a:t>
            </a:r>
            <a:br>
              <a:rPr lang="en-US" sz="3000" dirty="0"/>
            </a:br>
            <a:endParaRPr lang="en-US" sz="3000" dirty="0"/>
          </a:p>
          <a:p>
            <a:r>
              <a:rPr lang="en-US" sz="3000" b="1" dirty="0"/>
              <a:t>8 (57%) </a:t>
            </a:r>
            <a:r>
              <a:rPr lang="en-US" sz="3000" dirty="0"/>
              <a:t>CCs reported providing input into residents’ enhanced educational plans should they be required</a:t>
            </a:r>
            <a:br>
              <a:rPr lang="en-US" sz="3000" dirty="0"/>
            </a:br>
            <a:endParaRPr lang="en-US" sz="3000" dirty="0"/>
          </a:p>
          <a:p>
            <a:r>
              <a:rPr lang="en-US" sz="3000" b="1" dirty="0"/>
              <a:t>8 (57%) </a:t>
            </a:r>
            <a:r>
              <a:rPr lang="en-US" sz="3000" dirty="0"/>
              <a:t>CCs reported having oversight over resident remediation processes should they be required</a:t>
            </a:r>
            <a:r>
              <a:rPr lang="en-US" dirty="0"/>
              <a:t/>
            </a:r>
            <a:br>
              <a:rPr lang="en-US" dirty="0"/>
            </a:br>
            <a:r>
              <a:rPr lang="en-US" dirty="0"/>
              <a:t/>
            </a:r>
            <a:br>
              <a:rPr lang="en-US" dirty="0"/>
            </a:br>
            <a:endParaRPr lang="en-US" dirty="0"/>
          </a:p>
          <a:p>
            <a:pPr marL="0" indent="0">
              <a:buNone/>
            </a:pPr>
            <a:endParaRPr lang="en-US" dirty="0"/>
          </a:p>
        </p:txBody>
      </p:sp>
      <p:pic>
        <p:nvPicPr>
          <p:cNvPr id="5" name="Picture 4">
            <a:extLst>
              <a:ext uri="{FF2B5EF4-FFF2-40B4-BE49-F238E27FC236}">
                <a16:creationId xmlns:a16="http://schemas.microsoft.com/office/drawing/2014/main" id="{F946A891-926B-F345-A7E6-219B0D2C252E}"/>
              </a:ext>
            </a:extLst>
          </p:cNvPr>
          <p:cNvPicPr>
            <a:picLocks noChangeAspect="1"/>
          </p:cNvPicPr>
          <p:nvPr/>
        </p:nvPicPr>
        <p:blipFill>
          <a:blip r:embed="rId3"/>
          <a:stretch>
            <a:fillRect/>
          </a:stretch>
        </p:blipFill>
        <p:spPr>
          <a:xfrm>
            <a:off x="8446008" y="2065951"/>
            <a:ext cx="3035808" cy="3035808"/>
          </a:xfrm>
          <a:prstGeom prst="rect">
            <a:avLst/>
          </a:prstGeom>
        </p:spPr>
      </p:pic>
    </p:spTree>
    <p:extLst>
      <p:ext uri="{BB962C8B-B14F-4D97-AF65-F5344CB8AC3E}">
        <p14:creationId xmlns:p14="http://schemas.microsoft.com/office/powerpoint/2010/main" val="405537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79500" lnSpcReduction="10000"/>
          </a:bodyPr>
          <a:lstStyle/>
          <a:p>
            <a:pPr fontAlgn="base"/>
            <a:r>
              <a:rPr lang="en-US" sz="3200">
                <a:solidFill>
                  <a:srgbClr val="000000">
                    <a:alpha val="100000"/>
                  </a:srgbClr>
                </a:solidFill>
                <a:latin typeface="Calibri"/>
              </a:rPr>
              <a:t>28.How are the files of the residents who are meeting their EPAs and milestones discussed?</a:t>
            </a:r>
          </a:p>
        </p:txBody>
      </p:sp>
      <p:graphicFrame>
        <p:nvGraphicFramePr>
          <p:cNvPr id="2" name="5c9bcd0f76d1a"/>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1457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Missing piece- “operations”</a:t>
            </a:r>
            <a:endParaRPr lang="en-CA" b="1" dirty="0"/>
          </a:p>
        </p:txBody>
      </p:sp>
      <p:pic>
        <p:nvPicPr>
          <p:cNvPr id="4" name="Content Placeholder 3" descr="Free photo: &lt;strong&gt;Puzzle&lt;/strong&gt;, &lt;strong&gt;Missing&lt;/strong&gt; Particles - Free Image on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flipH="1">
            <a:off x="2286000" y="2307307"/>
            <a:ext cx="4940708" cy="3705531"/>
          </a:xfrm>
        </p:spPr>
      </p:pic>
    </p:spTree>
    <p:extLst>
      <p:ext uri="{BB962C8B-B14F-4D97-AF65-F5344CB8AC3E}">
        <p14:creationId xmlns:p14="http://schemas.microsoft.com/office/powerpoint/2010/main" val="3813821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87000"/>
          </a:bodyPr>
          <a:lstStyle/>
          <a:p>
            <a:pPr fontAlgn="base"/>
            <a:r>
              <a:rPr lang="en-US" sz="3200">
                <a:solidFill>
                  <a:srgbClr val="000000">
                    <a:alpha val="100000"/>
                  </a:srgbClr>
                </a:solidFill>
                <a:latin typeface="Calibri"/>
              </a:rPr>
              <a:t>42.Does the competence committee oversee/monitor resident remediation? </a:t>
            </a:r>
          </a:p>
        </p:txBody>
      </p:sp>
      <p:graphicFrame>
        <p:nvGraphicFramePr>
          <p:cNvPr id="2" name="5c9bcd0f7e982"/>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5163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Discussion Prompts</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199" y="1865381"/>
            <a:ext cx="10734675" cy="4351338"/>
          </a:xfrm>
        </p:spPr>
        <p:txBody>
          <a:bodyPr>
            <a:normAutofit/>
          </a:bodyPr>
          <a:lstStyle/>
          <a:p>
            <a:r>
              <a:rPr lang="en-US" dirty="0"/>
              <a:t>What has been the role of your CC in the creation and monitoring of enhanced educational plans for residents? Remediation processes? Appeals? What are the pros and cons of your approach?</a:t>
            </a:r>
          </a:p>
          <a:p>
            <a:pPr marL="0" indent="0">
              <a:buNone/>
            </a:pPr>
            <a:endParaRPr lang="en-US" dirty="0"/>
          </a:p>
          <a:p>
            <a:r>
              <a:rPr lang="en-US" dirty="0"/>
              <a:t>What are some of the challenges and opportunities with respect to CC engagement in the above-mentioned processes? </a:t>
            </a:r>
            <a:br>
              <a:rPr lang="en-US" dirty="0"/>
            </a:br>
            <a:endParaRPr lang="en-US" dirty="0"/>
          </a:p>
          <a:p>
            <a:r>
              <a:rPr lang="en-US" dirty="0"/>
              <a:t>Given that CCs are often more problem-focused in their approach, how might we ensure that our processes adequately support both high- and low-performing trainees?</a:t>
            </a:r>
          </a:p>
        </p:txBody>
      </p:sp>
    </p:spTree>
    <p:extLst>
      <p:ext uri="{BB962C8B-B14F-4D97-AF65-F5344CB8AC3E}">
        <p14:creationId xmlns:p14="http://schemas.microsoft.com/office/powerpoint/2010/main" val="4017300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bias in CC decision making</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852987"/>
              </p:ext>
            </p:extLst>
          </p:nvPr>
        </p:nvGraphicFramePr>
        <p:xfrm>
          <a:off x="838200" y="1825626"/>
          <a:ext cx="11353800" cy="4072302"/>
        </p:xfrm>
        <a:graphic>
          <a:graphicData uri="http://schemas.openxmlformats.org/drawingml/2006/table">
            <a:tbl>
              <a:tblPr firstRow="1" bandRow="1">
                <a:tableStyleId>{5C22544A-7EE6-4342-B048-85BDC9FD1C3A}</a:tableStyleId>
              </a:tblPr>
              <a:tblGrid>
                <a:gridCol w="5676900">
                  <a:extLst>
                    <a:ext uri="{9D8B030D-6E8A-4147-A177-3AD203B41FA5}">
                      <a16:colId xmlns:a16="http://schemas.microsoft.com/office/drawing/2014/main" val="164808112"/>
                    </a:ext>
                  </a:extLst>
                </a:gridCol>
                <a:gridCol w="5676900">
                  <a:extLst>
                    <a:ext uri="{9D8B030D-6E8A-4147-A177-3AD203B41FA5}">
                      <a16:colId xmlns:a16="http://schemas.microsoft.com/office/drawing/2014/main" val="3123769840"/>
                    </a:ext>
                  </a:extLst>
                </a:gridCol>
              </a:tblGrid>
              <a:tr h="678717">
                <a:tc>
                  <a:txBody>
                    <a:bodyPr/>
                    <a:lstStyle/>
                    <a:p>
                      <a:endParaRPr lang="en-CA" dirty="0"/>
                    </a:p>
                  </a:txBody>
                  <a:tcPr/>
                </a:tc>
                <a:tc>
                  <a:txBody>
                    <a:bodyPr/>
                    <a:lstStyle/>
                    <a:p>
                      <a:endParaRPr lang="en-CA"/>
                    </a:p>
                  </a:txBody>
                  <a:tcPr/>
                </a:tc>
                <a:extLst>
                  <a:ext uri="{0D108BD9-81ED-4DB2-BD59-A6C34878D82A}">
                    <a16:rowId xmlns:a16="http://schemas.microsoft.com/office/drawing/2014/main" val="2066957406"/>
                  </a:ext>
                </a:extLst>
              </a:tr>
              <a:tr h="678717">
                <a:tc>
                  <a:txBody>
                    <a:bodyPr/>
                    <a:lstStyle/>
                    <a:p>
                      <a:r>
                        <a:rPr lang="en-CA" dirty="0" smtClean="0"/>
                        <a:t>ANCHORING</a:t>
                      </a:r>
                      <a:endParaRPr lang="en-CA" dirty="0"/>
                    </a:p>
                  </a:txBody>
                  <a:tcPr/>
                </a:tc>
                <a:tc>
                  <a:txBody>
                    <a:bodyPr/>
                    <a:lstStyle/>
                    <a:p>
                      <a:r>
                        <a:rPr lang="en-CA" dirty="0" smtClean="0"/>
                        <a:t>GROUPTHINK</a:t>
                      </a:r>
                      <a:endParaRPr lang="en-CA" dirty="0"/>
                    </a:p>
                  </a:txBody>
                  <a:tcPr/>
                </a:tc>
                <a:extLst>
                  <a:ext uri="{0D108BD9-81ED-4DB2-BD59-A6C34878D82A}">
                    <a16:rowId xmlns:a16="http://schemas.microsoft.com/office/drawing/2014/main" val="2757514714"/>
                  </a:ext>
                </a:extLst>
              </a:tr>
              <a:tr h="678717">
                <a:tc>
                  <a:txBody>
                    <a:bodyPr/>
                    <a:lstStyle/>
                    <a:p>
                      <a:r>
                        <a:rPr lang="en-CA" dirty="0" smtClean="0"/>
                        <a:t>AVAILABILITY</a:t>
                      </a:r>
                      <a:endParaRPr lang="en-CA" dirty="0"/>
                    </a:p>
                  </a:txBody>
                  <a:tcPr/>
                </a:tc>
                <a:tc>
                  <a:txBody>
                    <a:bodyPr/>
                    <a:lstStyle/>
                    <a:p>
                      <a:r>
                        <a:rPr lang="en-CA" dirty="0" smtClean="0"/>
                        <a:t>OVERCONFIDENCE</a:t>
                      </a:r>
                      <a:endParaRPr lang="en-CA" dirty="0"/>
                    </a:p>
                  </a:txBody>
                  <a:tcPr/>
                </a:tc>
                <a:extLst>
                  <a:ext uri="{0D108BD9-81ED-4DB2-BD59-A6C34878D82A}">
                    <a16:rowId xmlns:a16="http://schemas.microsoft.com/office/drawing/2014/main" val="2670650711"/>
                  </a:ext>
                </a:extLst>
              </a:tr>
              <a:tr h="678717">
                <a:tc>
                  <a:txBody>
                    <a:bodyPr/>
                    <a:lstStyle/>
                    <a:p>
                      <a:r>
                        <a:rPr lang="en-CA" dirty="0" smtClean="0"/>
                        <a:t>BANDWAGON</a:t>
                      </a:r>
                      <a:endParaRPr lang="en-CA" dirty="0"/>
                    </a:p>
                  </a:txBody>
                  <a:tcPr/>
                </a:tc>
                <a:tc>
                  <a:txBody>
                    <a:bodyPr/>
                    <a:lstStyle/>
                    <a:p>
                      <a:r>
                        <a:rPr lang="en-CA" dirty="0" smtClean="0"/>
                        <a:t>RELIANCE ON GIST</a:t>
                      </a:r>
                      <a:endParaRPr lang="en-CA" dirty="0"/>
                    </a:p>
                  </a:txBody>
                  <a:tcPr/>
                </a:tc>
                <a:extLst>
                  <a:ext uri="{0D108BD9-81ED-4DB2-BD59-A6C34878D82A}">
                    <a16:rowId xmlns:a16="http://schemas.microsoft.com/office/drawing/2014/main" val="2263922372"/>
                  </a:ext>
                </a:extLst>
              </a:tr>
              <a:tr h="678717">
                <a:tc>
                  <a:txBody>
                    <a:bodyPr/>
                    <a:lstStyle/>
                    <a:p>
                      <a:r>
                        <a:rPr lang="en-CA" dirty="0" smtClean="0"/>
                        <a:t>CONFIRMATION</a:t>
                      </a:r>
                      <a:endParaRPr lang="en-CA" dirty="0"/>
                    </a:p>
                  </a:txBody>
                  <a:tcPr/>
                </a:tc>
                <a:tc>
                  <a:txBody>
                    <a:bodyPr/>
                    <a:lstStyle/>
                    <a:p>
                      <a:r>
                        <a:rPr lang="en-CA" dirty="0" smtClean="0"/>
                        <a:t>SELECTION </a:t>
                      </a:r>
                      <a:endParaRPr lang="en-CA" dirty="0"/>
                    </a:p>
                  </a:txBody>
                  <a:tcPr/>
                </a:tc>
                <a:extLst>
                  <a:ext uri="{0D108BD9-81ED-4DB2-BD59-A6C34878D82A}">
                    <a16:rowId xmlns:a16="http://schemas.microsoft.com/office/drawing/2014/main" val="2662822619"/>
                  </a:ext>
                </a:extLst>
              </a:tr>
              <a:tr h="678717">
                <a:tc>
                  <a:txBody>
                    <a:bodyPr/>
                    <a:lstStyle/>
                    <a:p>
                      <a:r>
                        <a:rPr lang="en-CA" dirty="0" smtClean="0"/>
                        <a:t>FRAMING EFFECT</a:t>
                      </a:r>
                      <a:endParaRPr lang="en-CA" dirty="0"/>
                    </a:p>
                  </a:txBody>
                  <a:tcPr/>
                </a:tc>
                <a:tc>
                  <a:txBody>
                    <a:bodyPr/>
                    <a:lstStyle/>
                    <a:p>
                      <a:r>
                        <a:rPr lang="en-CA" dirty="0" smtClean="0"/>
                        <a:t>VISCERAL</a:t>
                      </a:r>
                      <a:endParaRPr lang="en-CA" dirty="0"/>
                    </a:p>
                  </a:txBody>
                  <a:tcPr/>
                </a:tc>
                <a:extLst>
                  <a:ext uri="{0D108BD9-81ED-4DB2-BD59-A6C34878D82A}">
                    <a16:rowId xmlns:a16="http://schemas.microsoft.com/office/drawing/2014/main" val="2075178834"/>
                  </a:ext>
                </a:extLst>
              </a:tr>
            </a:tbl>
          </a:graphicData>
        </a:graphic>
      </p:graphicFrame>
      <p:sp>
        <p:nvSpPr>
          <p:cNvPr id="6" name="TextBox 5"/>
          <p:cNvSpPr txBox="1"/>
          <p:nvPr/>
        </p:nvSpPr>
        <p:spPr>
          <a:xfrm>
            <a:off x="1752600" y="5897928"/>
            <a:ext cx="10181492" cy="800219"/>
          </a:xfrm>
          <a:prstGeom prst="rect">
            <a:avLst/>
          </a:prstGeom>
          <a:noFill/>
        </p:spPr>
        <p:txBody>
          <a:bodyPr wrap="square" rtlCol="0">
            <a:spAutoFit/>
          </a:bodyPr>
          <a:lstStyle/>
          <a:p>
            <a:r>
              <a:rPr lang="en-CA" sz="1400" dirty="0" err="1"/>
              <a:t>Chandlee</a:t>
            </a:r>
            <a:r>
              <a:rPr lang="en-CA" sz="1400" dirty="0"/>
              <a:t> C. Dickey, MD Christopher Thomas, MD Usama </a:t>
            </a:r>
            <a:r>
              <a:rPr lang="en-CA" sz="1400" dirty="0" err="1"/>
              <a:t>Feroze</a:t>
            </a:r>
            <a:r>
              <a:rPr lang="en-CA" sz="1400" dirty="0"/>
              <a:t>, MD, </a:t>
            </a:r>
            <a:r>
              <a:rPr lang="en-CA" sz="1400" dirty="0" err="1"/>
              <a:t>Firas</a:t>
            </a:r>
            <a:r>
              <a:rPr lang="en-CA" sz="1400" dirty="0"/>
              <a:t> </a:t>
            </a:r>
            <a:r>
              <a:rPr lang="en-CA" sz="1400" dirty="0" err="1"/>
              <a:t>Nakshabandi</a:t>
            </a:r>
            <a:r>
              <a:rPr lang="en-CA" sz="1400" dirty="0"/>
              <a:t>, MD Barbara Cannon, MD</a:t>
            </a:r>
          </a:p>
          <a:p>
            <a:r>
              <a:rPr lang="en-CA" sz="1400" dirty="0"/>
              <a:t> Journal of Graduate Medical Education, April 2017, DOI: </a:t>
            </a:r>
            <a:r>
              <a:rPr lang="en-CA" sz="1400" dirty="0">
                <a:hlinkClick r:id="rId2"/>
              </a:rPr>
              <a:t>http://dx.doi.org/10.4300/JGME-D-16-00411.1</a:t>
            </a:r>
            <a:endParaRPr lang="en-CA" sz="1400" dirty="0"/>
          </a:p>
          <a:p>
            <a:endParaRPr lang="en-CA" dirty="0"/>
          </a:p>
        </p:txBody>
      </p:sp>
    </p:spTree>
    <p:extLst>
      <p:ext uri="{BB962C8B-B14F-4D97-AF65-F5344CB8AC3E}">
        <p14:creationId xmlns:p14="http://schemas.microsoft.com/office/powerpoint/2010/main" val="2009262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Important questions for the CC to consider</a:t>
            </a:r>
            <a:endParaRPr lang="en-CA" b="1" dirty="0"/>
          </a:p>
        </p:txBody>
      </p:sp>
      <p:sp>
        <p:nvSpPr>
          <p:cNvPr id="3" name="Content Placeholder 2"/>
          <p:cNvSpPr>
            <a:spLocks noGrp="1"/>
          </p:cNvSpPr>
          <p:nvPr>
            <p:ph idx="1"/>
          </p:nvPr>
        </p:nvSpPr>
        <p:spPr>
          <a:ln>
            <a:solidFill>
              <a:srgbClr val="FF0000"/>
            </a:solidFill>
          </a:ln>
        </p:spPr>
        <p:txBody>
          <a:bodyPr>
            <a:normAutofit lnSpcReduction="10000"/>
          </a:bodyPr>
          <a:lstStyle/>
          <a:p>
            <a:r>
              <a:rPr lang="en-CA" dirty="0" smtClean="0"/>
              <a:t>Is there a </a:t>
            </a:r>
            <a:r>
              <a:rPr lang="en-CA" dirty="0" smtClean="0">
                <a:solidFill>
                  <a:srgbClr val="FF0000"/>
                </a:solidFill>
              </a:rPr>
              <a:t>deliberate review </a:t>
            </a:r>
            <a:r>
              <a:rPr lang="en-CA" dirty="0" smtClean="0"/>
              <a:t>of the work to optimize performance</a:t>
            </a:r>
          </a:p>
          <a:p>
            <a:r>
              <a:rPr lang="en-CA" dirty="0" smtClean="0"/>
              <a:t>Are there standardized questions for members to </a:t>
            </a:r>
            <a:r>
              <a:rPr lang="en-CA" dirty="0" smtClean="0">
                <a:solidFill>
                  <a:srgbClr val="FF0000"/>
                </a:solidFill>
              </a:rPr>
              <a:t>guide reflection </a:t>
            </a:r>
          </a:p>
          <a:p>
            <a:r>
              <a:rPr lang="en-CA" dirty="0" smtClean="0"/>
              <a:t>Is there access to the </a:t>
            </a:r>
            <a:r>
              <a:rPr lang="en-CA" dirty="0" smtClean="0">
                <a:solidFill>
                  <a:srgbClr val="FF0000"/>
                </a:solidFill>
              </a:rPr>
              <a:t>correct information </a:t>
            </a:r>
            <a:r>
              <a:rPr lang="en-CA" dirty="0" smtClean="0"/>
              <a:t>to make decisions</a:t>
            </a:r>
          </a:p>
          <a:p>
            <a:r>
              <a:rPr lang="en-CA" dirty="0" smtClean="0"/>
              <a:t>Are the </a:t>
            </a:r>
            <a:r>
              <a:rPr lang="en-CA" dirty="0" smtClean="0">
                <a:solidFill>
                  <a:srgbClr val="FF0000"/>
                </a:solidFill>
              </a:rPr>
              <a:t>correct voices </a:t>
            </a:r>
            <a:r>
              <a:rPr lang="en-CA" dirty="0" smtClean="0"/>
              <a:t>at the table or are new voices needed</a:t>
            </a:r>
          </a:p>
          <a:p>
            <a:r>
              <a:rPr lang="en-CA" dirty="0" smtClean="0"/>
              <a:t>Is there a </a:t>
            </a:r>
            <a:r>
              <a:rPr lang="en-CA" dirty="0" smtClean="0">
                <a:solidFill>
                  <a:srgbClr val="FF0000"/>
                </a:solidFill>
              </a:rPr>
              <a:t>shared understanding </a:t>
            </a:r>
            <a:r>
              <a:rPr lang="en-CA" dirty="0" smtClean="0"/>
              <a:t>by members</a:t>
            </a:r>
          </a:p>
          <a:p>
            <a:r>
              <a:rPr lang="en-CA" dirty="0" smtClean="0"/>
              <a:t>Are the </a:t>
            </a:r>
            <a:r>
              <a:rPr lang="en-CA" dirty="0" smtClean="0">
                <a:solidFill>
                  <a:srgbClr val="FF0000"/>
                </a:solidFill>
              </a:rPr>
              <a:t>correct assessment tools </a:t>
            </a:r>
            <a:r>
              <a:rPr lang="en-CA" dirty="0" smtClean="0"/>
              <a:t>available</a:t>
            </a:r>
          </a:p>
          <a:p>
            <a:r>
              <a:rPr lang="en-CA" dirty="0" smtClean="0"/>
              <a:t>Do </a:t>
            </a:r>
            <a:r>
              <a:rPr lang="en-CA" dirty="0" smtClean="0">
                <a:solidFill>
                  <a:srgbClr val="FF0000"/>
                </a:solidFill>
              </a:rPr>
              <a:t>learners benefit </a:t>
            </a:r>
            <a:r>
              <a:rPr lang="en-CA" dirty="0" smtClean="0"/>
              <a:t>from the discussion</a:t>
            </a:r>
          </a:p>
          <a:p>
            <a:r>
              <a:rPr lang="en-CA" dirty="0" smtClean="0"/>
              <a:t>Are the decisions that were made, </a:t>
            </a:r>
            <a:r>
              <a:rPr lang="en-CA" dirty="0" smtClean="0">
                <a:solidFill>
                  <a:srgbClr val="FF0000"/>
                </a:solidFill>
              </a:rPr>
              <a:t>defensible</a:t>
            </a:r>
          </a:p>
          <a:p>
            <a:pPr lvl="8"/>
            <a:r>
              <a:rPr lang="en-CA" dirty="0" smtClean="0"/>
              <a:t>Kinnear et al, Medical Teacher 2018</a:t>
            </a:r>
            <a:endParaRPr lang="en-CA" dirty="0"/>
          </a:p>
        </p:txBody>
      </p:sp>
      <p:pic>
        <p:nvPicPr>
          <p:cNvPr id="5" name="Picture 4">
            <a:extLst>
              <a:ext uri="{FF2B5EF4-FFF2-40B4-BE49-F238E27FC236}">
                <a16:creationId xmlns:a16="http://schemas.microsoft.com/office/drawing/2014/main" id="{DCD526F4-8A53-0641-9937-C51DCCFE91BD}"/>
              </a:ext>
            </a:extLst>
          </p:cNvPr>
          <p:cNvPicPr>
            <a:picLocks noChangeAspect="1"/>
          </p:cNvPicPr>
          <p:nvPr/>
        </p:nvPicPr>
        <p:blipFill>
          <a:blip r:embed="rId2"/>
          <a:stretch>
            <a:fillRect/>
          </a:stretch>
        </p:blipFill>
        <p:spPr>
          <a:xfrm>
            <a:off x="512897" y="117454"/>
            <a:ext cx="1245609" cy="737845"/>
          </a:xfrm>
          <a:prstGeom prst="rect">
            <a:avLst/>
          </a:prstGeom>
        </p:spPr>
      </p:pic>
      <p:pic>
        <p:nvPicPr>
          <p:cNvPr id="6" name="Picture 5">
            <a:extLst>
              <a:ext uri="{FF2B5EF4-FFF2-40B4-BE49-F238E27FC236}">
                <a16:creationId xmlns:a16="http://schemas.microsoft.com/office/drawing/2014/main" id="{ECA54E34-A1A2-7446-8208-7DA8F124819A}"/>
              </a:ext>
            </a:extLst>
          </p:cNvPr>
          <p:cNvPicPr>
            <a:picLocks noChangeAspect="1"/>
          </p:cNvPicPr>
          <p:nvPr/>
        </p:nvPicPr>
        <p:blipFill>
          <a:blip r:embed="rId3"/>
          <a:stretch>
            <a:fillRect/>
          </a:stretch>
        </p:blipFill>
        <p:spPr>
          <a:xfrm>
            <a:off x="9916018" y="97689"/>
            <a:ext cx="1995607" cy="696414"/>
          </a:xfrm>
          <a:prstGeom prst="rect">
            <a:avLst/>
          </a:prstGeom>
        </p:spPr>
      </p:pic>
    </p:spTree>
    <p:extLst>
      <p:ext uri="{BB962C8B-B14F-4D97-AF65-F5344CB8AC3E}">
        <p14:creationId xmlns:p14="http://schemas.microsoft.com/office/powerpoint/2010/main" val="2694519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1EBF-078C-DE4D-80A5-AE021127C69F}"/>
              </a:ext>
            </a:extLst>
          </p:cNvPr>
          <p:cNvSpPr>
            <a:spLocks noGrp="1"/>
          </p:cNvSpPr>
          <p:nvPr>
            <p:ph type="ctrTitle"/>
          </p:nvPr>
        </p:nvSpPr>
        <p:spPr>
          <a:xfrm>
            <a:off x="1524000" y="1627033"/>
            <a:ext cx="9144000" cy="2387600"/>
          </a:xfrm>
        </p:spPr>
        <p:txBody>
          <a:bodyPr>
            <a:normAutofit fontScale="90000"/>
          </a:bodyPr>
          <a:lstStyle/>
          <a:p>
            <a:r>
              <a:rPr lang="en-US" b="1" dirty="0"/>
              <a:t>Mac-CBME Competence Committee Chair Survey </a:t>
            </a:r>
            <a:br>
              <a:rPr lang="en-US" b="1" dirty="0"/>
            </a:br>
            <a:r>
              <a:rPr lang="en-US" b="1" dirty="0"/>
              <a:t>Results Summary</a:t>
            </a:r>
          </a:p>
        </p:txBody>
      </p:sp>
      <p:sp>
        <p:nvSpPr>
          <p:cNvPr id="5" name="Subtitle 4">
            <a:extLst>
              <a:ext uri="{FF2B5EF4-FFF2-40B4-BE49-F238E27FC236}">
                <a16:creationId xmlns:a16="http://schemas.microsoft.com/office/drawing/2014/main" id="{52B1C1FF-13CA-FA46-A1B3-A14AF23FA460}"/>
              </a:ext>
            </a:extLst>
          </p:cNvPr>
          <p:cNvSpPr>
            <a:spLocks noGrp="1"/>
          </p:cNvSpPr>
          <p:nvPr>
            <p:ph type="subTitle" idx="1"/>
          </p:nvPr>
        </p:nvSpPr>
        <p:spPr>
          <a:xfrm>
            <a:off x="1524000" y="4494404"/>
            <a:ext cx="9144000" cy="1655762"/>
          </a:xfrm>
        </p:spPr>
        <p:txBody>
          <a:bodyPr>
            <a:normAutofit lnSpcReduction="10000"/>
          </a:bodyPr>
          <a:lstStyle/>
          <a:p>
            <a:r>
              <a:rPr lang="en-US" dirty="0"/>
              <a:t>Dr. Moyez Ladhani</a:t>
            </a:r>
          </a:p>
          <a:p>
            <a:r>
              <a:rPr lang="en-US" dirty="0"/>
              <a:t>Dr. Karen Saperson</a:t>
            </a:r>
          </a:p>
          <a:p>
            <a:r>
              <a:rPr lang="en-US" dirty="0"/>
              <a:t>Ms. Anita Acai</a:t>
            </a:r>
          </a:p>
          <a:p>
            <a:r>
              <a:rPr lang="en-US" dirty="0"/>
              <a:t>Ms. Sharon Cameron</a:t>
            </a:r>
          </a:p>
        </p:txBody>
      </p:sp>
      <p:pic>
        <p:nvPicPr>
          <p:cNvPr id="9" name="Picture 8">
            <a:extLst>
              <a:ext uri="{FF2B5EF4-FFF2-40B4-BE49-F238E27FC236}">
                <a16:creationId xmlns:a16="http://schemas.microsoft.com/office/drawing/2014/main" id="{ECA54E34-A1A2-7446-8208-7DA8F124819A}"/>
              </a:ext>
            </a:extLst>
          </p:cNvPr>
          <p:cNvPicPr>
            <a:picLocks noChangeAspect="1"/>
          </p:cNvPicPr>
          <p:nvPr/>
        </p:nvPicPr>
        <p:blipFill>
          <a:blip r:embed="rId2"/>
          <a:stretch>
            <a:fillRect/>
          </a:stretch>
        </p:blipFill>
        <p:spPr>
          <a:xfrm>
            <a:off x="8858317" y="245048"/>
            <a:ext cx="3147946" cy="1098550"/>
          </a:xfrm>
          <a:prstGeom prst="rect">
            <a:avLst/>
          </a:prstGeom>
        </p:spPr>
      </p:pic>
      <p:pic>
        <p:nvPicPr>
          <p:cNvPr id="11" name="Picture 10">
            <a:extLst>
              <a:ext uri="{FF2B5EF4-FFF2-40B4-BE49-F238E27FC236}">
                <a16:creationId xmlns:a16="http://schemas.microsoft.com/office/drawing/2014/main" id="{DCD526F4-8A53-0641-9937-C51DCCFE91BD}"/>
              </a:ext>
            </a:extLst>
          </p:cNvPr>
          <p:cNvPicPr>
            <a:picLocks noChangeAspect="1"/>
          </p:cNvPicPr>
          <p:nvPr/>
        </p:nvPicPr>
        <p:blipFill>
          <a:blip r:embed="rId3"/>
          <a:stretch>
            <a:fillRect/>
          </a:stretch>
        </p:blipFill>
        <p:spPr>
          <a:xfrm>
            <a:off x="300036" y="193289"/>
            <a:ext cx="2185988" cy="1294885"/>
          </a:xfrm>
          <a:prstGeom prst="rect">
            <a:avLst/>
          </a:prstGeom>
        </p:spPr>
      </p:pic>
    </p:spTree>
    <p:extLst>
      <p:ext uri="{BB962C8B-B14F-4D97-AF65-F5344CB8AC3E}">
        <p14:creationId xmlns:p14="http://schemas.microsoft.com/office/powerpoint/2010/main" val="274759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D5CB-B475-F743-8ADA-58B40C18C053}"/>
              </a:ext>
            </a:extLst>
          </p:cNvPr>
          <p:cNvSpPr>
            <a:spLocks noGrp="1"/>
          </p:cNvSpPr>
          <p:nvPr>
            <p:ph type="title"/>
          </p:nvPr>
        </p:nvSpPr>
        <p:spPr/>
        <p:txBody>
          <a:bodyPr/>
          <a:lstStyle/>
          <a:p>
            <a:r>
              <a:rPr lang="en-US" b="1" dirty="0"/>
              <a:t>Survey &amp; Response Rate</a:t>
            </a:r>
          </a:p>
        </p:txBody>
      </p:sp>
      <p:sp>
        <p:nvSpPr>
          <p:cNvPr id="3" name="Content Placeholder 2">
            <a:extLst>
              <a:ext uri="{FF2B5EF4-FFF2-40B4-BE49-F238E27FC236}">
                <a16:creationId xmlns:a16="http://schemas.microsoft.com/office/drawing/2014/main" id="{F6CF2FA7-BC2A-6C40-B3E2-1FF6FA3FC70F}"/>
              </a:ext>
            </a:extLst>
          </p:cNvPr>
          <p:cNvSpPr>
            <a:spLocks noGrp="1"/>
          </p:cNvSpPr>
          <p:nvPr>
            <p:ph idx="1"/>
          </p:nvPr>
        </p:nvSpPr>
        <p:spPr>
          <a:xfrm>
            <a:off x="838200" y="1865381"/>
            <a:ext cx="6251712" cy="4351338"/>
          </a:xfrm>
        </p:spPr>
        <p:txBody>
          <a:bodyPr>
            <a:normAutofit lnSpcReduction="10000"/>
          </a:bodyPr>
          <a:lstStyle/>
          <a:p>
            <a:r>
              <a:rPr lang="en-US" dirty="0" smtClean="0"/>
              <a:t>45-question </a:t>
            </a:r>
            <a:r>
              <a:rPr lang="en-US" dirty="0"/>
              <a:t>survey sent to all CC chairs at McMaster in early 2019</a:t>
            </a:r>
            <a:br>
              <a:rPr lang="en-US" dirty="0"/>
            </a:br>
            <a:endParaRPr lang="en-US" dirty="0"/>
          </a:p>
          <a:p>
            <a:r>
              <a:rPr lang="en-US" dirty="0"/>
              <a:t>Responses received from </a:t>
            </a:r>
            <a:r>
              <a:rPr lang="en-US" b="1" dirty="0"/>
              <a:t>15 programs</a:t>
            </a:r>
            <a:r>
              <a:rPr lang="en-US" dirty="0"/>
              <a:t>, of which </a:t>
            </a:r>
            <a:r>
              <a:rPr lang="en-US" b="1" dirty="0"/>
              <a:t>14 (93%) </a:t>
            </a:r>
            <a:r>
              <a:rPr lang="en-US" dirty="0"/>
              <a:t>reported having a CC</a:t>
            </a:r>
            <a:br>
              <a:rPr lang="en-US" dirty="0"/>
            </a:br>
            <a:endParaRPr lang="en-US" dirty="0"/>
          </a:p>
          <a:p>
            <a:r>
              <a:rPr lang="en-US" dirty="0"/>
              <a:t>Good representation of both small and mid-sized programs within the survey</a:t>
            </a:r>
            <a:br>
              <a:rPr lang="en-US" dirty="0"/>
            </a:br>
            <a:endParaRPr lang="en-US" dirty="0"/>
          </a:p>
          <a:p>
            <a:r>
              <a:rPr lang="en-US" dirty="0"/>
              <a:t>Majority of CCs very new: </a:t>
            </a:r>
            <a:r>
              <a:rPr lang="en-US" b="1" dirty="0"/>
              <a:t>7 (50%) </a:t>
            </a:r>
            <a:r>
              <a:rPr lang="en-US" dirty="0"/>
              <a:t>began in 2018 and </a:t>
            </a:r>
            <a:r>
              <a:rPr lang="en-US" b="1" dirty="0"/>
              <a:t>3 (21%)</a:t>
            </a:r>
            <a:r>
              <a:rPr lang="en-US" dirty="0"/>
              <a:t> in 2019</a:t>
            </a:r>
          </a:p>
          <a:p>
            <a:pPr marL="0" indent="0">
              <a:buNone/>
            </a:pPr>
            <a:endParaRPr lang="en-US" dirty="0"/>
          </a:p>
        </p:txBody>
      </p:sp>
      <p:pic>
        <p:nvPicPr>
          <p:cNvPr id="5" name="Picture 4">
            <a:extLst>
              <a:ext uri="{FF2B5EF4-FFF2-40B4-BE49-F238E27FC236}">
                <a16:creationId xmlns:a16="http://schemas.microsoft.com/office/drawing/2014/main" id="{0DB2E889-2164-534A-A353-EA55FDF889D9}"/>
              </a:ext>
            </a:extLst>
          </p:cNvPr>
          <p:cNvPicPr>
            <a:picLocks noChangeAspect="1"/>
          </p:cNvPicPr>
          <p:nvPr/>
        </p:nvPicPr>
        <p:blipFill>
          <a:blip r:embed="rId3"/>
          <a:stretch>
            <a:fillRect/>
          </a:stretch>
        </p:blipFill>
        <p:spPr>
          <a:xfrm>
            <a:off x="7924800" y="1865381"/>
            <a:ext cx="3429000" cy="3429000"/>
          </a:xfrm>
          <a:prstGeom prst="rect">
            <a:avLst/>
          </a:prstGeom>
        </p:spPr>
      </p:pic>
    </p:spTree>
    <p:extLst>
      <p:ext uri="{BB962C8B-B14F-4D97-AF65-F5344CB8AC3E}">
        <p14:creationId xmlns:p14="http://schemas.microsoft.com/office/powerpoint/2010/main" val="269281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3810000"/>
          <a:chOff x="95250" y="0"/>
          <a:chExt cx="9144000" cy="3810000"/>
        </a:xfrm>
      </p:grpSpPr>
      <p:sp>
        <p:nvSpPr>
          <p:cNvPr id="4" name="TextBox 3"/>
          <p:cNvSpPr txBox="1"/>
          <p:nvPr/>
        </p:nvSpPr>
        <p:spPr>
          <a:xfrm>
            <a:off x="127000" y="0"/>
            <a:ext cx="12065000" cy="762000"/>
          </a:xfrm>
          <a:prstGeom prst="rect">
            <a:avLst/>
          </a:prstGeom>
          <a:noFill/>
        </p:spPr>
        <p:txBody>
          <a:bodyPr lIns="121920" tIns="60960" rIns="121920" bIns="60960" rtlCol="0">
            <a:normAutofit fontScale="94500"/>
          </a:bodyPr>
          <a:lstStyle/>
          <a:p>
            <a:pPr fontAlgn="base"/>
            <a:r>
              <a:rPr lang="en-US" sz="3200">
                <a:solidFill>
                  <a:srgbClr val="000000">
                    <a:alpha val="100000"/>
                  </a:srgbClr>
                </a:solidFill>
                <a:latin typeface="Calibri"/>
              </a:rPr>
              <a:t>Response Statistics</a:t>
            </a:r>
          </a:p>
        </p:txBody>
      </p:sp>
      <p:graphicFrame>
        <p:nvGraphicFramePr>
          <p:cNvPr id="2" name="5c9bcd0f6090d"/>
          <p:cNvGraphicFramePr/>
          <p:nvPr/>
        </p:nvGraphicFramePr>
        <p:xfrm>
          <a:off x="1524000" y="1016000"/>
          <a:ext cx="8890000" cy="381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nvGraphicFramePr>
        <p:xfrm>
          <a:off x="127000" y="5080000"/>
          <a:ext cx="11811000" cy="1270000"/>
        </p:xfrm>
        <a:graphic>
          <a:graphicData uri="http://schemas.openxmlformats.org/drawingml/2006/table">
            <a:tbl>
              <a:tblPr firstRow="1" bandRow="1"/>
              <a:tblGrid>
                <a:gridCol w="3937000">
                  <a:extLst>
                    <a:ext uri="{9D8B030D-6E8A-4147-A177-3AD203B41FA5}">
                      <a16:colId xmlns:a16="http://schemas.microsoft.com/office/drawing/2014/main" val="20000"/>
                    </a:ext>
                  </a:extLst>
                </a:gridCol>
                <a:gridCol w="3937000">
                  <a:extLst>
                    <a:ext uri="{9D8B030D-6E8A-4147-A177-3AD203B41FA5}">
                      <a16:colId xmlns:a16="http://schemas.microsoft.com/office/drawing/2014/main" val="20001"/>
                    </a:ext>
                  </a:extLst>
                </a:gridCol>
                <a:gridCol w="3937000">
                  <a:extLst>
                    <a:ext uri="{9D8B030D-6E8A-4147-A177-3AD203B41FA5}">
                      <a16:colId xmlns:a16="http://schemas.microsoft.com/office/drawing/2014/main" val="20002"/>
                    </a:ext>
                  </a:extLst>
                </a:gridCol>
              </a:tblGrid>
              <a:tr h="254000">
                <a:tc>
                  <a:txBody>
                    <a:bodyPr/>
                    <a:lstStyle/>
                    <a:p>
                      <a:pPr marL="0" marR="0" lvl="0" indent="0" algn="l" fontAlgn="base">
                        <a:lnSpc>
                          <a:spcPct val="100000"/>
                        </a:lnSpc>
                      </a:pPr>
                      <a:r>
                        <a:rPr lang="en-US" sz="1300" u="none" spc="0">
                          <a:solidFill>
                            <a:srgbClr val="000000">
                              <a:alpha val="100000"/>
                            </a:srgbClr>
                          </a:solidFill>
                          <a:latin typeface="Calibri"/>
                        </a:rPr>
                        <a: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Count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Percent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5400" cap="flat" cmpd="sng" algn="ctr">
                      <a:solidFill>
                        <a:srgbClr val="777777">
                          <a:alpha val="100000"/>
                        </a:srgbClr>
                      </a:solid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0"/>
                  </a:ext>
                </a:extLst>
              </a:tr>
              <a:tr h="254000">
                <a:tc>
                  <a:txBody>
                    <a:bodyPr/>
                    <a:lstStyle/>
                    <a:p>
                      <a:pPr marL="0" marR="0" lvl="0" indent="0" algn="l" fontAlgn="base">
                        <a:lnSpc>
                          <a:spcPct val="100000"/>
                        </a:lnSpc>
                      </a:pPr>
                      <a:r>
                        <a:rPr lang="en-US" sz="1300" u="none" spc="0">
                          <a:solidFill>
                            <a:srgbClr val="000000">
                              <a:alpha val="100000"/>
                            </a:srgbClr>
                          </a:solidFill>
                          <a:latin typeface="Calibri"/>
                        </a:rPr>
                        <a:t>Complete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22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71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1"/>
                  </a:ext>
                </a:extLst>
              </a:tr>
              <a:tr h="254000">
                <a:tc>
                  <a:txBody>
                    <a:bodyPr/>
                    <a:lstStyle/>
                    <a:p>
                      <a:pPr marL="0" marR="0" lvl="0" indent="0" algn="l" fontAlgn="base">
                        <a:lnSpc>
                          <a:spcPct val="100000"/>
                        </a:lnSpc>
                      </a:pPr>
                      <a:r>
                        <a:rPr lang="en-US" sz="1300" u="none" spc="0">
                          <a:solidFill>
                            <a:srgbClr val="000000">
                              <a:alpha val="100000"/>
                            </a:srgbClr>
                          </a:solidFill>
                          <a:latin typeface="Calibri"/>
                        </a:rPr>
                        <a:t>Partial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9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29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2"/>
                  </a:ext>
                </a:extLst>
              </a:tr>
              <a:tr h="254000">
                <a:tc>
                  <a:txBody>
                    <a:bodyPr/>
                    <a:lstStyle/>
                    <a:p>
                      <a:pPr marL="0" marR="0" lvl="0" indent="0" algn="l" fontAlgn="base">
                        <a:lnSpc>
                          <a:spcPct val="100000"/>
                        </a:lnSpc>
                      </a:pPr>
                      <a:r>
                        <a:rPr lang="en-US" sz="1300" u="none" spc="0">
                          <a:solidFill>
                            <a:srgbClr val="000000">
                              <a:alpha val="100000"/>
                            </a:srgbClr>
                          </a:solidFill>
                          <a:latin typeface="Calibri"/>
                        </a:rPr>
                        <a:t>Disqualified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0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tc>
                  <a:txBody>
                    <a:bodyPr/>
                    <a:lstStyle/>
                    <a:p>
                      <a:pPr marL="0" marR="0" lvl="0" indent="0" algn="l" fontAlgn="base">
                        <a:lnSpc>
                          <a:spcPct val="100000"/>
                        </a:lnSpc>
                      </a:pPr>
                      <a:r>
                        <a:rPr lang="en-US" sz="1300" u="none" spc="0">
                          <a:solidFill>
                            <a:srgbClr val="000000">
                              <a:alpha val="100000"/>
                            </a:srgbClr>
                          </a:solidFill>
                          <a:latin typeface="Calibri"/>
                        </a:rPr>
                        <a:t>0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DDDDDD">
                        <a:alpha val="100000"/>
                      </a:srgbClr>
                    </a:solidFill>
                  </a:tcPr>
                </a:tc>
                <a:extLst>
                  <a:ext uri="{0D108BD9-81ED-4DB2-BD59-A6C34878D82A}">
                    <a16:rowId xmlns:a16="http://schemas.microsoft.com/office/drawing/2014/main" val="10003"/>
                  </a:ext>
                </a:extLst>
              </a:tr>
              <a:tr h="254000">
                <a:tc>
                  <a:txBody>
                    <a:bodyPr/>
                    <a:lstStyle/>
                    <a:p>
                      <a:pPr marL="0" marR="0" lvl="0" indent="0" algn="l" fontAlgn="base">
                        <a:lnSpc>
                          <a:spcPct val="100000"/>
                        </a:lnSpc>
                      </a:pPr>
                      <a:r>
                        <a:rPr lang="en-US" sz="1300" u="none" spc="0">
                          <a:solidFill>
                            <a:srgbClr val="000000">
                              <a:alpha val="100000"/>
                            </a:srgbClr>
                          </a:solidFill>
                          <a:latin typeface="Calibri"/>
                        </a:rPr>
                        <a:t>Totals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gridSpan="2">
                  <a:txBody>
                    <a:bodyPr/>
                    <a:lstStyle/>
                    <a:p>
                      <a:pPr marL="0" marR="0" lvl="0" indent="0" algn="l" fontAlgn="base">
                        <a:lnSpc>
                          <a:spcPct val="100000"/>
                        </a:lnSpc>
                      </a:pPr>
                      <a:r>
                        <a:rPr lang="en-US" sz="1300" u="none" spc="0">
                          <a:solidFill>
                            <a:srgbClr val="000000">
                              <a:alpha val="100000"/>
                            </a:srgbClr>
                          </a:solidFill>
                          <a:latin typeface="Calibri"/>
                        </a:rPr>
                        <a:t>31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tc hMerge="1">
                  <a:txBody>
                    <a:bodyPr/>
                    <a:lstStyle/>
                    <a:p>
                      <a:pPr marL="0" marR="0" lvl="0" indent="0" algn="l" fontAlgn="base">
                        <a:lnSpc>
                          <a:spcPct val="100000"/>
                        </a:lnSpc>
                      </a:pPr>
                      <a:r>
                        <a:rPr lang="en-US" sz="1000" u="none" spc="0">
                          <a:solidFill>
                            <a:srgbClr val="000000">
                              <a:alpha val="100000"/>
                            </a:srgbClr>
                          </a:solidFill>
                          <a:latin typeface="Calibri"/>
                        </a:rPr>
                        <a: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ap="flat" cmpd="sng" algn="ctr">
                      <a:solidFill>
                        <a:srgbClr val="777777">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FFFFF">
                        <a:alpha val="10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56092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1EBF-078C-DE4D-80A5-AE021127C69F}"/>
              </a:ext>
            </a:extLst>
          </p:cNvPr>
          <p:cNvSpPr>
            <a:spLocks noGrp="1"/>
          </p:cNvSpPr>
          <p:nvPr>
            <p:ph type="ctrTitle"/>
          </p:nvPr>
        </p:nvSpPr>
        <p:spPr>
          <a:xfrm>
            <a:off x="1524000" y="1397784"/>
            <a:ext cx="9144000" cy="2387600"/>
          </a:xfrm>
        </p:spPr>
        <p:txBody>
          <a:bodyPr>
            <a:normAutofit/>
          </a:bodyPr>
          <a:lstStyle/>
          <a:p>
            <a:r>
              <a:rPr lang="en-US" b="1" dirty="0" smtClean="0"/>
              <a:t>Mac-CBME CC </a:t>
            </a:r>
            <a:r>
              <a:rPr lang="en-US" b="1" dirty="0"/>
              <a:t>Quick Facts</a:t>
            </a:r>
          </a:p>
        </p:txBody>
      </p:sp>
      <p:pic>
        <p:nvPicPr>
          <p:cNvPr id="3" name="Picture 2">
            <a:extLst>
              <a:ext uri="{FF2B5EF4-FFF2-40B4-BE49-F238E27FC236}">
                <a16:creationId xmlns:a16="http://schemas.microsoft.com/office/drawing/2014/main" id="{ECA54E34-A1A2-7446-8208-7DA8F124819A}"/>
              </a:ext>
            </a:extLst>
          </p:cNvPr>
          <p:cNvPicPr>
            <a:picLocks noChangeAspect="1"/>
          </p:cNvPicPr>
          <p:nvPr/>
        </p:nvPicPr>
        <p:blipFill>
          <a:blip r:embed="rId2"/>
          <a:stretch>
            <a:fillRect/>
          </a:stretch>
        </p:blipFill>
        <p:spPr>
          <a:xfrm>
            <a:off x="8858317" y="257259"/>
            <a:ext cx="3147946" cy="1098550"/>
          </a:xfrm>
          <a:prstGeom prst="rect">
            <a:avLst/>
          </a:prstGeom>
        </p:spPr>
      </p:pic>
      <p:pic>
        <p:nvPicPr>
          <p:cNvPr id="4" name="Picture 3">
            <a:extLst>
              <a:ext uri="{FF2B5EF4-FFF2-40B4-BE49-F238E27FC236}">
                <a16:creationId xmlns:a16="http://schemas.microsoft.com/office/drawing/2014/main" id="{DCD526F4-8A53-0641-9937-C51DCCFE91BD}"/>
              </a:ext>
            </a:extLst>
          </p:cNvPr>
          <p:cNvPicPr>
            <a:picLocks noChangeAspect="1"/>
          </p:cNvPicPr>
          <p:nvPr/>
        </p:nvPicPr>
        <p:blipFill>
          <a:blip r:embed="rId3"/>
          <a:stretch>
            <a:fillRect/>
          </a:stretch>
        </p:blipFill>
        <p:spPr>
          <a:xfrm>
            <a:off x="300036" y="193289"/>
            <a:ext cx="2185988" cy="1294885"/>
          </a:xfrm>
          <a:prstGeom prst="rect">
            <a:avLst/>
          </a:prstGeom>
        </p:spPr>
      </p:pic>
    </p:spTree>
    <p:extLst>
      <p:ext uri="{BB962C8B-B14F-4D97-AF65-F5344CB8AC3E}">
        <p14:creationId xmlns:p14="http://schemas.microsoft.com/office/powerpoint/2010/main" val="4015728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C5BA1FA-9C67-2449-B0D7-1FC9656266E3}"/>
              </a:ext>
            </a:extLst>
          </p:cNvPr>
          <p:cNvPicPr>
            <a:picLocks noChangeAspect="1"/>
          </p:cNvPicPr>
          <p:nvPr/>
        </p:nvPicPr>
        <p:blipFill>
          <a:blip r:embed="rId3"/>
          <a:stretch>
            <a:fillRect/>
          </a:stretch>
        </p:blipFill>
        <p:spPr>
          <a:xfrm flipH="1">
            <a:off x="713637" y="166312"/>
            <a:ext cx="1938705" cy="1938705"/>
          </a:xfrm>
          <a:prstGeom prst="rect">
            <a:avLst/>
          </a:prstGeom>
        </p:spPr>
      </p:pic>
      <p:sp>
        <p:nvSpPr>
          <p:cNvPr id="11" name="Rounded Rectangle 10">
            <a:extLst>
              <a:ext uri="{FF2B5EF4-FFF2-40B4-BE49-F238E27FC236}">
                <a16:creationId xmlns:a16="http://schemas.microsoft.com/office/drawing/2014/main" id="{C8F91F3B-A1DD-2D4F-B556-68B41363C9A1}"/>
              </a:ext>
            </a:extLst>
          </p:cNvPr>
          <p:cNvSpPr/>
          <p:nvPr/>
        </p:nvSpPr>
        <p:spPr>
          <a:xfrm>
            <a:off x="3686908" y="1063774"/>
            <a:ext cx="5961184" cy="814757"/>
          </a:xfrm>
          <a:prstGeom prst="round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 typical CC has 5 to 9 members</a:t>
            </a:r>
          </a:p>
        </p:txBody>
      </p:sp>
      <p:pic>
        <p:nvPicPr>
          <p:cNvPr id="13" name="Picture 12">
            <a:extLst>
              <a:ext uri="{FF2B5EF4-FFF2-40B4-BE49-F238E27FC236}">
                <a16:creationId xmlns:a16="http://schemas.microsoft.com/office/drawing/2014/main" id="{FE598414-9364-384E-8A1E-2848C0ED939C}"/>
              </a:ext>
            </a:extLst>
          </p:cNvPr>
          <p:cNvPicPr>
            <a:picLocks noChangeAspect="1"/>
          </p:cNvPicPr>
          <p:nvPr/>
        </p:nvPicPr>
        <p:blipFill>
          <a:blip r:embed="rId4"/>
          <a:stretch>
            <a:fillRect/>
          </a:stretch>
        </p:blipFill>
        <p:spPr>
          <a:xfrm>
            <a:off x="685065" y="2271524"/>
            <a:ext cx="1957753" cy="1957753"/>
          </a:xfrm>
          <a:prstGeom prst="rect">
            <a:avLst/>
          </a:prstGeom>
        </p:spPr>
      </p:pic>
      <p:sp>
        <p:nvSpPr>
          <p:cNvPr id="14" name="Rounded Rectangle 13">
            <a:extLst>
              <a:ext uri="{FF2B5EF4-FFF2-40B4-BE49-F238E27FC236}">
                <a16:creationId xmlns:a16="http://schemas.microsoft.com/office/drawing/2014/main" id="{0ACBCE5D-FCC7-F14D-A858-8DEED74405E8}"/>
              </a:ext>
            </a:extLst>
          </p:cNvPr>
          <p:cNvSpPr/>
          <p:nvPr/>
        </p:nvSpPr>
        <p:spPr>
          <a:xfrm>
            <a:off x="3704493" y="3067780"/>
            <a:ext cx="5961184" cy="807706"/>
          </a:xfrm>
          <a:prstGeom prst="round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The majority </a:t>
            </a:r>
            <a:r>
              <a:rPr lang="en-US" sz="2000" b="1" dirty="0"/>
              <a:t>(71%) </a:t>
            </a:r>
            <a:r>
              <a:rPr lang="en-US" sz="2000" dirty="0"/>
              <a:t>of CCs meet quarterly</a:t>
            </a:r>
          </a:p>
        </p:txBody>
      </p:sp>
      <p:pic>
        <p:nvPicPr>
          <p:cNvPr id="16" name="Picture 15">
            <a:extLst>
              <a:ext uri="{FF2B5EF4-FFF2-40B4-BE49-F238E27FC236}">
                <a16:creationId xmlns:a16="http://schemas.microsoft.com/office/drawing/2014/main" id="{D2B5DA8F-B951-9846-B62E-668D21A2B26E}"/>
              </a:ext>
            </a:extLst>
          </p:cNvPr>
          <p:cNvPicPr>
            <a:picLocks noChangeAspect="1"/>
          </p:cNvPicPr>
          <p:nvPr/>
        </p:nvPicPr>
        <p:blipFill>
          <a:blip r:embed="rId5"/>
          <a:stretch>
            <a:fillRect/>
          </a:stretch>
        </p:blipFill>
        <p:spPr>
          <a:xfrm>
            <a:off x="640372" y="4395784"/>
            <a:ext cx="2526323" cy="2526323"/>
          </a:xfrm>
          <a:prstGeom prst="rect">
            <a:avLst/>
          </a:prstGeom>
        </p:spPr>
      </p:pic>
      <p:sp>
        <p:nvSpPr>
          <p:cNvPr id="17" name="Rounded Rectangle 16">
            <a:extLst>
              <a:ext uri="{FF2B5EF4-FFF2-40B4-BE49-F238E27FC236}">
                <a16:creationId xmlns:a16="http://schemas.microsoft.com/office/drawing/2014/main" id="{E8B3A8B8-7592-364E-BCF4-E23F8FDFB589}"/>
              </a:ext>
            </a:extLst>
          </p:cNvPr>
          <p:cNvSpPr/>
          <p:nvPr/>
        </p:nvSpPr>
        <p:spPr>
          <a:xfrm>
            <a:off x="3686908" y="5064735"/>
            <a:ext cx="5961184" cy="837465"/>
          </a:xfrm>
          <a:prstGeom prst="roundRect">
            <a:avLst/>
          </a:prstGeom>
          <a:solidFill>
            <a:srgbClr val="9416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Half </a:t>
            </a:r>
            <a:r>
              <a:rPr lang="en-US" sz="2000" b="1" dirty="0"/>
              <a:t>(50%) </a:t>
            </a:r>
            <a:r>
              <a:rPr lang="en-US" sz="2000" dirty="0"/>
              <a:t>of CCs provide member orientation/training</a:t>
            </a:r>
          </a:p>
        </p:txBody>
      </p:sp>
    </p:spTree>
    <p:extLst>
      <p:ext uri="{BB962C8B-B14F-4D97-AF65-F5344CB8AC3E}">
        <p14:creationId xmlns:p14="http://schemas.microsoft.com/office/powerpoint/2010/main" val="322583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 y="0"/>
          <a:ext cx="9144000" cy="4572000"/>
          <a:chOff x="95250" y="0"/>
          <a:chExt cx="9144000" cy="4572000"/>
        </a:xfrm>
      </p:grpSpPr>
      <p:sp>
        <p:nvSpPr>
          <p:cNvPr id="3" name="TextBox 2"/>
          <p:cNvSpPr txBox="1"/>
          <p:nvPr/>
        </p:nvSpPr>
        <p:spPr>
          <a:xfrm>
            <a:off x="127000" y="0"/>
            <a:ext cx="12065000" cy="762000"/>
          </a:xfrm>
          <a:prstGeom prst="rect">
            <a:avLst/>
          </a:prstGeom>
          <a:noFill/>
        </p:spPr>
        <p:txBody>
          <a:bodyPr lIns="121920" tIns="60960" rIns="121920" bIns="60960" rtlCol="0">
            <a:normAutofit fontScale="94500"/>
          </a:bodyPr>
          <a:lstStyle/>
          <a:p>
            <a:pPr fontAlgn="base"/>
            <a:r>
              <a:rPr lang="en-US" sz="3200">
                <a:solidFill>
                  <a:srgbClr val="000000">
                    <a:alpha val="100000"/>
                  </a:srgbClr>
                </a:solidFill>
                <a:latin typeface="Calibri"/>
              </a:rPr>
              <a:t>5.How many members on your Competence committee? </a:t>
            </a:r>
          </a:p>
        </p:txBody>
      </p:sp>
      <p:graphicFrame>
        <p:nvGraphicFramePr>
          <p:cNvPr id="2" name="5c9bcd0f67e06"/>
          <p:cNvGraphicFramePr/>
          <p:nvPr/>
        </p:nvGraphicFramePr>
        <p:xfrm>
          <a:off x="254000" y="1016000"/>
          <a:ext cx="11430000" cy="50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8645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988</Words>
  <Application>Microsoft Office PowerPoint</Application>
  <PresentationFormat>Widescreen</PresentationFormat>
  <Paragraphs>201</Paragraphs>
  <Slides>33</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So you think you can chair a competence committee?</vt:lpstr>
      <vt:lpstr>Where do new CC chairs find information?</vt:lpstr>
      <vt:lpstr>Missing piece- “operations”</vt:lpstr>
      <vt:lpstr>Mac-CBME Competence Committee Chair Survey  Results Summary</vt:lpstr>
      <vt:lpstr>Survey &amp; Response Rate</vt:lpstr>
      <vt:lpstr>PowerPoint Presentation</vt:lpstr>
      <vt:lpstr>Mac-CBME CC Quick Facts</vt:lpstr>
      <vt:lpstr>PowerPoint Presentation</vt:lpstr>
      <vt:lpstr>PowerPoint Presentation</vt:lpstr>
      <vt:lpstr>PowerPoint Presentation</vt:lpstr>
      <vt:lpstr>PowerPoint Presentation</vt:lpstr>
      <vt:lpstr>CC Membership Specifics</vt:lpstr>
      <vt:lpstr>PowerPoint Presentation</vt:lpstr>
      <vt:lpstr>PowerPoint Presentation</vt:lpstr>
      <vt:lpstr>PowerPoint Presentation</vt:lpstr>
      <vt:lpstr>PowerPoint Presentation</vt:lpstr>
      <vt:lpstr>Areas for Discussion</vt:lpstr>
      <vt:lpstr>5 theme areas</vt:lpstr>
      <vt:lpstr>1. Academic Coaches</vt:lpstr>
      <vt:lpstr>Discussion Prompts</vt:lpstr>
      <vt:lpstr>2. Data Sharing</vt:lpstr>
      <vt:lpstr>PowerPoint Presentation</vt:lpstr>
      <vt:lpstr>Discussion Prompts</vt:lpstr>
      <vt:lpstr>3. Member Workload</vt:lpstr>
      <vt:lpstr>Discussion Prompts</vt:lpstr>
      <vt:lpstr>4. Engagement</vt:lpstr>
      <vt:lpstr>Discussion Prompts</vt:lpstr>
      <vt:lpstr>5. Educational Plans &amp; Remediation</vt:lpstr>
      <vt:lpstr>PowerPoint Presentation</vt:lpstr>
      <vt:lpstr>PowerPoint Presentation</vt:lpstr>
      <vt:lpstr>Discussion Prompts</vt:lpstr>
      <vt:lpstr>Examples of bias in CC decision making</vt:lpstr>
      <vt:lpstr>Important questions for the CC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 think you can chair a competence committee?: Onboarding needed!</dc:title>
  <dc:creator>Saperson, Karen</dc:creator>
  <cp:lastModifiedBy>Degrow, Elizabeth</cp:lastModifiedBy>
  <cp:revision>14</cp:revision>
  <dcterms:created xsi:type="dcterms:W3CDTF">2019-03-27T22:02:29Z</dcterms:created>
  <dcterms:modified xsi:type="dcterms:W3CDTF">2019-04-15T15:24:20Z</dcterms:modified>
</cp:coreProperties>
</file>