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1" r:id="rId3"/>
    <p:sldId id="259" r:id="rId4"/>
    <p:sldId id="257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99FF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5319" autoAdjust="0"/>
  </p:normalViewPr>
  <p:slideViewPr>
    <p:cSldViewPr snapToGrid="0">
      <p:cViewPr varScale="1">
        <p:scale>
          <a:sx n="85" d="100"/>
          <a:sy n="85" d="100"/>
        </p:scale>
        <p:origin x="27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09869-208C-4559-A4B8-7B2E506A5F4D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8494B-8D64-4F07-9704-53AB5A80A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5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Hauer KE, ten Cate O, </a:t>
            </a:r>
            <a:r>
              <a:rPr lang="en-US" dirty="0" err="1"/>
              <a:t>Boscardin</a:t>
            </a:r>
            <a:r>
              <a:rPr lang="en-US" dirty="0"/>
              <a:t> CK, et al. Ensuring resident competence: a narrative review of the literature on group decision making to inform the work of clinical competency committees. J Grad Med Educ. 2016;8:156–64. </a:t>
            </a:r>
          </a:p>
          <a:p>
            <a:endParaRPr lang="en-US" dirty="0"/>
          </a:p>
          <a:p>
            <a:r>
              <a:rPr lang="en-US" dirty="0" err="1"/>
              <a:t>Chandlee</a:t>
            </a:r>
            <a:r>
              <a:rPr lang="en-US" dirty="0"/>
              <a:t> C. Dickey, Christopher Thomas, Usama </a:t>
            </a:r>
            <a:r>
              <a:rPr lang="en-US" dirty="0" err="1"/>
              <a:t>Feroze</a:t>
            </a:r>
            <a:r>
              <a:rPr lang="en-US" dirty="0"/>
              <a:t>, Firas </a:t>
            </a:r>
            <a:r>
              <a:rPr lang="en-US" dirty="0" err="1"/>
              <a:t>Nakshabandi</a:t>
            </a:r>
            <a:r>
              <a:rPr lang="en-US" dirty="0"/>
              <a:t>, and Barbara Cannon (2017) Cognitive Demands and Bias: Challenges Facing Clinical Competency Committees. Journal of Graduate Medical Education: April 2017, Vol. 9, No. 2, pp. 162-164.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A8494B-8D64-4F07-9704-53AB5A80AC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51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FCD1A-4BDD-45C0-9CE2-B1407D302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C261C-E5D2-4438-9FF3-98AE10FDB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CADD9-E82D-40BB-B18B-FF804DB7A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5752-35AD-4278-9386-D520E75B5340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91846-6BBC-4BB0-9036-9A326DEB7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C6985-27D4-4B95-9619-C7DE1CD3F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0B2-1910-4E49-93D9-009A1D2FA2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73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15646-7DF2-476C-8A74-BAAB371C2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9F61AB-57E6-433F-8D09-50EAB01B0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12904-E9D4-4B17-A9A0-97D2AA65D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5752-35AD-4278-9386-D520E75B5340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F0960-CD9D-4269-B94E-548DD72E5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9ADEF-F4A5-4543-AC17-605C19829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0B2-1910-4E49-93D9-009A1D2FA2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228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E27E44-902F-4AC6-A10C-45B6A2DD97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B1C69-9215-48DF-88D9-7529DE00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F9E96-5A18-42D8-817B-A3CD35A14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5752-35AD-4278-9386-D520E75B5340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453AA-F8D9-41E8-98B8-8B58576DD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361D6-8D92-4FA3-BD2D-CB3F4AB6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0B2-1910-4E49-93D9-009A1D2FA2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459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9753-F36A-4BB8-B51E-A58981D5A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05584-AE5A-4B3C-86D5-9D853E072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7A4A4-E9E5-46A5-B253-76B3D152A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5752-35AD-4278-9386-D520E75B5340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C599E-E8A4-49B4-A4EC-24881F4AB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65754-EC4F-4094-8446-66EE77713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0B2-1910-4E49-93D9-009A1D2FA2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2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F941-92F1-4E39-A684-B38487DC6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181320-1277-4821-855B-3B2BC2D31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2EA43-A7D9-400E-9E2C-1D22C4CF0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5752-35AD-4278-9386-D520E75B5340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758E6-5783-4934-8AA9-CECF616BF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44FB6-4B71-4D22-99E5-66B930F2B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0B2-1910-4E49-93D9-009A1D2FA2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0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62291-4368-43D6-99C0-C6CB6D59C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F93A1-28D4-43E8-84DC-7A948CA295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D474A-E5BE-4C28-8B2D-4ED3A13B2C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456AE-4552-4878-9501-660D3B109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5752-35AD-4278-9386-D520E75B5340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01FBF-081D-45CF-AC06-202168313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4F7EC-998E-4E67-9CF0-AC2BD9A25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0B2-1910-4E49-93D9-009A1D2FA2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79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80E34-A7BC-415F-8F0B-E32226226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15CCD3-E374-4054-A820-2314D7168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F1A45-AFD0-434A-AAC2-454FF6128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409600-6A66-4ABA-86EE-92346A4B05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4505BC-DA29-4CD4-8957-432DB646E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41C22-9F50-421E-BCFA-3C0313E71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5752-35AD-4278-9386-D520E75B5340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096BC8-FA00-41FB-A330-552D25CE5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6061D7-057F-4EC4-B470-5994193A0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0B2-1910-4E49-93D9-009A1D2FA2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8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BAAE0-D6DE-4B75-AE6B-A6F22298B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8DC674-BABB-456D-80F0-3DCFFEF4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5752-35AD-4278-9386-D520E75B5340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D211AE-ACB9-45CE-BF70-51F1B8242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512B60-C42B-4247-920D-C20DE0477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0B2-1910-4E49-93D9-009A1D2FA2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08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462E7A-32F8-421C-9DCE-6B8238021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5752-35AD-4278-9386-D520E75B5340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AC1CC5-82D8-44FF-856A-ED97DC902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C39F99-416A-4C51-863A-27713834B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0B2-1910-4E49-93D9-009A1D2FA2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7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F05DF-9F10-4DD1-84F3-E9BF58EF2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85E6C-24B3-4F67-88E3-671D9DBBB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ECABC9-FA81-4014-A8E1-AAD8E1CF6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BCF12-6940-4C6B-B4DD-F2FAC7224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5752-35AD-4278-9386-D520E75B5340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B88D01-142A-4DE5-82CC-1D2F0ADE1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4D1A3-E553-4440-B5B9-9394AC6CE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0B2-1910-4E49-93D9-009A1D2FA2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89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2A3D0-105A-469B-B98B-3E7FCE28B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DADAE0-17BF-4543-95F6-0196BCDF22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28DA55-ED2B-4079-923F-785582ADF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31123A-74FC-4EF7-94B8-5AADDB848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25752-35AD-4278-9386-D520E75B5340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216F24-9FE9-4732-A696-81D2DB0C8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547DC8-575E-46ED-9815-478BAE73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30B2-1910-4E49-93D9-009A1D2FA2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83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04F0D7-E1B7-4424-B597-59FFC0D52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AAC92-01BC-4CC0-9461-7776FF617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44C74-4EF9-4AF9-88C1-98F884DC0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25752-35AD-4278-9386-D520E75B5340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29260-C31B-4811-9D30-EC3355D2D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A112A-0E3F-429D-A076-C1FB9EEFBA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E30B2-1910-4E49-93D9-009A1D2FA2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1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yalcollege.ca/rcsite/cbd/cbd-tools-resources-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jgme.org/doi/10.4300/JGME-D-16-00411.1" TargetMode="External"/><Relationship Id="rId5" Type="http://schemas.openxmlformats.org/officeDocument/2006/relationships/hyperlink" Target="https://dx.doi.org/10.4300/JGME-D-15-00144.1" TargetMode="External"/><Relationship Id="rId4" Type="http://schemas.openxmlformats.org/officeDocument/2006/relationships/hyperlink" Target="https://cbmepg.mcmaster.ca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0E736-59C7-4F1C-ADC2-76C9BE9EE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91011"/>
            <a:ext cx="9144000" cy="2387600"/>
          </a:xfrm>
        </p:spPr>
        <p:txBody>
          <a:bodyPr/>
          <a:lstStyle/>
          <a:p>
            <a:r>
              <a:rPr lang="en-US" dirty="0"/>
              <a:t>Competence Committee 101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CF57C2D-6814-42C1-A7AA-90F2FA8BD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3070" y="5440687"/>
            <a:ext cx="3230816" cy="109728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4FB4D12D-8791-4E32-AC00-6F39F3C1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60729"/>
            <a:ext cx="9144000" cy="224304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Dr. Som Mukherjee, MD, FRCPC     </a:t>
            </a:r>
          </a:p>
          <a:p>
            <a:r>
              <a:rPr lang="en-US" i="1" dirty="0"/>
              <a:t>Program Director, CBD Lead, Medical Oncology</a:t>
            </a:r>
          </a:p>
          <a:p>
            <a:endParaRPr lang="en-US" i="1" dirty="0"/>
          </a:p>
          <a:p>
            <a:r>
              <a:rPr lang="en-US" dirty="0"/>
              <a:t>Dr. Lori Whitehead, MD, FRCPC</a:t>
            </a:r>
          </a:p>
          <a:p>
            <a:r>
              <a:rPr lang="en-US" i="1" dirty="0"/>
              <a:t>Program Director, CBD Lead, Internal Medicine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46B2C9-D233-4559-B7BC-E2C6C27CFD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8644" y="373395"/>
            <a:ext cx="2479733" cy="13796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EBB0C5-38C3-4581-B843-AE42420A89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06" y="5578219"/>
            <a:ext cx="2019300" cy="1076325"/>
          </a:xfrm>
          <a:prstGeom prst="rect">
            <a:avLst/>
          </a:prstGeom>
        </p:spPr>
      </p:pic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AB8874B6-FFF2-4232-BADA-79858C0CB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23" y="317824"/>
            <a:ext cx="38481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81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4AA20-2ABD-4DE2-BFDD-3E3B3D1AA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842CA-A72E-4894-AEC2-3EBEF9027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gain a broad understanding of the purpose, structure and function of the competence committee </a:t>
            </a:r>
          </a:p>
          <a:p>
            <a:r>
              <a:rPr lang="en-US" dirty="0"/>
              <a:t>To provide a foundation for building a competence committee for your program through case review and role playing</a:t>
            </a:r>
          </a:p>
          <a:p>
            <a:r>
              <a:rPr lang="en-US" dirty="0"/>
              <a:t>To provide links to resources for early planning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215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7338-5655-44D7-A4D5-C8F807845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 of the Competence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482A6-E713-40EA-A9E1-E30A511BB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333" y="1838903"/>
            <a:ext cx="8270016" cy="4338059"/>
          </a:xfrm>
        </p:spPr>
        <p:txBody>
          <a:bodyPr/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i="1" dirty="0"/>
              <a:t>The competence committee synthesizes the data from many low-stakes observations for each trainee and makes recommendations related to promotion             (or progress) </a:t>
            </a:r>
            <a:r>
              <a:rPr lang="en-US" sz="2000" i="1" dirty="0"/>
              <a:t/>
            </a:r>
            <a:br>
              <a:rPr lang="en-US" sz="2000" i="1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700073-ADA4-4CC0-8975-1EF3A9721D0E}"/>
              </a:ext>
            </a:extLst>
          </p:cNvPr>
          <p:cNvSpPr/>
          <p:nvPr/>
        </p:nvSpPr>
        <p:spPr>
          <a:xfrm>
            <a:off x="1874268" y="2632057"/>
            <a:ext cx="8113406" cy="20813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32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63ACA-61FB-454C-817F-2154A971C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1052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References and Resources for Competence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6BDBB-BEF9-447C-8C47-F145F68E7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8565"/>
            <a:ext cx="10515600" cy="514185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1. CBD Resource Directory. The Royal College of Physicians and Surgeons of Canada.</a:t>
            </a:r>
          </a:p>
          <a:p>
            <a:pPr marL="0" indent="0">
              <a:buNone/>
            </a:pPr>
            <a:r>
              <a:rPr lang="en-US" dirty="0">
                <a:solidFill>
                  <a:srgbClr val="0066CC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http://www.royalcollege.ca/rcsite/cbd/cbd-tools-resources-e</a:t>
            </a:r>
            <a:endParaRPr lang="en-US" dirty="0">
              <a:solidFill>
                <a:srgbClr val="0066CC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en-US" dirty="0"/>
              <a:t>2. MAC-CBME </a:t>
            </a:r>
            <a:r>
              <a:rPr lang="en-US" dirty="0" smtClean="0"/>
              <a:t>website:  </a:t>
            </a:r>
            <a:r>
              <a:rPr lang="en-US" dirty="0">
                <a:hlinkClick r:id="rId4"/>
              </a:rPr>
              <a:t>https://cbmepg.mcmaster.ca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Hauer KE, ten Cate O, </a:t>
            </a:r>
            <a:r>
              <a:rPr lang="en-US" dirty="0" err="1"/>
              <a:t>Boscardin</a:t>
            </a:r>
            <a:r>
              <a:rPr lang="en-US" dirty="0"/>
              <a:t> CK, et al. Ensuring resident competence: a narrative review of the literature on group decision making to inform the work of clinical competency committees. J Grad Med Educ. 2016;8:156–64.</a:t>
            </a:r>
          </a:p>
          <a:p>
            <a:pPr marL="0" indent="0">
              <a:buNone/>
            </a:pPr>
            <a:r>
              <a:rPr lang="en-US" dirty="0">
                <a:solidFill>
                  <a:srgbClr val="0066CC"/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https://dx.doi.org/10.4300%2FJGME-D-15-00144.1</a:t>
            </a:r>
            <a:endParaRPr lang="en-US" dirty="0">
              <a:solidFill>
                <a:srgbClr val="0066CC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Chandlee</a:t>
            </a:r>
            <a:r>
              <a:rPr lang="en-US" dirty="0"/>
              <a:t> C. Dickey, Christopher Thomas, Usama </a:t>
            </a:r>
            <a:r>
              <a:rPr lang="en-US" dirty="0" err="1"/>
              <a:t>Feroze</a:t>
            </a:r>
            <a:r>
              <a:rPr lang="en-US" dirty="0"/>
              <a:t>, Firas </a:t>
            </a:r>
            <a:r>
              <a:rPr lang="en-US" dirty="0" err="1"/>
              <a:t>Nakshabandi</a:t>
            </a:r>
            <a:r>
              <a:rPr lang="en-US" dirty="0"/>
              <a:t>, and Barbara Cannon (2017) Cognitive Demands and Bias: Challenges Facing Clinical Competency Committees. Journal of Graduate Medical Education: April 2017, Vol. 9, No. 2, pp. 162-164. </a:t>
            </a:r>
          </a:p>
          <a:p>
            <a:pPr marL="0" indent="0">
              <a:buNone/>
            </a:pPr>
            <a:r>
              <a:rPr lang="en-US" dirty="0">
                <a:solidFill>
                  <a:srgbClr val="0066CC"/>
                </a:solidFill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https://www.jgme.org/doi/10.4300/JGME-D-16-00411.1</a:t>
            </a:r>
            <a:endParaRPr lang="en-US" dirty="0">
              <a:solidFill>
                <a:srgbClr val="0066CC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53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3AB05-C6BB-49AA-8B97-721696A48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Breakout groups: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98B41-349B-4F51-BE84-0D804D1CF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Groups 1, 2, 3 and 4</a:t>
            </a:r>
            <a:r>
              <a:rPr lang="en-US" sz="3600" dirty="0"/>
              <a:t> </a:t>
            </a:r>
            <a:r>
              <a:rPr lang="en-US" sz="3600" dirty="0" smtClean="0"/>
              <a:t>– Case 1, Alex Liu.</a:t>
            </a:r>
          </a:p>
          <a:p>
            <a:pPr marL="0" indent="0">
              <a:buNone/>
            </a:pPr>
            <a:r>
              <a:rPr lang="en-US" sz="1600" dirty="0" smtClean="0"/>
              <a:t>(first time attendee at competence committee workshop)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Group 1:  Dr. Mohamed Panju 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Group 2:  Dr. Ghazaleh Kazemi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Group 3:  Dr. Mark Matsos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Group 4:  Dr. Christine Ribic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3600" dirty="0" smtClean="0"/>
              <a:t>Groups 5 and 6 – Case 2, Jason Smith.</a:t>
            </a:r>
          </a:p>
          <a:p>
            <a:pPr marL="0" indent="0">
              <a:buNone/>
            </a:pPr>
            <a:r>
              <a:rPr lang="en-US" sz="1600" dirty="0" smtClean="0"/>
              <a:t>(have previously attended the competence committee workshop)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Group 5:  Dr. Lori Whitehead			Group 6:  Dr. </a:t>
            </a:r>
            <a:r>
              <a:rPr lang="en-US" sz="1600" dirty="0" err="1" smtClean="0"/>
              <a:t>Som</a:t>
            </a:r>
            <a:r>
              <a:rPr lang="en-US" sz="1600" dirty="0" smtClean="0"/>
              <a:t> Mukherjee</a:t>
            </a:r>
          </a:p>
        </p:txBody>
      </p:sp>
    </p:spTree>
    <p:extLst>
      <p:ext uri="{BB962C8B-B14F-4D97-AF65-F5344CB8AC3E}">
        <p14:creationId xmlns:p14="http://schemas.microsoft.com/office/powerpoint/2010/main" val="3636482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368</Words>
  <Application>Microsoft Office PowerPoint</Application>
  <PresentationFormat>Widescreen</PresentationFormat>
  <Paragraphs>44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Competence Committee 101</vt:lpstr>
      <vt:lpstr>Objectives</vt:lpstr>
      <vt:lpstr>Role of the Competence Committee</vt:lpstr>
      <vt:lpstr>References and Resources for Competence Committee</vt:lpstr>
      <vt:lpstr>Breakout groups: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whitehead</dc:creator>
  <cp:lastModifiedBy>Degrow, Elizabeth</cp:lastModifiedBy>
  <cp:revision>22</cp:revision>
  <dcterms:created xsi:type="dcterms:W3CDTF">2019-03-23T18:42:03Z</dcterms:created>
  <dcterms:modified xsi:type="dcterms:W3CDTF">2019-04-02T20:51:07Z</dcterms:modified>
</cp:coreProperties>
</file>