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63" r:id="rId4"/>
    <p:sldId id="262" r:id="rId5"/>
    <p:sldId id="261" r:id="rId6"/>
    <p:sldId id="277" r:id="rId7"/>
    <p:sldId id="265" r:id="rId8"/>
    <p:sldId id="273" r:id="rId9"/>
    <p:sldId id="258" r:id="rId10"/>
    <p:sldId id="276" r:id="rId11"/>
    <p:sldId id="274" r:id="rId12"/>
    <p:sldId id="275" r:id="rId13"/>
    <p:sldId id="260" r:id="rId14"/>
    <p:sldId id="259"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03C"/>
    <a:srgbClr val="8E97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698" autoAdjust="0"/>
  </p:normalViewPr>
  <p:slideViewPr>
    <p:cSldViewPr snapToGrid="0">
      <p:cViewPr varScale="1">
        <p:scale>
          <a:sx n="89" d="100"/>
          <a:sy n="89" d="100"/>
        </p:scale>
        <p:origin x="1374" y="22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462C4B-CE34-4F32-94B8-50161859863B}" type="datetimeFigureOut">
              <a:rPr lang="en-CA" smtClean="0"/>
              <a:t>2019-04-22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453D17-CCFE-42A4-99A7-459DD5539D3E}" type="slidenum">
              <a:rPr lang="en-CA" smtClean="0"/>
              <a:t>‹#›</a:t>
            </a:fld>
            <a:endParaRPr lang="en-CA"/>
          </a:p>
        </p:txBody>
      </p:sp>
    </p:spTree>
    <p:extLst>
      <p:ext uri="{BB962C8B-B14F-4D97-AF65-F5344CB8AC3E}">
        <p14:creationId xmlns:p14="http://schemas.microsoft.com/office/powerpoint/2010/main" val="40421501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1453D17-CCFE-42A4-99A7-459DD5539D3E}" type="slidenum">
              <a:rPr lang="en-CA" smtClean="0"/>
              <a:t>1</a:t>
            </a:fld>
            <a:endParaRPr lang="en-CA"/>
          </a:p>
        </p:txBody>
      </p:sp>
    </p:spTree>
    <p:extLst>
      <p:ext uri="{BB962C8B-B14F-4D97-AF65-F5344CB8AC3E}">
        <p14:creationId xmlns:p14="http://schemas.microsoft.com/office/powerpoint/2010/main" val="3725271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EPA ASSESSMENTS: The evaluations consist of four levels:  Transition to Discipline; Foundations of Discipline; Core of Discipline; and Transition to Practice. In each of these levels there are a number of </a:t>
            </a:r>
            <a:r>
              <a:rPr lang="en-US" sz="1200" kern="1200" dirty="0" err="1">
                <a:solidFill>
                  <a:schemeClr val="tx1"/>
                </a:solidFill>
                <a:effectLst/>
                <a:latin typeface="+mn-lt"/>
                <a:ea typeface="+mn-ea"/>
                <a:cs typeface="+mn-cs"/>
              </a:rPr>
              <a:t>entrustable</a:t>
            </a:r>
            <a:r>
              <a:rPr lang="en-US" sz="1200" kern="1200" dirty="0">
                <a:solidFill>
                  <a:schemeClr val="tx1"/>
                </a:solidFill>
                <a:effectLst/>
                <a:latin typeface="+mn-lt"/>
                <a:ea typeface="+mn-ea"/>
                <a:cs typeface="+mn-cs"/>
              </a:rPr>
              <a:t> professional activities (EPAs), which we have already discussed. These EPAs are the focus </a:t>
            </a:r>
            <a:r>
              <a:rPr lang="en-US" sz="1200" kern="1200" dirty="0" smtClean="0">
                <a:solidFill>
                  <a:schemeClr val="tx1"/>
                </a:solidFill>
                <a:effectLst/>
                <a:latin typeface="+mn-lt"/>
                <a:ea typeface="+mn-ea"/>
                <a:cs typeface="+mn-cs"/>
              </a:rPr>
              <a:t>of each </a:t>
            </a:r>
            <a:r>
              <a:rPr lang="en-US" sz="1200" kern="1200" dirty="0">
                <a:solidFill>
                  <a:schemeClr val="tx1"/>
                </a:solidFill>
                <a:effectLst/>
                <a:latin typeface="+mn-lt"/>
                <a:ea typeface="+mn-ea"/>
                <a:cs typeface="+mn-cs"/>
              </a:rPr>
              <a:t>Work Based Assessment – you must complete a certain number of assessments for each EPA to complete said level- which will differ program to program, and is determined by the Royal College Specialty Committee, for your program. </a:t>
            </a:r>
          </a:p>
          <a:p>
            <a:r>
              <a:rPr lang="en-US" sz="1200" kern="1200" dirty="0">
                <a:solidFill>
                  <a:schemeClr val="tx1"/>
                </a:solidFill>
                <a:effectLst/>
                <a:latin typeface="+mn-lt"/>
                <a:ea typeface="+mn-ea"/>
                <a:cs typeface="+mn-cs"/>
              </a:rPr>
              <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Each EPA is further divided into milestones – these are to focus your evaluation on more discrete clinical tasks and skills. There are no minimum number requirements for each milestone, only for the overall EPAs themselves.  The milestones help guide the residents and the faculty that are evaluating. For an example if a resident is being assessed on an EPA, but performs poorly, the milestone drop down list (which I will show you) allows both the resident and faculty member to pinpoint the exact area the resident can improve.</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In addition to EPA assessments, there are ‘Global’ shift assessments which should be completed daily. This is an opportunity for staff to provide more general feedback for the shift they worked, with the resident. These are completed on EM blocks, however off-service rotations will supplement specific necessary EM skills and our assessments should be completed where relevant.</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5"/>
          </p:nvPr>
        </p:nvSpPr>
        <p:spPr/>
        <p:txBody>
          <a:bodyPr/>
          <a:lstStyle/>
          <a:p>
            <a:fld id="{81453D17-CCFE-42A4-99A7-459DD5539D3E}" type="slidenum">
              <a:rPr lang="en-CA" smtClean="0"/>
              <a:t>11</a:t>
            </a:fld>
            <a:endParaRPr lang="en-CA"/>
          </a:p>
        </p:txBody>
      </p:sp>
    </p:spTree>
    <p:extLst>
      <p:ext uri="{BB962C8B-B14F-4D97-AF65-F5344CB8AC3E}">
        <p14:creationId xmlns:p14="http://schemas.microsoft.com/office/powerpoint/2010/main" val="240067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Resident Reflection is a free text space for residents to self-reflect on their performance, outlining strengths and weakness and noting what they can improve on. These are optional to complete, however if a resident is flagged as “Poor Performance” the Competency Committee may mandate this as a tool for the resident to use to promote improvement.</a:t>
            </a:r>
          </a:p>
        </p:txBody>
      </p:sp>
      <p:sp>
        <p:nvSpPr>
          <p:cNvPr id="4" name="Slide Number Placeholder 3"/>
          <p:cNvSpPr>
            <a:spLocks noGrp="1"/>
          </p:cNvSpPr>
          <p:nvPr>
            <p:ph type="sldNum" sz="quarter" idx="10"/>
          </p:nvPr>
        </p:nvSpPr>
        <p:spPr/>
        <p:txBody>
          <a:bodyPr/>
          <a:lstStyle/>
          <a:p>
            <a:fld id="{81453D17-CCFE-42A4-99A7-459DD5539D3E}" type="slidenum">
              <a:rPr lang="en-CA" smtClean="0"/>
              <a:t>12</a:t>
            </a:fld>
            <a:endParaRPr lang="en-CA"/>
          </a:p>
        </p:txBody>
      </p:sp>
    </p:spTree>
    <p:extLst>
      <p:ext uri="{BB962C8B-B14F-4D97-AF65-F5344CB8AC3E}">
        <p14:creationId xmlns:p14="http://schemas.microsoft.com/office/powerpoint/2010/main" val="8126071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EPA Progress </a:t>
            </a:r>
          </a:p>
        </p:txBody>
      </p:sp>
      <p:sp>
        <p:nvSpPr>
          <p:cNvPr id="4" name="Slide Number Placeholder 3"/>
          <p:cNvSpPr>
            <a:spLocks noGrp="1"/>
          </p:cNvSpPr>
          <p:nvPr>
            <p:ph type="sldNum" sz="quarter" idx="10"/>
          </p:nvPr>
        </p:nvSpPr>
        <p:spPr/>
        <p:txBody>
          <a:bodyPr/>
          <a:lstStyle/>
          <a:p>
            <a:fld id="{81453D17-CCFE-42A4-99A7-459DD5539D3E}" type="slidenum">
              <a:rPr lang="en-CA" smtClean="0"/>
              <a:t>13</a:t>
            </a:fld>
            <a:endParaRPr lang="en-CA"/>
          </a:p>
        </p:txBody>
      </p:sp>
    </p:spTree>
    <p:extLst>
      <p:ext uri="{BB962C8B-B14F-4D97-AF65-F5344CB8AC3E}">
        <p14:creationId xmlns:p14="http://schemas.microsoft.com/office/powerpoint/2010/main" val="3739985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Drill</a:t>
            </a:r>
            <a:r>
              <a:rPr lang="en-US" baseline="0" dirty="0"/>
              <a:t> down to EPA history</a:t>
            </a:r>
            <a:endParaRPr lang="en-US" dirty="0"/>
          </a:p>
        </p:txBody>
      </p:sp>
      <p:sp>
        <p:nvSpPr>
          <p:cNvPr id="4" name="Slide Number Placeholder 3"/>
          <p:cNvSpPr>
            <a:spLocks noGrp="1"/>
          </p:cNvSpPr>
          <p:nvPr>
            <p:ph type="sldNum" sz="quarter" idx="10"/>
          </p:nvPr>
        </p:nvSpPr>
        <p:spPr/>
        <p:txBody>
          <a:bodyPr/>
          <a:lstStyle/>
          <a:p>
            <a:fld id="{81453D17-CCFE-42A4-99A7-459DD5539D3E}" type="slidenum">
              <a:rPr lang="en-CA" smtClean="0"/>
              <a:t>14</a:t>
            </a:fld>
            <a:endParaRPr lang="en-CA"/>
          </a:p>
        </p:txBody>
      </p:sp>
    </p:spTree>
    <p:extLst>
      <p:ext uri="{BB962C8B-B14F-4D97-AF65-F5344CB8AC3E}">
        <p14:creationId xmlns:p14="http://schemas.microsoft.com/office/powerpoint/2010/main" val="25261632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program director and the competency committee chair have access to all WBAs within our system. At the end of each rotation we compile a report, which we call a score report . This report is a summary of all WBAs that were completed while a resident was on a rotation (i.e. each shift ,etc.). The competency committee meets quarterly to assess the effectiveness of the system, bring forth any concerns and to discuss residents who have been flagged as “poor performance”. It is during this meeting that a resident’s progress is shared and proactive plans put into place to ensure all residents are moving forward at their appropriate levels. </a:t>
            </a:r>
            <a:endParaRPr lang="en-CA" dirty="0"/>
          </a:p>
        </p:txBody>
      </p:sp>
      <p:sp>
        <p:nvSpPr>
          <p:cNvPr id="4" name="Slide Number Placeholder 3"/>
          <p:cNvSpPr>
            <a:spLocks noGrp="1"/>
          </p:cNvSpPr>
          <p:nvPr>
            <p:ph type="sldNum" sz="quarter" idx="5"/>
          </p:nvPr>
        </p:nvSpPr>
        <p:spPr/>
        <p:txBody>
          <a:bodyPr/>
          <a:lstStyle/>
          <a:p>
            <a:fld id="{81453D17-CCFE-42A4-99A7-459DD5539D3E}" type="slidenum">
              <a:rPr lang="en-CA" smtClean="0"/>
              <a:t>15</a:t>
            </a:fld>
            <a:endParaRPr lang="en-CA"/>
          </a:p>
        </p:txBody>
      </p:sp>
    </p:spTree>
    <p:extLst>
      <p:ext uri="{BB962C8B-B14F-4D97-AF65-F5344CB8AC3E}">
        <p14:creationId xmlns:p14="http://schemas.microsoft.com/office/powerpoint/2010/main" val="3937525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1453D17-CCFE-42A4-99A7-459DD5539D3E}" type="slidenum">
              <a:rPr lang="en-CA" smtClean="0"/>
              <a:t>3</a:t>
            </a:fld>
            <a:endParaRPr lang="en-CA"/>
          </a:p>
        </p:txBody>
      </p:sp>
    </p:spTree>
    <p:extLst>
      <p:ext uri="{BB962C8B-B14F-4D97-AF65-F5344CB8AC3E}">
        <p14:creationId xmlns:p14="http://schemas.microsoft.com/office/powerpoint/2010/main" val="21922753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CBD,</a:t>
            </a:r>
            <a:r>
              <a:rPr lang="en-US" baseline="0" dirty="0" smtClean="0"/>
              <a:t> competency involves more than “know how” </a:t>
            </a:r>
            <a:r>
              <a:rPr lang="mr-IN" baseline="0" dirty="0" smtClean="0"/>
              <a:t>–</a:t>
            </a:r>
            <a:r>
              <a:rPr lang="en-US" baseline="0" dirty="0" smtClean="0"/>
              <a:t> the resident needs to “show how”</a:t>
            </a:r>
          </a:p>
          <a:p>
            <a:endParaRPr lang="en-US" baseline="0" dirty="0" smtClean="0"/>
          </a:p>
          <a:p>
            <a:r>
              <a:rPr lang="en-US" baseline="0" dirty="0" smtClean="0"/>
              <a:t>The resident is being observed by the front-line teacher on a specific task on regular basis in real time and the WBA is being completed at this time.   In the old system the resident is evaluated at the end of the block.  </a:t>
            </a:r>
          </a:p>
          <a:p>
            <a:endParaRPr lang="en-US" baseline="0" dirty="0" smtClean="0"/>
          </a:p>
          <a:p>
            <a:r>
              <a:rPr lang="en-US" baseline="0" dirty="0" smtClean="0"/>
              <a:t>By having frequent observations over time, this guides the resident on their learning, progress and improvement.  </a:t>
            </a:r>
          </a:p>
          <a:p>
            <a:endParaRPr lang="en-US" baseline="0" dirty="0" smtClean="0"/>
          </a:p>
          <a:p>
            <a:r>
              <a:rPr lang="en-US" baseline="0" dirty="0" smtClean="0"/>
              <a:t>These multiple observations also give the Competency Committee a clear picture of how the resident is performing and progressing.</a:t>
            </a:r>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1453D17-CCFE-42A4-99A7-459DD5539D3E}" type="slidenum">
              <a:rPr lang="en-CA" smtClean="0"/>
              <a:t>4</a:t>
            </a:fld>
            <a:endParaRPr lang="en-CA"/>
          </a:p>
        </p:txBody>
      </p:sp>
    </p:spTree>
    <p:extLst>
      <p:ext uri="{BB962C8B-B14F-4D97-AF65-F5344CB8AC3E}">
        <p14:creationId xmlns:p14="http://schemas.microsoft.com/office/powerpoint/2010/main" val="2699287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1453D17-CCFE-42A4-99A7-459DD5539D3E}" type="slidenum">
              <a:rPr lang="en-CA" smtClean="0"/>
              <a:t>5</a:t>
            </a:fld>
            <a:endParaRPr lang="en-CA"/>
          </a:p>
        </p:txBody>
      </p:sp>
    </p:spTree>
    <p:extLst>
      <p:ext uri="{BB962C8B-B14F-4D97-AF65-F5344CB8AC3E}">
        <p14:creationId xmlns:p14="http://schemas.microsoft.com/office/powerpoint/2010/main" val="2517605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1453D17-CCFE-42A4-99A7-459DD5539D3E}" type="slidenum">
              <a:rPr lang="en-CA" smtClean="0"/>
              <a:t>6</a:t>
            </a:fld>
            <a:endParaRPr lang="en-CA"/>
          </a:p>
        </p:txBody>
      </p:sp>
    </p:spTree>
    <p:extLst>
      <p:ext uri="{BB962C8B-B14F-4D97-AF65-F5344CB8AC3E}">
        <p14:creationId xmlns:p14="http://schemas.microsoft.com/office/powerpoint/2010/main" val="2517605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 prepared to change the system until you find something that works for your program. </a:t>
            </a:r>
            <a:endParaRPr lang="en-US" dirty="0" smtClean="0"/>
          </a:p>
          <a:p>
            <a:endParaRPr lang="en-US" dirty="0" smtClean="0"/>
          </a:p>
          <a:p>
            <a:r>
              <a:rPr lang="en-US" dirty="0" smtClean="0"/>
              <a:t>We </a:t>
            </a:r>
            <a:r>
              <a:rPr lang="en-US" dirty="0"/>
              <a:t>initially started out using paper </a:t>
            </a:r>
            <a:r>
              <a:rPr lang="en-US" dirty="0" smtClean="0"/>
              <a:t>for our</a:t>
            </a:r>
            <a:r>
              <a:rPr lang="en-US" baseline="0" dirty="0" smtClean="0"/>
              <a:t> WBA and Competency Committee meetings.  We are now paperless for both.  </a:t>
            </a:r>
            <a:endParaRPr lang="en-US" dirty="0"/>
          </a:p>
          <a:p>
            <a:endParaRPr lang="en-US" dirty="0" smtClean="0"/>
          </a:p>
          <a:p>
            <a:r>
              <a:rPr lang="en-US" dirty="0" smtClean="0"/>
              <a:t>We </a:t>
            </a:r>
            <a:r>
              <a:rPr lang="en-US" dirty="0"/>
              <a:t>developed our own system, called McMap. This went through many stages of changes up until the version we are currently using. </a:t>
            </a:r>
          </a:p>
          <a:p>
            <a:endParaRPr lang="en-US" dirty="0"/>
          </a:p>
          <a:p>
            <a:r>
              <a:rPr lang="en-US" dirty="0"/>
              <a:t>Infographics on display in all emerge departments across Hamilton </a:t>
            </a:r>
          </a:p>
          <a:p>
            <a:endParaRPr lang="en-US" dirty="0"/>
          </a:p>
          <a:p>
            <a:r>
              <a:rPr lang="en-US" dirty="0"/>
              <a:t>We don’t want our residency program to be fully focused on EPAs – our concern is EPA exhaustion amongst residents.  </a:t>
            </a:r>
            <a:endParaRPr lang="en-US" dirty="0" smtClean="0"/>
          </a:p>
          <a:p>
            <a:endParaRPr lang="en-US" dirty="0" smtClean="0"/>
          </a:p>
          <a:p>
            <a:r>
              <a:rPr lang="en-US" dirty="0" smtClean="0"/>
              <a:t>Developing </a:t>
            </a:r>
            <a:r>
              <a:rPr lang="en-US" dirty="0"/>
              <a:t>academic curriculum to assess those “hard” EPAs – i.e. Simulation curriculum. Most recently had a SIM OSCE, that assessed the EPAs that are hard to acquire.</a:t>
            </a:r>
            <a:endParaRPr lang="en-CA" dirty="0"/>
          </a:p>
        </p:txBody>
      </p:sp>
      <p:sp>
        <p:nvSpPr>
          <p:cNvPr id="4" name="Slide Number Placeholder 3"/>
          <p:cNvSpPr>
            <a:spLocks noGrp="1"/>
          </p:cNvSpPr>
          <p:nvPr>
            <p:ph type="sldNum" sz="quarter" idx="5"/>
          </p:nvPr>
        </p:nvSpPr>
        <p:spPr/>
        <p:txBody>
          <a:bodyPr/>
          <a:lstStyle/>
          <a:p>
            <a:fld id="{81453D17-CCFE-42A4-99A7-459DD5539D3E}" type="slidenum">
              <a:rPr lang="en-CA" smtClean="0"/>
              <a:t>7</a:t>
            </a:fld>
            <a:endParaRPr lang="en-CA"/>
          </a:p>
        </p:txBody>
      </p:sp>
    </p:spTree>
    <p:extLst>
      <p:ext uri="{BB962C8B-B14F-4D97-AF65-F5344CB8AC3E}">
        <p14:creationId xmlns:p14="http://schemas.microsoft.com/office/powerpoint/2010/main" val="394648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81453D17-CCFE-42A4-99A7-459DD5539D3E}" type="slidenum">
              <a:rPr lang="en-CA" smtClean="0"/>
              <a:t>8</a:t>
            </a:fld>
            <a:endParaRPr lang="en-CA"/>
          </a:p>
        </p:txBody>
      </p:sp>
    </p:spTree>
    <p:extLst>
      <p:ext uri="{BB962C8B-B14F-4D97-AF65-F5344CB8AC3E}">
        <p14:creationId xmlns:p14="http://schemas.microsoft.com/office/powerpoint/2010/main" val="18270963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Review/select EPAs for evaluation</a:t>
            </a:r>
            <a:r>
              <a:rPr lang="en-CA" dirty="0">
                <a:effectLst/>
              </a:rPr>
              <a:t> </a:t>
            </a:r>
            <a:endParaRPr lang="en-US" dirty="0"/>
          </a:p>
        </p:txBody>
      </p:sp>
      <p:sp>
        <p:nvSpPr>
          <p:cNvPr id="4" name="Slide Number Placeholder 3"/>
          <p:cNvSpPr>
            <a:spLocks noGrp="1"/>
          </p:cNvSpPr>
          <p:nvPr>
            <p:ph type="sldNum" sz="quarter" idx="10"/>
          </p:nvPr>
        </p:nvSpPr>
        <p:spPr/>
        <p:txBody>
          <a:bodyPr/>
          <a:lstStyle/>
          <a:p>
            <a:fld id="{81453D17-CCFE-42A4-99A7-459DD5539D3E}" type="slidenum">
              <a:rPr lang="en-CA" smtClean="0"/>
              <a:t>9</a:t>
            </a:fld>
            <a:endParaRPr lang="en-CA"/>
          </a:p>
        </p:txBody>
      </p:sp>
    </p:spTree>
    <p:extLst>
      <p:ext uri="{BB962C8B-B14F-4D97-AF65-F5344CB8AC3E}">
        <p14:creationId xmlns:p14="http://schemas.microsoft.com/office/powerpoint/2010/main" val="368682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Review/select EPAs for evaluation</a:t>
            </a:r>
            <a:r>
              <a:rPr lang="en-CA" dirty="0">
                <a:effectLst/>
              </a:rPr>
              <a:t> </a:t>
            </a:r>
            <a:endParaRPr lang="en-US" dirty="0"/>
          </a:p>
        </p:txBody>
      </p:sp>
      <p:sp>
        <p:nvSpPr>
          <p:cNvPr id="4" name="Slide Number Placeholder 3"/>
          <p:cNvSpPr>
            <a:spLocks noGrp="1"/>
          </p:cNvSpPr>
          <p:nvPr>
            <p:ph type="sldNum" sz="quarter" idx="10"/>
          </p:nvPr>
        </p:nvSpPr>
        <p:spPr/>
        <p:txBody>
          <a:bodyPr/>
          <a:lstStyle/>
          <a:p>
            <a:fld id="{81453D17-CCFE-42A4-99A7-459DD5539D3E}" type="slidenum">
              <a:rPr lang="en-CA" smtClean="0"/>
              <a:t>10</a:t>
            </a:fld>
            <a:endParaRPr lang="en-CA"/>
          </a:p>
        </p:txBody>
      </p:sp>
    </p:spTree>
    <p:extLst>
      <p:ext uri="{BB962C8B-B14F-4D97-AF65-F5344CB8AC3E}">
        <p14:creationId xmlns:p14="http://schemas.microsoft.com/office/powerpoint/2010/main" val="278237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2EAEA-7297-4D5B-B456-6F69D01A404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2D381029-F4B5-442E-A960-9ED84E42BD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7D6E40A-F4D3-4F6F-ABC9-05F015BFD105}"/>
              </a:ext>
            </a:extLst>
          </p:cNvPr>
          <p:cNvSpPr>
            <a:spLocks noGrp="1"/>
          </p:cNvSpPr>
          <p:nvPr>
            <p:ph type="dt" sz="half" idx="10"/>
          </p:nvPr>
        </p:nvSpPr>
        <p:spPr/>
        <p:txBody>
          <a:bodyPr/>
          <a:lstStyle/>
          <a:p>
            <a:fld id="{D0136C33-4DCE-40CF-8D07-62131ED83A2F}" type="datetimeFigureOut">
              <a:rPr lang="en-CA" smtClean="0"/>
              <a:t>2019-04-22</a:t>
            </a:fld>
            <a:endParaRPr lang="en-CA"/>
          </a:p>
        </p:txBody>
      </p:sp>
      <p:sp>
        <p:nvSpPr>
          <p:cNvPr id="5" name="Footer Placeholder 4">
            <a:extLst>
              <a:ext uri="{FF2B5EF4-FFF2-40B4-BE49-F238E27FC236}">
                <a16:creationId xmlns:a16="http://schemas.microsoft.com/office/drawing/2014/main" id="{B2B82DD0-7DA8-49CC-85B7-320200D802C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75B78150-5F95-4538-83AA-17F9C86AC8D8}"/>
              </a:ext>
            </a:extLst>
          </p:cNvPr>
          <p:cNvSpPr>
            <a:spLocks noGrp="1"/>
          </p:cNvSpPr>
          <p:nvPr>
            <p:ph type="sldNum" sz="quarter" idx="12"/>
          </p:nvPr>
        </p:nvSpPr>
        <p:spPr/>
        <p:txBody>
          <a:bodyPr/>
          <a:lstStyle/>
          <a:p>
            <a:fld id="{6A6DAD67-1B49-4894-A558-C01EBC75E02F}" type="slidenum">
              <a:rPr lang="en-CA" smtClean="0"/>
              <a:t>‹#›</a:t>
            </a:fld>
            <a:endParaRPr lang="en-CA"/>
          </a:p>
        </p:txBody>
      </p:sp>
    </p:spTree>
    <p:extLst>
      <p:ext uri="{BB962C8B-B14F-4D97-AF65-F5344CB8AC3E}">
        <p14:creationId xmlns:p14="http://schemas.microsoft.com/office/powerpoint/2010/main" val="17619228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855AC-7E4D-48D8-A2C5-37A73A9DDAAE}"/>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847C898-9B9B-4777-B380-B73EA872C6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F1EDCFBB-8DDE-4410-BB3D-7BC64A052FB6}"/>
              </a:ext>
            </a:extLst>
          </p:cNvPr>
          <p:cNvSpPr>
            <a:spLocks noGrp="1"/>
          </p:cNvSpPr>
          <p:nvPr>
            <p:ph type="dt" sz="half" idx="10"/>
          </p:nvPr>
        </p:nvSpPr>
        <p:spPr/>
        <p:txBody>
          <a:bodyPr/>
          <a:lstStyle/>
          <a:p>
            <a:fld id="{D0136C33-4DCE-40CF-8D07-62131ED83A2F}" type="datetimeFigureOut">
              <a:rPr lang="en-CA" smtClean="0"/>
              <a:t>2019-04-22</a:t>
            </a:fld>
            <a:endParaRPr lang="en-CA"/>
          </a:p>
        </p:txBody>
      </p:sp>
      <p:sp>
        <p:nvSpPr>
          <p:cNvPr id="5" name="Footer Placeholder 4">
            <a:extLst>
              <a:ext uri="{FF2B5EF4-FFF2-40B4-BE49-F238E27FC236}">
                <a16:creationId xmlns:a16="http://schemas.microsoft.com/office/drawing/2014/main" id="{A991E351-10F1-41F1-B55F-2722863CEA8B}"/>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6296860-4614-4EC2-B01E-57E2A126D656}"/>
              </a:ext>
            </a:extLst>
          </p:cNvPr>
          <p:cNvSpPr>
            <a:spLocks noGrp="1"/>
          </p:cNvSpPr>
          <p:nvPr>
            <p:ph type="sldNum" sz="quarter" idx="12"/>
          </p:nvPr>
        </p:nvSpPr>
        <p:spPr/>
        <p:txBody>
          <a:bodyPr/>
          <a:lstStyle/>
          <a:p>
            <a:fld id="{6A6DAD67-1B49-4894-A558-C01EBC75E02F}" type="slidenum">
              <a:rPr lang="en-CA" smtClean="0"/>
              <a:t>‹#›</a:t>
            </a:fld>
            <a:endParaRPr lang="en-CA"/>
          </a:p>
        </p:txBody>
      </p:sp>
    </p:spTree>
    <p:extLst>
      <p:ext uri="{BB962C8B-B14F-4D97-AF65-F5344CB8AC3E}">
        <p14:creationId xmlns:p14="http://schemas.microsoft.com/office/powerpoint/2010/main" val="22129534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4B7B37-1B6C-48E5-9576-FCD6B6F5B46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5F5E062A-83E9-4EA8-86D2-288AA7E9B18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E326AD0-BBCC-4C4E-87CC-B7E5C5026717}"/>
              </a:ext>
            </a:extLst>
          </p:cNvPr>
          <p:cNvSpPr>
            <a:spLocks noGrp="1"/>
          </p:cNvSpPr>
          <p:nvPr>
            <p:ph type="dt" sz="half" idx="10"/>
          </p:nvPr>
        </p:nvSpPr>
        <p:spPr/>
        <p:txBody>
          <a:bodyPr/>
          <a:lstStyle/>
          <a:p>
            <a:fld id="{D0136C33-4DCE-40CF-8D07-62131ED83A2F}" type="datetimeFigureOut">
              <a:rPr lang="en-CA" smtClean="0"/>
              <a:t>2019-04-22</a:t>
            </a:fld>
            <a:endParaRPr lang="en-CA"/>
          </a:p>
        </p:txBody>
      </p:sp>
      <p:sp>
        <p:nvSpPr>
          <p:cNvPr id="5" name="Footer Placeholder 4">
            <a:extLst>
              <a:ext uri="{FF2B5EF4-FFF2-40B4-BE49-F238E27FC236}">
                <a16:creationId xmlns:a16="http://schemas.microsoft.com/office/drawing/2014/main" id="{8309AF9A-7D2C-400A-B669-E5AC9C4D49DD}"/>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F7C9320-7579-48EE-85B0-880A775946DC}"/>
              </a:ext>
            </a:extLst>
          </p:cNvPr>
          <p:cNvSpPr>
            <a:spLocks noGrp="1"/>
          </p:cNvSpPr>
          <p:nvPr>
            <p:ph type="sldNum" sz="quarter" idx="12"/>
          </p:nvPr>
        </p:nvSpPr>
        <p:spPr/>
        <p:txBody>
          <a:bodyPr/>
          <a:lstStyle/>
          <a:p>
            <a:fld id="{6A6DAD67-1B49-4894-A558-C01EBC75E02F}" type="slidenum">
              <a:rPr lang="en-CA" smtClean="0"/>
              <a:t>‹#›</a:t>
            </a:fld>
            <a:endParaRPr lang="en-CA"/>
          </a:p>
        </p:txBody>
      </p:sp>
    </p:spTree>
    <p:extLst>
      <p:ext uri="{BB962C8B-B14F-4D97-AF65-F5344CB8AC3E}">
        <p14:creationId xmlns:p14="http://schemas.microsoft.com/office/powerpoint/2010/main" val="24698904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BDEA7-CA11-490C-8D82-22BA036B631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E3FEC2E-E619-4196-A500-FC8F964FD9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0B612D00-02AC-4E80-8CED-4009F498AFE1}"/>
              </a:ext>
            </a:extLst>
          </p:cNvPr>
          <p:cNvSpPr>
            <a:spLocks noGrp="1"/>
          </p:cNvSpPr>
          <p:nvPr>
            <p:ph type="dt" sz="half" idx="10"/>
          </p:nvPr>
        </p:nvSpPr>
        <p:spPr/>
        <p:txBody>
          <a:bodyPr/>
          <a:lstStyle/>
          <a:p>
            <a:fld id="{D0136C33-4DCE-40CF-8D07-62131ED83A2F}" type="datetimeFigureOut">
              <a:rPr lang="en-CA" smtClean="0"/>
              <a:t>2019-04-22</a:t>
            </a:fld>
            <a:endParaRPr lang="en-CA"/>
          </a:p>
        </p:txBody>
      </p:sp>
      <p:sp>
        <p:nvSpPr>
          <p:cNvPr id="5" name="Footer Placeholder 4">
            <a:extLst>
              <a:ext uri="{FF2B5EF4-FFF2-40B4-BE49-F238E27FC236}">
                <a16:creationId xmlns:a16="http://schemas.microsoft.com/office/drawing/2014/main" id="{57226861-804B-479F-9A41-2E2157899A73}"/>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FC6BE47-9341-4E26-A7DF-18C45E666187}"/>
              </a:ext>
            </a:extLst>
          </p:cNvPr>
          <p:cNvSpPr>
            <a:spLocks noGrp="1"/>
          </p:cNvSpPr>
          <p:nvPr>
            <p:ph type="sldNum" sz="quarter" idx="12"/>
          </p:nvPr>
        </p:nvSpPr>
        <p:spPr/>
        <p:txBody>
          <a:bodyPr/>
          <a:lstStyle/>
          <a:p>
            <a:fld id="{6A6DAD67-1B49-4894-A558-C01EBC75E02F}" type="slidenum">
              <a:rPr lang="en-CA" smtClean="0"/>
              <a:t>‹#›</a:t>
            </a:fld>
            <a:endParaRPr lang="en-CA"/>
          </a:p>
        </p:txBody>
      </p:sp>
    </p:spTree>
    <p:extLst>
      <p:ext uri="{BB962C8B-B14F-4D97-AF65-F5344CB8AC3E}">
        <p14:creationId xmlns:p14="http://schemas.microsoft.com/office/powerpoint/2010/main" val="318830009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9426A-F414-4070-B342-F7774CA0E9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EE8F5526-3B9E-4ED8-AB08-8EB906E2D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11782F-6ABE-4586-8AB9-DF1328154B30}"/>
              </a:ext>
            </a:extLst>
          </p:cNvPr>
          <p:cNvSpPr>
            <a:spLocks noGrp="1"/>
          </p:cNvSpPr>
          <p:nvPr>
            <p:ph type="dt" sz="half" idx="10"/>
          </p:nvPr>
        </p:nvSpPr>
        <p:spPr/>
        <p:txBody>
          <a:bodyPr/>
          <a:lstStyle/>
          <a:p>
            <a:fld id="{D0136C33-4DCE-40CF-8D07-62131ED83A2F}" type="datetimeFigureOut">
              <a:rPr lang="en-CA" smtClean="0"/>
              <a:t>2019-04-22</a:t>
            </a:fld>
            <a:endParaRPr lang="en-CA"/>
          </a:p>
        </p:txBody>
      </p:sp>
      <p:sp>
        <p:nvSpPr>
          <p:cNvPr id="5" name="Footer Placeholder 4">
            <a:extLst>
              <a:ext uri="{FF2B5EF4-FFF2-40B4-BE49-F238E27FC236}">
                <a16:creationId xmlns:a16="http://schemas.microsoft.com/office/drawing/2014/main" id="{F5084162-E7BC-4F9C-B00A-E5AD3622DCB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FBF7A3AF-69D3-414C-ADE5-7184A9DA9AD5}"/>
              </a:ext>
            </a:extLst>
          </p:cNvPr>
          <p:cNvSpPr>
            <a:spLocks noGrp="1"/>
          </p:cNvSpPr>
          <p:nvPr>
            <p:ph type="sldNum" sz="quarter" idx="12"/>
          </p:nvPr>
        </p:nvSpPr>
        <p:spPr/>
        <p:txBody>
          <a:bodyPr/>
          <a:lstStyle/>
          <a:p>
            <a:fld id="{6A6DAD67-1B49-4894-A558-C01EBC75E02F}" type="slidenum">
              <a:rPr lang="en-CA" smtClean="0"/>
              <a:t>‹#›</a:t>
            </a:fld>
            <a:endParaRPr lang="en-CA"/>
          </a:p>
        </p:txBody>
      </p:sp>
    </p:spTree>
    <p:extLst>
      <p:ext uri="{BB962C8B-B14F-4D97-AF65-F5344CB8AC3E}">
        <p14:creationId xmlns:p14="http://schemas.microsoft.com/office/powerpoint/2010/main" val="8257938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02B2-E55A-466B-9E9B-00F903079A4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1617F57-1D9E-4825-8BCA-FE2A31230D2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8152A8C0-3168-4599-8874-FDA6089E72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F8428F2-CC99-4795-95B3-D316206AAB2B}"/>
              </a:ext>
            </a:extLst>
          </p:cNvPr>
          <p:cNvSpPr>
            <a:spLocks noGrp="1"/>
          </p:cNvSpPr>
          <p:nvPr>
            <p:ph type="dt" sz="half" idx="10"/>
          </p:nvPr>
        </p:nvSpPr>
        <p:spPr/>
        <p:txBody>
          <a:bodyPr/>
          <a:lstStyle/>
          <a:p>
            <a:fld id="{D0136C33-4DCE-40CF-8D07-62131ED83A2F}" type="datetimeFigureOut">
              <a:rPr lang="en-CA" smtClean="0"/>
              <a:t>2019-04-22</a:t>
            </a:fld>
            <a:endParaRPr lang="en-CA"/>
          </a:p>
        </p:txBody>
      </p:sp>
      <p:sp>
        <p:nvSpPr>
          <p:cNvPr id="6" name="Footer Placeholder 5">
            <a:extLst>
              <a:ext uri="{FF2B5EF4-FFF2-40B4-BE49-F238E27FC236}">
                <a16:creationId xmlns:a16="http://schemas.microsoft.com/office/drawing/2014/main" id="{71164D3F-4C57-4252-9141-3A5A3C6BD6AC}"/>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EDC7C8DF-EAF7-47ED-91EF-D619E12E8AD0}"/>
              </a:ext>
            </a:extLst>
          </p:cNvPr>
          <p:cNvSpPr>
            <a:spLocks noGrp="1"/>
          </p:cNvSpPr>
          <p:nvPr>
            <p:ph type="sldNum" sz="quarter" idx="12"/>
          </p:nvPr>
        </p:nvSpPr>
        <p:spPr/>
        <p:txBody>
          <a:bodyPr/>
          <a:lstStyle/>
          <a:p>
            <a:fld id="{6A6DAD67-1B49-4894-A558-C01EBC75E02F}" type="slidenum">
              <a:rPr lang="en-CA" smtClean="0"/>
              <a:t>‹#›</a:t>
            </a:fld>
            <a:endParaRPr lang="en-CA"/>
          </a:p>
        </p:txBody>
      </p:sp>
    </p:spTree>
    <p:extLst>
      <p:ext uri="{BB962C8B-B14F-4D97-AF65-F5344CB8AC3E}">
        <p14:creationId xmlns:p14="http://schemas.microsoft.com/office/powerpoint/2010/main" val="23509385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31AAC-A281-442D-BA8A-58F5B5873DFC}"/>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9E6D32A-140E-4458-AC77-C1323D8FD89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F930AC-CDA7-4A36-8BD7-9ED344870A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B99A577-3A08-42E6-B1D5-04C8E0F7029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1C4347-F5B3-4091-80AB-324E249950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52A0F94-6C8A-4ACF-8718-0D654ADF0694}"/>
              </a:ext>
            </a:extLst>
          </p:cNvPr>
          <p:cNvSpPr>
            <a:spLocks noGrp="1"/>
          </p:cNvSpPr>
          <p:nvPr>
            <p:ph type="dt" sz="half" idx="10"/>
          </p:nvPr>
        </p:nvSpPr>
        <p:spPr/>
        <p:txBody>
          <a:bodyPr/>
          <a:lstStyle/>
          <a:p>
            <a:fld id="{D0136C33-4DCE-40CF-8D07-62131ED83A2F}" type="datetimeFigureOut">
              <a:rPr lang="en-CA" smtClean="0"/>
              <a:t>2019-04-22</a:t>
            </a:fld>
            <a:endParaRPr lang="en-CA"/>
          </a:p>
        </p:txBody>
      </p:sp>
      <p:sp>
        <p:nvSpPr>
          <p:cNvPr id="8" name="Footer Placeholder 7">
            <a:extLst>
              <a:ext uri="{FF2B5EF4-FFF2-40B4-BE49-F238E27FC236}">
                <a16:creationId xmlns:a16="http://schemas.microsoft.com/office/drawing/2014/main" id="{28AF8E8B-B0DB-4540-9D7E-34A55DAF9460}"/>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64111538-13EA-4C0A-9048-E6611AE00510}"/>
              </a:ext>
            </a:extLst>
          </p:cNvPr>
          <p:cNvSpPr>
            <a:spLocks noGrp="1"/>
          </p:cNvSpPr>
          <p:nvPr>
            <p:ph type="sldNum" sz="quarter" idx="12"/>
          </p:nvPr>
        </p:nvSpPr>
        <p:spPr/>
        <p:txBody>
          <a:bodyPr/>
          <a:lstStyle/>
          <a:p>
            <a:fld id="{6A6DAD67-1B49-4894-A558-C01EBC75E02F}" type="slidenum">
              <a:rPr lang="en-CA" smtClean="0"/>
              <a:t>‹#›</a:t>
            </a:fld>
            <a:endParaRPr lang="en-CA"/>
          </a:p>
        </p:txBody>
      </p:sp>
    </p:spTree>
    <p:extLst>
      <p:ext uri="{BB962C8B-B14F-4D97-AF65-F5344CB8AC3E}">
        <p14:creationId xmlns:p14="http://schemas.microsoft.com/office/powerpoint/2010/main" val="42440351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54760-6949-4EE6-BF10-3C016FD0CFE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4F10EB2-06BB-4B57-8196-0AA22B5A9E76}"/>
              </a:ext>
            </a:extLst>
          </p:cNvPr>
          <p:cNvSpPr>
            <a:spLocks noGrp="1"/>
          </p:cNvSpPr>
          <p:nvPr>
            <p:ph type="dt" sz="half" idx="10"/>
          </p:nvPr>
        </p:nvSpPr>
        <p:spPr/>
        <p:txBody>
          <a:bodyPr/>
          <a:lstStyle/>
          <a:p>
            <a:fld id="{D0136C33-4DCE-40CF-8D07-62131ED83A2F}" type="datetimeFigureOut">
              <a:rPr lang="en-CA" smtClean="0"/>
              <a:t>2019-04-22</a:t>
            </a:fld>
            <a:endParaRPr lang="en-CA"/>
          </a:p>
        </p:txBody>
      </p:sp>
      <p:sp>
        <p:nvSpPr>
          <p:cNvPr id="4" name="Footer Placeholder 3">
            <a:extLst>
              <a:ext uri="{FF2B5EF4-FFF2-40B4-BE49-F238E27FC236}">
                <a16:creationId xmlns:a16="http://schemas.microsoft.com/office/drawing/2014/main" id="{1815FEAC-A277-42DD-9F88-22059DC4B4AD}"/>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1549211-977B-4E26-8E42-BD7A3847A818}"/>
              </a:ext>
            </a:extLst>
          </p:cNvPr>
          <p:cNvSpPr>
            <a:spLocks noGrp="1"/>
          </p:cNvSpPr>
          <p:nvPr>
            <p:ph type="sldNum" sz="quarter" idx="12"/>
          </p:nvPr>
        </p:nvSpPr>
        <p:spPr/>
        <p:txBody>
          <a:bodyPr/>
          <a:lstStyle/>
          <a:p>
            <a:fld id="{6A6DAD67-1B49-4894-A558-C01EBC75E02F}" type="slidenum">
              <a:rPr lang="en-CA" smtClean="0"/>
              <a:t>‹#›</a:t>
            </a:fld>
            <a:endParaRPr lang="en-CA"/>
          </a:p>
        </p:txBody>
      </p:sp>
    </p:spTree>
    <p:extLst>
      <p:ext uri="{BB962C8B-B14F-4D97-AF65-F5344CB8AC3E}">
        <p14:creationId xmlns:p14="http://schemas.microsoft.com/office/powerpoint/2010/main" val="23114319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C279AF-C04B-4F34-87B9-871BA960C51D}"/>
              </a:ext>
            </a:extLst>
          </p:cNvPr>
          <p:cNvSpPr>
            <a:spLocks noGrp="1"/>
          </p:cNvSpPr>
          <p:nvPr>
            <p:ph type="dt" sz="half" idx="10"/>
          </p:nvPr>
        </p:nvSpPr>
        <p:spPr/>
        <p:txBody>
          <a:bodyPr/>
          <a:lstStyle/>
          <a:p>
            <a:fld id="{D0136C33-4DCE-40CF-8D07-62131ED83A2F}" type="datetimeFigureOut">
              <a:rPr lang="en-CA" smtClean="0"/>
              <a:t>2019-04-22</a:t>
            </a:fld>
            <a:endParaRPr lang="en-CA"/>
          </a:p>
        </p:txBody>
      </p:sp>
      <p:sp>
        <p:nvSpPr>
          <p:cNvPr id="3" name="Footer Placeholder 2">
            <a:extLst>
              <a:ext uri="{FF2B5EF4-FFF2-40B4-BE49-F238E27FC236}">
                <a16:creationId xmlns:a16="http://schemas.microsoft.com/office/drawing/2014/main" id="{21A73392-1046-4363-8398-7EEEE139607B}"/>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2D33FB21-3C3E-4197-A057-2270CB9A4161}"/>
              </a:ext>
            </a:extLst>
          </p:cNvPr>
          <p:cNvSpPr>
            <a:spLocks noGrp="1"/>
          </p:cNvSpPr>
          <p:nvPr>
            <p:ph type="sldNum" sz="quarter" idx="12"/>
          </p:nvPr>
        </p:nvSpPr>
        <p:spPr/>
        <p:txBody>
          <a:bodyPr/>
          <a:lstStyle/>
          <a:p>
            <a:fld id="{6A6DAD67-1B49-4894-A558-C01EBC75E02F}" type="slidenum">
              <a:rPr lang="en-CA" smtClean="0"/>
              <a:t>‹#›</a:t>
            </a:fld>
            <a:endParaRPr lang="en-CA"/>
          </a:p>
        </p:txBody>
      </p:sp>
    </p:spTree>
    <p:extLst>
      <p:ext uri="{BB962C8B-B14F-4D97-AF65-F5344CB8AC3E}">
        <p14:creationId xmlns:p14="http://schemas.microsoft.com/office/powerpoint/2010/main" val="15732322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EE97E-CC20-4A05-8AC8-A9C02AD1C7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E612C08-E59C-4835-AD55-B5451628BD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4E357A94-5A08-493F-8D91-AD660C814D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DBFBC4-9E91-4E4A-8236-2F12204EB190}"/>
              </a:ext>
            </a:extLst>
          </p:cNvPr>
          <p:cNvSpPr>
            <a:spLocks noGrp="1"/>
          </p:cNvSpPr>
          <p:nvPr>
            <p:ph type="dt" sz="half" idx="10"/>
          </p:nvPr>
        </p:nvSpPr>
        <p:spPr/>
        <p:txBody>
          <a:bodyPr/>
          <a:lstStyle/>
          <a:p>
            <a:fld id="{D0136C33-4DCE-40CF-8D07-62131ED83A2F}" type="datetimeFigureOut">
              <a:rPr lang="en-CA" smtClean="0"/>
              <a:t>2019-04-22</a:t>
            </a:fld>
            <a:endParaRPr lang="en-CA"/>
          </a:p>
        </p:txBody>
      </p:sp>
      <p:sp>
        <p:nvSpPr>
          <p:cNvPr id="6" name="Footer Placeholder 5">
            <a:extLst>
              <a:ext uri="{FF2B5EF4-FFF2-40B4-BE49-F238E27FC236}">
                <a16:creationId xmlns:a16="http://schemas.microsoft.com/office/drawing/2014/main" id="{106EC6A0-68EA-441F-806B-25D8269B152A}"/>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9805D3F-29C4-4B60-AB2A-8BE86F0F1957}"/>
              </a:ext>
            </a:extLst>
          </p:cNvPr>
          <p:cNvSpPr>
            <a:spLocks noGrp="1"/>
          </p:cNvSpPr>
          <p:nvPr>
            <p:ph type="sldNum" sz="quarter" idx="12"/>
          </p:nvPr>
        </p:nvSpPr>
        <p:spPr/>
        <p:txBody>
          <a:bodyPr/>
          <a:lstStyle/>
          <a:p>
            <a:fld id="{6A6DAD67-1B49-4894-A558-C01EBC75E02F}" type="slidenum">
              <a:rPr lang="en-CA" smtClean="0"/>
              <a:t>‹#›</a:t>
            </a:fld>
            <a:endParaRPr lang="en-CA"/>
          </a:p>
        </p:txBody>
      </p:sp>
    </p:spTree>
    <p:extLst>
      <p:ext uri="{BB962C8B-B14F-4D97-AF65-F5344CB8AC3E}">
        <p14:creationId xmlns:p14="http://schemas.microsoft.com/office/powerpoint/2010/main" val="330321821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721D-D770-41EB-9211-6EBA772D7A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B424036-0547-4EA4-941D-D9E0356EDC3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A7681903-79F4-492F-B636-C115BEF21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9B99D8-6091-4649-837C-60AC9AFA9EA1}"/>
              </a:ext>
            </a:extLst>
          </p:cNvPr>
          <p:cNvSpPr>
            <a:spLocks noGrp="1"/>
          </p:cNvSpPr>
          <p:nvPr>
            <p:ph type="dt" sz="half" idx="10"/>
          </p:nvPr>
        </p:nvSpPr>
        <p:spPr/>
        <p:txBody>
          <a:bodyPr/>
          <a:lstStyle/>
          <a:p>
            <a:fld id="{D0136C33-4DCE-40CF-8D07-62131ED83A2F}" type="datetimeFigureOut">
              <a:rPr lang="en-CA" smtClean="0"/>
              <a:t>2019-04-22</a:t>
            </a:fld>
            <a:endParaRPr lang="en-CA"/>
          </a:p>
        </p:txBody>
      </p:sp>
      <p:sp>
        <p:nvSpPr>
          <p:cNvPr id="6" name="Footer Placeholder 5">
            <a:extLst>
              <a:ext uri="{FF2B5EF4-FFF2-40B4-BE49-F238E27FC236}">
                <a16:creationId xmlns:a16="http://schemas.microsoft.com/office/drawing/2014/main" id="{FED380EE-F4D6-41FC-AC81-068F56CE2AD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C9C6CF5-07CF-4CD9-A742-E51305628764}"/>
              </a:ext>
            </a:extLst>
          </p:cNvPr>
          <p:cNvSpPr>
            <a:spLocks noGrp="1"/>
          </p:cNvSpPr>
          <p:nvPr>
            <p:ph type="sldNum" sz="quarter" idx="12"/>
          </p:nvPr>
        </p:nvSpPr>
        <p:spPr/>
        <p:txBody>
          <a:bodyPr/>
          <a:lstStyle/>
          <a:p>
            <a:fld id="{6A6DAD67-1B49-4894-A558-C01EBC75E02F}" type="slidenum">
              <a:rPr lang="en-CA" smtClean="0"/>
              <a:t>‹#›</a:t>
            </a:fld>
            <a:endParaRPr lang="en-CA"/>
          </a:p>
        </p:txBody>
      </p:sp>
    </p:spTree>
    <p:extLst>
      <p:ext uri="{BB962C8B-B14F-4D97-AF65-F5344CB8AC3E}">
        <p14:creationId xmlns:p14="http://schemas.microsoft.com/office/powerpoint/2010/main" val="39870534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BD631F-2397-4EC8-85F2-AC9BF9517A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8E35B27-B3AA-4B21-BDC2-BEA5FBBCC2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55319188-38CB-4FD4-833A-BF49A66F72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136C33-4DCE-40CF-8D07-62131ED83A2F}" type="datetimeFigureOut">
              <a:rPr lang="en-CA" smtClean="0"/>
              <a:t>2019-04-22</a:t>
            </a:fld>
            <a:endParaRPr lang="en-CA"/>
          </a:p>
        </p:txBody>
      </p:sp>
      <p:sp>
        <p:nvSpPr>
          <p:cNvPr id="5" name="Footer Placeholder 4">
            <a:extLst>
              <a:ext uri="{FF2B5EF4-FFF2-40B4-BE49-F238E27FC236}">
                <a16:creationId xmlns:a16="http://schemas.microsoft.com/office/drawing/2014/main" id="{EEC7CF04-7433-4846-BAF1-2172C9E263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B86C02D5-CF3A-48C3-82CA-3371FCA3CE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DAD67-1B49-4894-A558-C01EBC75E02F}" type="slidenum">
              <a:rPr lang="en-CA" smtClean="0"/>
              <a:t>‹#›</a:t>
            </a:fld>
            <a:endParaRPr lang="en-CA"/>
          </a:p>
        </p:txBody>
      </p:sp>
    </p:spTree>
    <p:extLst>
      <p:ext uri="{BB962C8B-B14F-4D97-AF65-F5344CB8AC3E}">
        <p14:creationId xmlns:p14="http://schemas.microsoft.com/office/powerpoint/2010/main" val="12950504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E32C-7344-4DB2-808E-F2EA63E41200}"/>
              </a:ext>
            </a:extLst>
          </p:cNvPr>
          <p:cNvSpPr>
            <a:spLocks noGrp="1"/>
          </p:cNvSpPr>
          <p:nvPr>
            <p:ph type="ctrTitle"/>
          </p:nvPr>
        </p:nvSpPr>
        <p:spPr>
          <a:xfrm>
            <a:off x="989814" y="1159942"/>
            <a:ext cx="11202186" cy="2387600"/>
          </a:xfrm>
        </p:spPr>
        <p:txBody>
          <a:bodyPr/>
          <a:lstStyle/>
          <a:p>
            <a:r>
              <a:rPr lang="en-US"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t>Work Based Assessments</a:t>
            </a:r>
            <a:endParaRPr lang="en-CA"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Subtitle 2">
            <a:extLst>
              <a:ext uri="{FF2B5EF4-FFF2-40B4-BE49-F238E27FC236}">
                <a16:creationId xmlns:a16="http://schemas.microsoft.com/office/drawing/2014/main" id="{1349308F-A767-4D27-8B4D-991C89F3DDCE}"/>
              </a:ext>
            </a:extLst>
          </p:cNvPr>
          <p:cNvSpPr>
            <a:spLocks noGrp="1"/>
          </p:cNvSpPr>
          <p:nvPr>
            <p:ph type="subTitle" idx="1"/>
          </p:nvPr>
        </p:nvSpPr>
        <p:spPr>
          <a:xfrm>
            <a:off x="7022380" y="5166493"/>
            <a:ext cx="4572000" cy="1655762"/>
          </a:xfrm>
        </p:spPr>
        <p:txBody>
          <a:bodyPr/>
          <a:lstStyle/>
          <a:p>
            <a:r>
              <a:rPr lang="en-US" dirty="0">
                <a:solidFill>
                  <a:srgbClr val="8E979D"/>
                </a:solidFill>
                <a:latin typeface="Garamond" panose="02020404030301010803" pitchFamily="18" charset="0"/>
                <a:ea typeface="Microsoft Sans Serif" panose="020B0604020202020204" pitchFamily="34" charset="0"/>
                <a:cs typeface="Microsoft Sans Serif" panose="020B0604020202020204" pitchFamily="34" charset="0"/>
              </a:rPr>
              <a:t>Julia Smerilli</a:t>
            </a:r>
          </a:p>
          <a:p>
            <a:r>
              <a:rPr lang="en-US" dirty="0">
                <a:solidFill>
                  <a:srgbClr val="8E979D"/>
                </a:solidFill>
                <a:latin typeface="Garamond" panose="02020404030301010803" pitchFamily="18" charset="0"/>
                <a:ea typeface="Microsoft Sans Serif" panose="020B0604020202020204" pitchFamily="34" charset="0"/>
                <a:cs typeface="Microsoft Sans Serif" panose="020B0604020202020204" pitchFamily="34" charset="0"/>
              </a:rPr>
              <a:t>Program Assistant</a:t>
            </a:r>
          </a:p>
          <a:p>
            <a:r>
              <a:rPr lang="en-US" dirty="0">
                <a:solidFill>
                  <a:srgbClr val="8E979D"/>
                </a:solidFill>
                <a:latin typeface="Garamond" panose="02020404030301010803" pitchFamily="18" charset="0"/>
                <a:ea typeface="Microsoft Sans Serif" panose="020B0604020202020204" pitchFamily="34" charset="0"/>
                <a:cs typeface="Microsoft Sans Serif" panose="020B0604020202020204" pitchFamily="34" charset="0"/>
              </a:rPr>
              <a:t>Emergency Medicine</a:t>
            </a:r>
            <a:endParaRPr lang="en-CA" dirty="0">
              <a:solidFill>
                <a:srgbClr val="8E979D"/>
              </a:solidFill>
              <a:latin typeface="Garamond" panose="02020404030301010803" pitchFamily="18" charset="0"/>
              <a:ea typeface="Microsoft Sans Serif" panose="020B0604020202020204" pitchFamily="34" charset="0"/>
              <a:cs typeface="Microsoft Sans Serif" panose="020B0604020202020204" pitchFamily="34" charset="0"/>
            </a:endParaRPr>
          </a:p>
        </p:txBody>
      </p:sp>
      <p:pic>
        <p:nvPicPr>
          <p:cNvPr id="1026" name="Picture 2" descr="Image result for notebook spine">
            <a:extLst>
              <a:ext uri="{FF2B5EF4-FFF2-40B4-BE49-F238E27FC236}">
                <a16:creationId xmlns:a16="http://schemas.microsoft.com/office/drawing/2014/main" id="{57C3631F-7477-4B31-87C0-FC69320B84A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45771" r="45092" b="6083"/>
          <a:stretch/>
        </p:blipFill>
        <p:spPr bwMode="auto">
          <a:xfrm>
            <a:off x="-84841" y="-765343"/>
            <a:ext cx="1074655" cy="793179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a16="http://schemas.microsoft.com/office/drawing/2014/main" id="{4F90F3ED-7334-41F2-917F-58A146FCE3F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69619" y="863626"/>
            <a:ext cx="1852761" cy="1023650"/>
          </a:xfrm>
          <a:prstGeom prst="rect">
            <a:avLst/>
          </a:prstGeom>
        </p:spPr>
      </p:pic>
      <p:sp>
        <p:nvSpPr>
          <p:cNvPr id="7" name="Subtitle 2">
            <a:extLst>
              <a:ext uri="{FF2B5EF4-FFF2-40B4-BE49-F238E27FC236}">
                <a16:creationId xmlns:a16="http://schemas.microsoft.com/office/drawing/2014/main" id="{DD3A9373-6217-447B-86B3-2A0C50840882}"/>
              </a:ext>
            </a:extLst>
          </p:cNvPr>
          <p:cNvSpPr txBox="1">
            <a:spLocks/>
          </p:cNvSpPr>
          <p:nvPr/>
        </p:nvSpPr>
        <p:spPr>
          <a:xfrm>
            <a:off x="1676400" y="5191352"/>
            <a:ext cx="4572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solidFill>
                  <a:srgbClr val="8E979D"/>
                </a:solidFill>
                <a:latin typeface="Garamond" panose="02020404030301010803" pitchFamily="18" charset="0"/>
                <a:ea typeface="Microsoft Sans Serif" panose="020B0604020202020204" pitchFamily="34" charset="0"/>
                <a:cs typeface="Microsoft Sans Serif" panose="020B0604020202020204" pitchFamily="34" charset="0"/>
              </a:rPr>
              <a:t>Teresa Vallera</a:t>
            </a:r>
          </a:p>
          <a:p>
            <a:r>
              <a:rPr lang="en-US">
                <a:solidFill>
                  <a:srgbClr val="8E979D"/>
                </a:solidFill>
                <a:latin typeface="Garamond" panose="02020404030301010803" pitchFamily="18" charset="0"/>
                <a:ea typeface="Microsoft Sans Serif" panose="020B0604020202020204" pitchFamily="34" charset="0"/>
                <a:cs typeface="Microsoft Sans Serif" panose="020B0604020202020204" pitchFamily="34" charset="0"/>
              </a:rPr>
              <a:t>Program Manager</a:t>
            </a:r>
          </a:p>
          <a:p>
            <a:r>
              <a:rPr lang="en-US">
                <a:solidFill>
                  <a:srgbClr val="8E979D"/>
                </a:solidFill>
                <a:latin typeface="Garamond" panose="02020404030301010803" pitchFamily="18" charset="0"/>
                <a:ea typeface="Microsoft Sans Serif" panose="020B0604020202020204" pitchFamily="34" charset="0"/>
                <a:cs typeface="Microsoft Sans Serif" panose="020B0604020202020204" pitchFamily="34" charset="0"/>
              </a:rPr>
              <a:t>Emergency Medicine</a:t>
            </a:r>
            <a:endParaRPr lang="en-CA" dirty="0">
              <a:solidFill>
                <a:srgbClr val="8E979D"/>
              </a:solidFill>
              <a:latin typeface="Garamond" panose="02020404030301010803" pitchFamily="18"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18285261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otebook spine">
            <a:extLst>
              <a:ext uri="{FF2B5EF4-FFF2-40B4-BE49-F238E27FC236}">
                <a16:creationId xmlns:a16="http://schemas.microsoft.com/office/drawing/2014/main" id="{57C3631F-7477-4B31-87C0-FC69320B84A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45771" r="45092" b="6083"/>
          <a:stretch/>
        </p:blipFill>
        <p:spPr bwMode="auto">
          <a:xfrm>
            <a:off x="-84841" y="-765343"/>
            <a:ext cx="1074655" cy="79317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7">
            <a:extLst>
              <a:ext uri="{FF2B5EF4-FFF2-40B4-BE49-F238E27FC236}">
                <a16:creationId xmlns:a16="http://schemas.microsoft.com/office/drawing/2014/main" id="{FB605441-2F03-472D-A872-4352C0BEACC4}"/>
              </a:ext>
            </a:extLst>
          </p:cNvPr>
          <p:cNvSpPr>
            <a:spLocks noGrp="1"/>
          </p:cNvSpPr>
          <p:nvPr>
            <p:ph type="ctrTitle"/>
          </p:nvPr>
        </p:nvSpPr>
        <p:spPr>
          <a:xfrm>
            <a:off x="1046264" y="1421945"/>
            <a:ext cx="4594432" cy="1503947"/>
          </a:xfrm>
        </p:spPr>
        <p:txBody>
          <a:bodyPr>
            <a:normAutofit/>
          </a:bodyPr>
          <a:lstStyle/>
          <a:p>
            <a:r>
              <a:rPr lang="en-US"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t>Global Shift Assessment</a:t>
            </a:r>
            <a:br>
              <a:rPr lang="en-US"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t/>
            </a:r>
            <a:br>
              <a:rPr lang="en-US"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CA"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7" name="Picture 6">
            <a:extLst>
              <a:ext uri="{FF2B5EF4-FFF2-40B4-BE49-F238E27FC236}">
                <a16:creationId xmlns:a16="http://schemas.microsoft.com/office/drawing/2014/main" id="{CFE83096-BA87-4A28-80FF-0F4BBCFED0F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5587"/>
          <a:stretch/>
        </p:blipFill>
        <p:spPr>
          <a:xfrm>
            <a:off x="6551306" y="83955"/>
            <a:ext cx="4035868" cy="6774045"/>
          </a:xfrm>
          <a:prstGeom prst="rect">
            <a:avLst/>
          </a:prstGeom>
        </p:spPr>
      </p:pic>
      <p:sp>
        <p:nvSpPr>
          <p:cNvPr id="16" name="TextBox 15">
            <a:extLst>
              <a:ext uri="{FF2B5EF4-FFF2-40B4-BE49-F238E27FC236}">
                <a16:creationId xmlns:a16="http://schemas.microsoft.com/office/drawing/2014/main" id="{75488050-7BD4-43B9-9CF8-5C9214860F62}"/>
              </a:ext>
            </a:extLst>
          </p:cNvPr>
          <p:cNvSpPr txBox="1"/>
          <p:nvPr/>
        </p:nvSpPr>
        <p:spPr>
          <a:xfrm>
            <a:off x="1604826" y="2431378"/>
            <a:ext cx="3593475" cy="2031325"/>
          </a:xfrm>
          <a:prstGeom prst="rect">
            <a:avLst/>
          </a:prstGeom>
          <a:noFill/>
        </p:spPr>
        <p:txBody>
          <a:bodyPr wrap="square" rtlCol="0">
            <a:spAutoFit/>
          </a:bodyPr>
          <a:lstStyle/>
          <a:p>
            <a:pPr algn="ctr"/>
            <a:endParaRPr lang="en-US" dirty="0"/>
          </a:p>
          <a:p>
            <a:pPr marL="285750" indent="-285750">
              <a:buFont typeface="Arial" panose="020B0604020202020204" pitchFamily="34" charset="0"/>
              <a:buChar char="•"/>
            </a:pPr>
            <a:r>
              <a:rPr lang="en-US" dirty="0"/>
              <a:t>general feedback </a:t>
            </a:r>
            <a:r>
              <a:rPr lang="en-CA" dirty="0"/>
              <a:t>on the residents’ performance while on each </a:t>
            </a:r>
            <a:r>
              <a:rPr lang="en-CA" dirty="0" err="1"/>
              <a:t>emerg</a:t>
            </a:r>
            <a:r>
              <a:rPr lang="en-CA" dirty="0"/>
              <a:t> shift</a:t>
            </a:r>
          </a:p>
          <a:p>
            <a:pPr marL="285750" indent="-285750">
              <a:buFont typeface="Arial" panose="020B0604020202020204" pitchFamily="34" charset="0"/>
              <a:buChar char="•"/>
            </a:pPr>
            <a:r>
              <a:rPr lang="en-CA" dirty="0"/>
              <a:t>Mandatory to use when an EPA is not being assessed on a shift</a:t>
            </a:r>
          </a:p>
          <a:p>
            <a:pPr algn="ctr"/>
            <a:endParaRPr lang="en-US" dirty="0"/>
          </a:p>
        </p:txBody>
      </p:sp>
    </p:spTree>
    <p:extLst>
      <p:ext uri="{BB962C8B-B14F-4D97-AF65-F5344CB8AC3E}">
        <p14:creationId xmlns:p14="http://schemas.microsoft.com/office/powerpoint/2010/main" val="27761027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80">
                                          <p:stCondLst>
                                            <p:cond delay="0"/>
                                          </p:stCondLst>
                                        </p:cTn>
                                        <p:tgtEl>
                                          <p:spTgt spid="7"/>
                                        </p:tgtEl>
                                      </p:cBhvr>
                                    </p:animEffect>
                                    <p:anim calcmode="lin" valueType="num">
                                      <p:cBhvr>
                                        <p:cTn id="1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7" dur="26">
                                          <p:stCondLst>
                                            <p:cond delay="650"/>
                                          </p:stCondLst>
                                        </p:cTn>
                                        <p:tgtEl>
                                          <p:spTgt spid="7"/>
                                        </p:tgtEl>
                                      </p:cBhvr>
                                      <p:to x="100000" y="60000"/>
                                    </p:animScale>
                                    <p:animScale>
                                      <p:cBhvr>
                                        <p:cTn id="18" dur="166" decel="50000">
                                          <p:stCondLst>
                                            <p:cond delay="676"/>
                                          </p:stCondLst>
                                        </p:cTn>
                                        <p:tgtEl>
                                          <p:spTgt spid="7"/>
                                        </p:tgtEl>
                                      </p:cBhvr>
                                      <p:to x="100000" y="100000"/>
                                    </p:animScale>
                                    <p:animScale>
                                      <p:cBhvr>
                                        <p:cTn id="19" dur="26">
                                          <p:stCondLst>
                                            <p:cond delay="1312"/>
                                          </p:stCondLst>
                                        </p:cTn>
                                        <p:tgtEl>
                                          <p:spTgt spid="7"/>
                                        </p:tgtEl>
                                      </p:cBhvr>
                                      <p:to x="100000" y="80000"/>
                                    </p:animScale>
                                    <p:animScale>
                                      <p:cBhvr>
                                        <p:cTn id="20" dur="166" decel="50000">
                                          <p:stCondLst>
                                            <p:cond delay="1338"/>
                                          </p:stCondLst>
                                        </p:cTn>
                                        <p:tgtEl>
                                          <p:spTgt spid="7"/>
                                        </p:tgtEl>
                                      </p:cBhvr>
                                      <p:to x="100000" y="100000"/>
                                    </p:animScale>
                                    <p:animScale>
                                      <p:cBhvr>
                                        <p:cTn id="21" dur="26">
                                          <p:stCondLst>
                                            <p:cond delay="1642"/>
                                          </p:stCondLst>
                                        </p:cTn>
                                        <p:tgtEl>
                                          <p:spTgt spid="7"/>
                                        </p:tgtEl>
                                      </p:cBhvr>
                                      <p:to x="100000" y="90000"/>
                                    </p:animScale>
                                    <p:animScale>
                                      <p:cBhvr>
                                        <p:cTn id="22" dur="166" decel="50000">
                                          <p:stCondLst>
                                            <p:cond delay="1668"/>
                                          </p:stCondLst>
                                        </p:cTn>
                                        <p:tgtEl>
                                          <p:spTgt spid="7"/>
                                        </p:tgtEl>
                                      </p:cBhvr>
                                      <p:to x="100000" y="100000"/>
                                    </p:animScale>
                                    <p:animScale>
                                      <p:cBhvr>
                                        <p:cTn id="23" dur="26">
                                          <p:stCondLst>
                                            <p:cond delay="1808"/>
                                          </p:stCondLst>
                                        </p:cTn>
                                        <p:tgtEl>
                                          <p:spTgt spid="7"/>
                                        </p:tgtEl>
                                      </p:cBhvr>
                                      <p:to x="100000" y="95000"/>
                                    </p:animScale>
                                    <p:animScale>
                                      <p:cBhvr>
                                        <p:cTn id="2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otebook spine">
            <a:extLst>
              <a:ext uri="{FF2B5EF4-FFF2-40B4-BE49-F238E27FC236}">
                <a16:creationId xmlns:a16="http://schemas.microsoft.com/office/drawing/2014/main" id="{57C3631F-7477-4B31-87C0-FC69320B84A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45771" r="45092" b="6083"/>
          <a:stretch/>
        </p:blipFill>
        <p:spPr bwMode="auto">
          <a:xfrm>
            <a:off x="-84841" y="-765343"/>
            <a:ext cx="1074655" cy="793179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7">
            <a:extLst>
              <a:ext uri="{FF2B5EF4-FFF2-40B4-BE49-F238E27FC236}">
                <a16:creationId xmlns:a16="http://schemas.microsoft.com/office/drawing/2014/main" id="{998F51EA-0EF5-46B8-98D1-2E3D4705BC9B}"/>
              </a:ext>
            </a:extLst>
          </p:cNvPr>
          <p:cNvSpPr>
            <a:spLocks noGrp="1"/>
          </p:cNvSpPr>
          <p:nvPr>
            <p:ph type="ctrTitle"/>
          </p:nvPr>
        </p:nvSpPr>
        <p:spPr>
          <a:xfrm>
            <a:off x="4212684" y="-216574"/>
            <a:ext cx="4594432" cy="1503947"/>
          </a:xfrm>
        </p:spPr>
        <p:txBody>
          <a:bodyPr>
            <a:normAutofit/>
          </a:bodyPr>
          <a:lstStyle/>
          <a:p>
            <a:r>
              <a:rPr lang="en-US"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t>EMERG - EPA Assessment</a:t>
            </a:r>
            <a:br>
              <a:rPr lang="en-US"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t/>
            </a:r>
            <a:br>
              <a:rPr lang="en-US"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CA"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3" name="Picture 12">
            <a:extLst>
              <a:ext uri="{FF2B5EF4-FFF2-40B4-BE49-F238E27FC236}">
                <a16:creationId xmlns:a16="http://schemas.microsoft.com/office/drawing/2014/main" id="{F72F8A59-6F84-4872-B09D-5353CE32B17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60780" y="751973"/>
            <a:ext cx="3429000" cy="6096000"/>
          </a:xfrm>
          <a:prstGeom prst="rect">
            <a:avLst/>
          </a:prstGeom>
        </p:spPr>
      </p:pic>
      <p:pic>
        <p:nvPicPr>
          <p:cNvPr id="15" name="Picture 14">
            <a:extLst>
              <a:ext uri="{FF2B5EF4-FFF2-40B4-BE49-F238E27FC236}">
                <a16:creationId xmlns:a16="http://schemas.microsoft.com/office/drawing/2014/main" id="{8E924141-C5D5-4CCD-B178-EFAD5AC60057}"/>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4849727" y="762000"/>
            <a:ext cx="3429000" cy="6096000"/>
          </a:xfrm>
          <a:prstGeom prst="rect">
            <a:avLst/>
          </a:prstGeom>
        </p:spPr>
      </p:pic>
      <p:pic>
        <p:nvPicPr>
          <p:cNvPr id="17" name="Picture 16">
            <a:extLst>
              <a:ext uri="{FF2B5EF4-FFF2-40B4-BE49-F238E27FC236}">
                <a16:creationId xmlns:a16="http://schemas.microsoft.com/office/drawing/2014/main" id="{B56FFBD6-241C-4D90-8E0A-D5C675E17947}"/>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472523" y="722896"/>
            <a:ext cx="3445356" cy="6125077"/>
          </a:xfrm>
          <a:prstGeom prst="rect">
            <a:avLst/>
          </a:prstGeom>
        </p:spPr>
      </p:pic>
      <p:cxnSp>
        <p:nvCxnSpPr>
          <p:cNvPr id="21" name="Straight Connector 20">
            <a:extLst>
              <a:ext uri="{FF2B5EF4-FFF2-40B4-BE49-F238E27FC236}">
                <a16:creationId xmlns:a16="http://schemas.microsoft.com/office/drawing/2014/main" id="{76054E4C-0DCA-4A05-BA6C-0A2FEC70B83B}"/>
              </a:ext>
            </a:extLst>
          </p:cNvPr>
          <p:cNvCxnSpPr>
            <a:cxnSpLocks/>
          </p:cNvCxnSpPr>
          <p:nvPr/>
        </p:nvCxnSpPr>
        <p:spPr>
          <a:xfrm>
            <a:off x="4644189" y="1191126"/>
            <a:ext cx="0" cy="5462337"/>
          </a:xfrm>
          <a:prstGeom prst="line">
            <a:avLst/>
          </a:prstGeom>
          <a:ln>
            <a:solidFill>
              <a:srgbClr val="7A003C"/>
            </a:solidFill>
            <a:prstDash val="lgDash"/>
          </a:ln>
        </p:spPr>
        <p:style>
          <a:lnRef idx="1">
            <a:schemeClr val="accent3"/>
          </a:lnRef>
          <a:fillRef idx="0">
            <a:schemeClr val="accent3"/>
          </a:fillRef>
          <a:effectRef idx="0">
            <a:schemeClr val="accent3"/>
          </a:effectRef>
          <a:fontRef idx="minor">
            <a:schemeClr val="tx1"/>
          </a:fontRef>
        </p:style>
      </p:cxnSp>
      <p:cxnSp>
        <p:nvCxnSpPr>
          <p:cNvPr id="24" name="Straight Connector 23">
            <a:extLst>
              <a:ext uri="{FF2B5EF4-FFF2-40B4-BE49-F238E27FC236}">
                <a16:creationId xmlns:a16="http://schemas.microsoft.com/office/drawing/2014/main" id="{77E23556-38EB-4FA1-A55E-1271C49C93EA}"/>
              </a:ext>
            </a:extLst>
          </p:cNvPr>
          <p:cNvCxnSpPr>
            <a:cxnSpLocks/>
          </p:cNvCxnSpPr>
          <p:nvPr/>
        </p:nvCxnSpPr>
        <p:spPr>
          <a:xfrm>
            <a:off x="8369975" y="1175082"/>
            <a:ext cx="0" cy="5462337"/>
          </a:xfrm>
          <a:prstGeom prst="line">
            <a:avLst/>
          </a:prstGeom>
          <a:ln>
            <a:solidFill>
              <a:srgbClr val="7A003C"/>
            </a:solidFill>
            <a:prstDash val="lgDash"/>
          </a:ln>
        </p:spPr>
        <p:style>
          <a:lnRef idx="1">
            <a:schemeClr val="accent3"/>
          </a:lnRef>
          <a:fillRef idx="0">
            <a:schemeClr val="accent3"/>
          </a:fillRef>
          <a:effectRef idx="0">
            <a:schemeClr val="accent3"/>
          </a:effectRef>
          <a:fontRef idx="minor">
            <a:schemeClr val="tx1"/>
          </a:fontRef>
        </p:style>
      </p:cxnSp>
    </p:spTree>
    <p:extLst>
      <p:ext uri="{BB962C8B-B14F-4D97-AF65-F5344CB8AC3E}">
        <p14:creationId xmlns:p14="http://schemas.microsoft.com/office/powerpoint/2010/main" val="33202252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otebook spine">
            <a:extLst>
              <a:ext uri="{FF2B5EF4-FFF2-40B4-BE49-F238E27FC236}">
                <a16:creationId xmlns:a16="http://schemas.microsoft.com/office/drawing/2014/main" id="{57C3631F-7477-4B31-87C0-FC69320B84A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45771" r="45092" b="6083"/>
          <a:stretch/>
        </p:blipFill>
        <p:spPr bwMode="auto">
          <a:xfrm>
            <a:off x="-84841" y="-765343"/>
            <a:ext cx="1074655" cy="7931797"/>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a:extLst>
              <a:ext uri="{FF2B5EF4-FFF2-40B4-BE49-F238E27FC236}">
                <a16:creationId xmlns:a16="http://schemas.microsoft.com/office/drawing/2014/main" id="{3B722218-D95C-4ED0-A809-DE2F5E90D9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0966" y="1030174"/>
            <a:ext cx="6272299" cy="4797652"/>
          </a:xfrm>
          <a:prstGeom prst="rect">
            <a:avLst/>
          </a:prstGeom>
        </p:spPr>
      </p:pic>
      <p:sp>
        <p:nvSpPr>
          <p:cNvPr id="6" name="Title 7">
            <a:extLst>
              <a:ext uri="{FF2B5EF4-FFF2-40B4-BE49-F238E27FC236}">
                <a16:creationId xmlns:a16="http://schemas.microsoft.com/office/drawing/2014/main" id="{37E21744-69BD-4A55-8309-4F41038EA29E}"/>
              </a:ext>
            </a:extLst>
          </p:cNvPr>
          <p:cNvSpPr>
            <a:spLocks noGrp="1"/>
          </p:cNvSpPr>
          <p:nvPr>
            <p:ph type="ctrTitle"/>
          </p:nvPr>
        </p:nvSpPr>
        <p:spPr>
          <a:xfrm>
            <a:off x="4212684" y="-216574"/>
            <a:ext cx="4594432" cy="1503947"/>
          </a:xfrm>
        </p:spPr>
        <p:txBody>
          <a:bodyPr>
            <a:normAutofit/>
          </a:bodyPr>
          <a:lstStyle/>
          <a:p>
            <a:r>
              <a:rPr lang="en-US"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t>Resident Reflection</a:t>
            </a:r>
            <a:br>
              <a:rPr lang="en-US"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t/>
            </a:r>
            <a:br>
              <a:rPr lang="en-US"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CA"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8" name="TextBox 7">
            <a:extLst>
              <a:ext uri="{FF2B5EF4-FFF2-40B4-BE49-F238E27FC236}">
                <a16:creationId xmlns:a16="http://schemas.microsoft.com/office/drawing/2014/main" id="{6260AC92-04FA-47C1-B72D-659DB7AAA763}"/>
              </a:ext>
            </a:extLst>
          </p:cNvPr>
          <p:cNvSpPr txBox="1"/>
          <p:nvPr/>
        </p:nvSpPr>
        <p:spPr>
          <a:xfrm>
            <a:off x="1533652" y="1673388"/>
            <a:ext cx="3593475" cy="1754326"/>
          </a:xfrm>
          <a:prstGeom prst="rect">
            <a:avLst/>
          </a:prstGeom>
          <a:noFill/>
        </p:spPr>
        <p:txBody>
          <a:bodyPr wrap="square" rtlCol="0">
            <a:spAutoFit/>
          </a:bodyPr>
          <a:lstStyle/>
          <a:p>
            <a:pPr algn="ctr"/>
            <a:endParaRPr lang="en-US" dirty="0"/>
          </a:p>
          <a:p>
            <a:pPr marL="285750" indent="-285750">
              <a:buFont typeface="Arial" panose="020B0604020202020204" pitchFamily="34" charset="0"/>
              <a:buChar char="•"/>
            </a:pPr>
            <a:r>
              <a:rPr lang="en-US" dirty="0"/>
              <a:t>In most cases, not mandatory</a:t>
            </a:r>
            <a:endParaRPr lang="en-CA" dirty="0"/>
          </a:p>
          <a:p>
            <a:pPr marL="285750" indent="-285750">
              <a:buFont typeface="Arial" panose="020B0604020202020204" pitchFamily="34" charset="0"/>
              <a:buChar char="•"/>
            </a:pPr>
            <a:r>
              <a:rPr lang="en-CA" dirty="0"/>
              <a:t>Provides the resident the opportunity to self-reflect on their performance</a:t>
            </a:r>
          </a:p>
          <a:p>
            <a:pPr algn="ctr"/>
            <a:endParaRPr lang="en-US" dirty="0"/>
          </a:p>
        </p:txBody>
      </p:sp>
    </p:spTree>
    <p:extLst>
      <p:ext uri="{BB962C8B-B14F-4D97-AF65-F5344CB8AC3E}">
        <p14:creationId xmlns:p14="http://schemas.microsoft.com/office/powerpoint/2010/main" val="7967377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80">
                                          <p:stCondLst>
                                            <p:cond delay="0"/>
                                          </p:stCondLst>
                                        </p:cTn>
                                        <p:tgtEl>
                                          <p:spTgt spid="3"/>
                                        </p:tgtEl>
                                      </p:cBhvr>
                                    </p:animEffect>
                                    <p:anim calcmode="lin" valueType="num">
                                      <p:cBhvr>
                                        <p:cTn id="12"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7" dur="26">
                                          <p:stCondLst>
                                            <p:cond delay="650"/>
                                          </p:stCondLst>
                                        </p:cTn>
                                        <p:tgtEl>
                                          <p:spTgt spid="3"/>
                                        </p:tgtEl>
                                      </p:cBhvr>
                                      <p:to x="100000" y="60000"/>
                                    </p:animScale>
                                    <p:animScale>
                                      <p:cBhvr>
                                        <p:cTn id="18" dur="166" decel="50000">
                                          <p:stCondLst>
                                            <p:cond delay="676"/>
                                          </p:stCondLst>
                                        </p:cTn>
                                        <p:tgtEl>
                                          <p:spTgt spid="3"/>
                                        </p:tgtEl>
                                      </p:cBhvr>
                                      <p:to x="100000" y="100000"/>
                                    </p:animScale>
                                    <p:animScale>
                                      <p:cBhvr>
                                        <p:cTn id="19" dur="26">
                                          <p:stCondLst>
                                            <p:cond delay="1312"/>
                                          </p:stCondLst>
                                        </p:cTn>
                                        <p:tgtEl>
                                          <p:spTgt spid="3"/>
                                        </p:tgtEl>
                                      </p:cBhvr>
                                      <p:to x="100000" y="80000"/>
                                    </p:animScale>
                                    <p:animScale>
                                      <p:cBhvr>
                                        <p:cTn id="20" dur="166" decel="50000">
                                          <p:stCondLst>
                                            <p:cond delay="1338"/>
                                          </p:stCondLst>
                                        </p:cTn>
                                        <p:tgtEl>
                                          <p:spTgt spid="3"/>
                                        </p:tgtEl>
                                      </p:cBhvr>
                                      <p:to x="100000" y="100000"/>
                                    </p:animScale>
                                    <p:animScale>
                                      <p:cBhvr>
                                        <p:cTn id="21" dur="26">
                                          <p:stCondLst>
                                            <p:cond delay="1642"/>
                                          </p:stCondLst>
                                        </p:cTn>
                                        <p:tgtEl>
                                          <p:spTgt spid="3"/>
                                        </p:tgtEl>
                                      </p:cBhvr>
                                      <p:to x="100000" y="90000"/>
                                    </p:animScale>
                                    <p:animScale>
                                      <p:cBhvr>
                                        <p:cTn id="22" dur="166" decel="50000">
                                          <p:stCondLst>
                                            <p:cond delay="1668"/>
                                          </p:stCondLst>
                                        </p:cTn>
                                        <p:tgtEl>
                                          <p:spTgt spid="3"/>
                                        </p:tgtEl>
                                      </p:cBhvr>
                                      <p:to x="100000" y="100000"/>
                                    </p:animScale>
                                    <p:animScale>
                                      <p:cBhvr>
                                        <p:cTn id="23" dur="26">
                                          <p:stCondLst>
                                            <p:cond delay="1808"/>
                                          </p:stCondLst>
                                        </p:cTn>
                                        <p:tgtEl>
                                          <p:spTgt spid="3"/>
                                        </p:tgtEl>
                                      </p:cBhvr>
                                      <p:to x="100000" y="95000"/>
                                    </p:animScale>
                                    <p:animScale>
                                      <p:cBhvr>
                                        <p:cTn id="24"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otebook spine">
            <a:extLst>
              <a:ext uri="{FF2B5EF4-FFF2-40B4-BE49-F238E27FC236}">
                <a16:creationId xmlns:a16="http://schemas.microsoft.com/office/drawing/2014/main" id="{57C3631F-7477-4B31-87C0-FC69320B84A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45771" r="45092" b="6083"/>
          <a:stretch/>
        </p:blipFill>
        <p:spPr bwMode="auto">
          <a:xfrm>
            <a:off x="-84841" y="-765343"/>
            <a:ext cx="1074655" cy="793179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2" name="Group 1">
            <a:extLst>
              <a:ext uri="{FF2B5EF4-FFF2-40B4-BE49-F238E27FC236}">
                <a16:creationId xmlns:a16="http://schemas.microsoft.com/office/drawing/2014/main" id="{0DF4C00E-B35C-425C-BFE9-B8F34A41285B}"/>
              </a:ext>
            </a:extLst>
          </p:cNvPr>
          <p:cNvGrpSpPr/>
          <p:nvPr/>
        </p:nvGrpSpPr>
        <p:grpSpPr>
          <a:xfrm>
            <a:off x="989814" y="0"/>
            <a:ext cx="10836764" cy="6228021"/>
            <a:chOff x="1355236" y="86544"/>
            <a:chExt cx="10836764" cy="6228021"/>
          </a:xfrm>
        </p:grpSpPr>
        <p:pic>
          <p:nvPicPr>
            <p:cNvPr id="7" name="Picture 6" descr="Screen Shot 2018-06-18 at 1.52.2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355236" y="86544"/>
              <a:ext cx="10836764" cy="6228021"/>
            </a:xfrm>
            <a:prstGeom prst="rect">
              <a:avLst/>
            </a:prstGeom>
          </p:spPr>
        </p:pic>
        <p:sp>
          <p:nvSpPr>
            <p:cNvPr id="8" name="Rectangle 7"/>
            <p:cNvSpPr/>
            <p:nvPr/>
          </p:nvSpPr>
          <p:spPr>
            <a:xfrm>
              <a:off x="1628385" y="1853853"/>
              <a:ext cx="1490596" cy="4346532"/>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CA" kern="1200">
                <a:solidFill>
                  <a:schemeClr val="bg1"/>
                </a:solidFill>
              </a:endParaRPr>
            </a:p>
          </p:txBody>
        </p:sp>
      </p:grpSp>
      <p:pic>
        <p:nvPicPr>
          <p:cNvPr id="9" name="Picture 8">
            <a:extLst>
              <a:ext uri="{FF2B5EF4-FFF2-40B4-BE49-F238E27FC236}">
                <a16:creationId xmlns:a16="http://schemas.microsoft.com/office/drawing/2014/main" id="{B446E7F1-8399-4F4A-BB2C-F38B8E03669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3245294" y="3980145"/>
            <a:ext cx="1517867" cy="838621"/>
          </a:xfrm>
          <a:prstGeom prst="rect">
            <a:avLst/>
          </a:prstGeom>
        </p:spPr>
      </p:pic>
    </p:spTree>
    <p:extLst>
      <p:ext uri="{BB962C8B-B14F-4D97-AF65-F5344CB8AC3E}">
        <p14:creationId xmlns:p14="http://schemas.microsoft.com/office/powerpoint/2010/main" val="160458353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8AD27B8-CCEA-4964-95D2-639DFA6191E6}"/>
              </a:ext>
            </a:extLst>
          </p:cNvPr>
          <p:cNvGrpSpPr/>
          <p:nvPr/>
        </p:nvGrpSpPr>
        <p:grpSpPr>
          <a:xfrm>
            <a:off x="-84841" y="-765343"/>
            <a:ext cx="8843444" cy="7931797"/>
            <a:chOff x="-84841" y="-765343"/>
            <a:chExt cx="8843444" cy="7931797"/>
          </a:xfrm>
        </p:grpSpPr>
        <p:pic>
          <p:nvPicPr>
            <p:cNvPr id="1026" name="Picture 2" descr="Image result for notebook spine">
              <a:extLst>
                <a:ext uri="{FF2B5EF4-FFF2-40B4-BE49-F238E27FC236}">
                  <a16:creationId xmlns:a16="http://schemas.microsoft.com/office/drawing/2014/main" id="{57C3631F-7477-4B31-87C0-FC69320B84A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45771" r="45092" b="6083"/>
            <a:stretch/>
          </p:blipFill>
          <p:spPr bwMode="auto">
            <a:xfrm>
              <a:off x="-84841" y="-765343"/>
              <a:ext cx="1074655" cy="793179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descr="Screen Shot 2018-06-18 at 3.46.30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337438" y="340445"/>
              <a:ext cx="5421165" cy="5106673"/>
            </a:xfrm>
            <a:prstGeom prst="rect">
              <a:avLst/>
            </a:prstGeom>
          </p:spPr>
        </p:pic>
        <p:sp>
          <p:nvSpPr>
            <p:cNvPr id="8" name="Rectangle 7"/>
            <p:cNvSpPr/>
            <p:nvPr/>
          </p:nvSpPr>
          <p:spPr>
            <a:xfrm>
              <a:off x="4712629" y="1545664"/>
              <a:ext cx="1335391" cy="2068857"/>
            </a:xfrm>
            <a:prstGeom prst="rect">
              <a:avLst/>
            </a:prstGeom>
            <a:solidFill>
              <a:schemeClr val="bg1">
                <a:lumMod val="9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endParaRPr lang="en-CA" kern="1200">
                <a:solidFill>
                  <a:schemeClr val="bg1"/>
                </a:solidFill>
              </a:endParaRPr>
            </a:p>
          </p:txBody>
        </p:sp>
        <p:pic>
          <p:nvPicPr>
            <p:cNvPr id="9" name="Picture 8">
              <a:extLst>
                <a:ext uri="{FF2B5EF4-FFF2-40B4-BE49-F238E27FC236}">
                  <a16:creationId xmlns:a16="http://schemas.microsoft.com/office/drawing/2014/main" id="{266E3916-7EF6-4EA4-B297-E896C8B9AB9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42412" y="5257800"/>
              <a:ext cx="1517867" cy="838621"/>
            </a:xfrm>
            <a:prstGeom prst="rect">
              <a:avLst/>
            </a:prstGeom>
          </p:spPr>
        </p:pic>
      </p:grpSp>
    </p:spTree>
    <p:extLst>
      <p:ext uri="{BB962C8B-B14F-4D97-AF65-F5344CB8AC3E}">
        <p14:creationId xmlns:p14="http://schemas.microsoft.com/office/powerpoint/2010/main" val="20739766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78171" y="400833"/>
            <a:ext cx="11558779" cy="5569478"/>
          </a:xfrm>
          <a:prstGeom prst="rect">
            <a:avLst/>
          </a:prstGeom>
        </p:spPr>
      </p:pic>
    </p:spTree>
    <p:extLst>
      <p:ext uri="{BB962C8B-B14F-4D97-AF65-F5344CB8AC3E}">
        <p14:creationId xmlns:p14="http://schemas.microsoft.com/office/powerpoint/2010/main" val="184006773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E32C-7344-4DB2-808E-F2EA63E41200}"/>
              </a:ext>
            </a:extLst>
          </p:cNvPr>
          <p:cNvSpPr>
            <a:spLocks noGrp="1"/>
          </p:cNvSpPr>
          <p:nvPr>
            <p:ph type="ctrTitle"/>
          </p:nvPr>
        </p:nvSpPr>
        <p:spPr>
          <a:xfrm>
            <a:off x="1524000" y="1122363"/>
            <a:ext cx="9144000" cy="943201"/>
          </a:xfrm>
        </p:spPr>
        <p:txBody>
          <a:bodyPr/>
          <a:lstStyle/>
          <a:p>
            <a:r>
              <a:rPr lang="en-US" dirty="0">
                <a:solidFill>
                  <a:srgbClr val="7A003C"/>
                </a:solidFill>
              </a:rPr>
              <a:t>Objectives</a:t>
            </a:r>
            <a:endParaRPr lang="en-CA" dirty="0">
              <a:solidFill>
                <a:srgbClr val="7A003C"/>
              </a:solidFill>
            </a:endParaRPr>
          </a:p>
        </p:txBody>
      </p:sp>
      <p:sp>
        <p:nvSpPr>
          <p:cNvPr id="3" name="Subtitle 2">
            <a:extLst>
              <a:ext uri="{FF2B5EF4-FFF2-40B4-BE49-F238E27FC236}">
                <a16:creationId xmlns:a16="http://schemas.microsoft.com/office/drawing/2014/main" id="{1349308F-A767-4D27-8B4D-991C89F3DDCE}"/>
              </a:ext>
            </a:extLst>
          </p:cNvPr>
          <p:cNvSpPr>
            <a:spLocks noGrp="1"/>
          </p:cNvSpPr>
          <p:nvPr>
            <p:ph type="subTitle" idx="1"/>
          </p:nvPr>
        </p:nvSpPr>
        <p:spPr>
          <a:xfrm>
            <a:off x="1524000" y="2351314"/>
            <a:ext cx="9144000" cy="2906486"/>
          </a:xfrm>
        </p:spPr>
        <p:txBody>
          <a:bodyPr/>
          <a:lstStyle/>
          <a:p>
            <a:pPr marL="342900" indent="-342900" algn="l">
              <a:buFont typeface="Arial" panose="020B0604020202020204" pitchFamily="34" charset="0"/>
              <a:buChar char="•"/>
            </a:pPr>
            <a:r>
              <a:rPr lang="en-US" dirty="0">
                <a:latin typeface="Garamond" panose="02020404030301010803" pitchFamily="18" charset="0"/>
              </a:rPr>
              <a:t>What is an EPA</a:t>
            </a:r>
          </a:p>
          <a:p>
            <a:pPr marL="342900" indent="-342900" algn="l">
              <a:buFont typeface="Arial" panose="020B0604020202020204" pitchFamily="34" charset="0"/>
              <a:buChar char="•"/>
            </a:pPr>
            <a:r>
              <a:rPr lang="en-US" dirty="0">
                <a:latin typeface="Garamond" panose="02020404030301010803" pitchFamily="18" charset="0"/>
              </a:rPr>
              <a:t>What is a work based assessment (WBA)</a:t>
            </a:r>
          </a:p>
          <a:p>
            <a:pPr marL="342900" indent="-342900" algn="l">
              <a:buFont typeface="Arial" panose="020B0604020202020204" pitchFamily="34" charset="0"/>
              <a:buChar char="•"/>
            </a:pPr>
            <a:r>
              <a:rPr lang="en-US" dirty="0">
                <a:latin typeface="Garamond" panose="02020404030301010803" pitchFamily="18" charset="0"/>
              </a:rPr>
              <a:t>How to prepare for CBD/WBA </a:t>
            </a:r>
          </a:p>
          <a:p>
            <a:pPr marL="342900" indent="-342900" algn="l">
              <a:buFont typeface="Arial" panose="020B0604020202020204" pitchFamily="34" charset="0"/>
              <a:buChar char="•"/>
            </a:pPr>
            <a:r>
              <a:rPr lang="en-US" dirty="0">
                <a:latin typeface="Garamond" panose="02020404030301010803" pitchFamily="18" charset="0"/>
              </a:rPr>
              <a:t>WBA – “Emergency Medicine Style”</a:t>
            </a:r>
          </a:p>
          <a:p>
            <a:endParaRPr lang="en-CA" dirty="0">
              <a:latin typeface="Garamond" panose="02020404030301010803" pitchFamily="18" charset="0"/>
            </a:endParaRPr>
          </a:p>
        </p:txBody>
      </p:sp>
      <p:pic>
        <p:nvPicPr>
          <p:cNvPr id="1026" name="Picture 2" descr="Image result for notebook spine">
            <a:extLst>
              <a:ext uri="{FF2B5EF4-FFF2-40B4-BE49-F238E27FC236}">
                <a16:creationId xmlns:a16="http://schemas.microsoft.com/office/drawing/2014/main" id="{57C3631F-7477-4B31-87C0-FC69320B84AA}"/>
              </a:ext>
            </a:extLst>
          </p:cNvPr>
          <p:cNvPicPr>
            <a:picLocks noChangeAspect="1" noChangeArrowheads="1"/>
          </p:cNvPicPr>
          <p:nvPr/>
        </p:nvPicPr>
        <p:blipFill rotWithShape="1">
          <a:blip r:embed="rId2">
            <a:extLst>
              <a:ext uri="{28A0092B-C50C-407E-A947-70E740481C1C}">
                <a14:useLocalDpi xmlns:a14="http://schemas.microsoft.com/office/drawing/2010/main"/>
              </a:ext>
            </a:extLst>
          </a:blip>
          <a:srcRect l="45771" r="45092" b="6083"/>
          <a:stretch/>
        </p:blipFill>
        <p:spPr bwMode="auto">
          <a:xfrm>
            <a:off x="-84841" y="-765343"/>
            <a:ext cx="1074655" cy="793179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a:extLst>
              <a:ext uri="{FF2B5EF4-FFF2-40B4-BE49-F238E27FC236}">
                <a16:creationId xmlns:a16="http://schemas.microsoft.com/office/drawing/2014/main" id="{4F90F3ED-7334-41F2-917F-58A146FCE3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2412" y="5257800"/>
            <a:ext cx="1517867" cy="838621"/>
          </a:xfrm>
          <a:prstGeom prst="rect">
            <a:avLst/>
          </a:prstGeom>
        </p:spPr>
      </p:pic>
    </p:spTree>
    <p:extLst>
      <p:ext uri="{BB962C8B-B14F-4D97-AF65-F5344CB8AC3E}">
        <p14:creationId xmlns:p14="http://schemas.microsoft.com/office/powerpoint/2010/main" val="28069078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E32C-7344-4DB2-808E-F2EA63E41200}"/>
              </a:ext>
            </a:extLst>
          </p:cNvPr>
          <p:cNvSpPr>
            <a:spLocks noGrp="1"/>
          </p:cNvSpPr>
          <p:nvPr>
            <p:ph type="ctrTitle"/>
          </p:nvPr>
        </p:nvSpPr>
        <p:spPr>
          <a:xfrm>
            <a:off x="989814" y="465365"/>
            <a:ext cx="11202186" cy="775607"/>
          </a:xfrm>
        </p:spPr>
        <p:txBody>
          <a:bodyPr>
            <a:noAutofit/>
          </a:bodyPr>
          <a:lstStyle/>
          <a:p>
            <a:r>
              <a:rPr lang="en-US" sz="4400" dirty="0" err="1">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t>Entrustable</a:t>
            </a:r>
            <a:r>
              <a:rPr lang="en-US" sz="4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t> Professional Activities (EPA)</a:t>
            </a:r>
            <a:endParaRPr lang="en-CA" sz="4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Subtitle 2">
            <a:extLst>
              <a:ext uri="{FF2B5EF4-FFF2-40B4-BE49-F238E27FC236}">
                <a16:creationId xmlns:a16="http://schemas.microsoft.com/office/drawing/2014/main" id="{1349308F-A767-4D27-8B4D-991C89F3DDCE}"/>
              </a:ext>
            </a:extLst>
          </p:cNvPr>
          <p:cNvSpPr>
            <a:spLocks noGrp="1"/>
          </p:cNvSpPr>
          <p:nvPr>
            <p:ph type="subTitle" idx="1"/>
          </p:nvPr>
        </p:nvSpPr>
        <p:spPr>
          <a:xfrm>
            <a:off x="1703614" y="1894114"/>
            <a:ext cx="9144000" cy="3592286"/>
          </a:xfrm>
        </p:spPr>
        <p:txBody>
          <a:bodyPr/>
          <a:lstStyle/>
          <a:p>
            <a:pPr marL="342900" indent="-342900" algn="l">
              <a:buFont typeface="Arial" panose="020B0604020202020204" pitchFamily="34" charset="0"/>
              <a:buChar char="•"/>
            </a:pPr>
            <a:r>
              <a:rPr lang="en-US" dirty="0">
                <a:latin typeface="Garamond" panose="02020404030301010803" pitchFamily="18" charset="0"/>
              </a:rPr>
              <a:t>Authentic tasks of a discipline</a:t>
            </a:r>
          </a:p>
          <a:p>
            <a:pPr marL="342900" indent="-342900" algn="l">
              <a:buFont typeface="Arial" panose="020B0604020202020204" pitchFamily="34" charset="0"/>
              <a:buChar char="•"/>
            </a:pPr>
            <a:r>
              <a:rPr lang="en-US" dirty="0">
                <a:latin typeface="Garamond" panose="02020404030301010803" pitchFamily="18" charset="0"/>
              </a:rPr>
              <a:t>Related to each stage of training (transition to discipline, foundations of discipline, core of disciple, transition to practice)</a:t>
            </a:r>
          </a:p>
          <a:p>
            <a:pPr marL="342900" indent="-342900" algn="l">
              <a:buFont typeface="Arial" panose="020B0604020202020204" pitchFamily="34" charset="0"/>
              <a:buChar char="•"/>
            </a:pPr>
            <a:r>
              <a:rPr lang="en-US" dirty="0">
                <a:latin typeface="Garamond" panose="02020404030301010803" pitchFamily="18" charset="0"/>
              </a:rPr>
              <a:t>Go from smaller tasks to bigger tasks as trainees progress </a:t>
            </a:r>
            <a:r>
              <a:rPr lang="en-US" dirty="0"/>
              <a:t/>
            </a:r>
            <a:br>
              <a:rPr lang="en-US" dirty="0"/>
            </a:br>
            <a:endParaRPr lang="en-US" dirty="0"/>
          </a:p>
          <a:p>
            <a:endParaRPr lang="en-US"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US"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t>HOW IS THIS EVALUATED?</a:t>
            </a:r>
            <a:endParaRPr lang="en-CA"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pic>
        <p:nvPicPr>
          <p:cNvPr id="1026" name="Picture 2" descr="Image result for notebook spine">
            <a:extLst>
              <a:ext uri="{FF2B5EF4-FFF2-40B4-BE49-F238E27FC236}">
                <a16:creationId xmlns:a16="http://schemas.microsoft.com/office/drawing/2014/main" id="{57C3631F-7477-4B31-87C0-FC69320B84A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45771" r="45092" b="6083"/>
          <a:stretch/>
        </p:blipFill>
        <p:spPr bwMode="auto">
          <a:xfrm>
            <a:off x="-84841" y="-765343"/>
            <a:ext cx="1074655" cy="793179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a:extLst>
              <a:ext uri="{FF2B5EF4-FFF2-40B4-BE49-F238E27FC236}">
                <a16:creationId xmlns:a16="http://schemas.microsoft.com/office/drawing/2014/main" id="{6204F021-C1DC-4715-A012-AD2FBF82706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2412" y="5257800"/>
            <a:ext cx="1517867" cy="838621"/>
          </a:xfrm>
          <a:prstGeom prst="rect">
            <a:avLst/>
          </a:prstGeom>
        </p:spPr>
      </p:pic>
    </p:spTree>
    <p:extLst>
      <p:ext uri="{BB962C8B-B14F-4D97-AF65-F5344CB8AC3E}">
        <p14:creationId xmlns:p14="http://schemas.microsoft.com/office/powerpoint/2010/main" val="220682909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E32C-7344-4DB2-808E-F2EA63E41200}"/>
              </a:ext>
            </a:extLst>
          </p:cNvPr>
          <p:cNvSpPr>
            <a:spLocks noGrp="1"/>
          </p:cNvSpPr>
          <p:nvPr>
            <p:ph type="ctrTitle"/>
          </p:nvPr>
        </p:nvSpPr>
        <p:spPr>
          <a:xfrm>
            <a:off x="1524000" y="580942"/>
            <a:ext cx="9144000" cy="862848"/>
          </a:xfrm>
        </p:spPr>
        <p:txBody>
          <a:bodyPr>
            <a:normAutofit fontScale="90000"/>
          </a:bodyPr>
          <a:lstStyle/>
          <a:p>
            <a:r>
              <a:rPr lang="en-US"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t>WBA</a:t>
            </a:r>
            <a:endParaRPr lang="en-CA"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
        <p:nvSpPr>
          <p:cNvPr id="3" name="Subtitle 2">
            <a:extLst>
              <a:ext uri="{FF2B5EF4-FFF2-40B4-BE49-F238E27FC236}">
                <a16:creationId xmlns:a16="http://schemas.microsoft.com/office/drawing/2014/main" id="{1349308F-A767-4D27-8B4D-991C89F3DDCE}"/>
              </a:ext>
            </a:extLst>
          </p:cNvPr>
          <p:cNvSpPr>
            <a:spLocks noGrp="1"/>
          </p:cNvSpPr>
          <p:nvPr>
            <p:ph type="subTitle" idx="1"/>
          </p:nvPr>
        </p:nvSpPr>
        <p:spPr>
          <a:xfrm>
            <a:off x="1524000" y="1900989"/>
            <a:ext cx="9144000" cy="3356811"/>
          </a:xfrm>
        </p:spPr>
        <p:txBody>
          <a:bodyPr>
            <a:normAutofit/>
          </a:bodyPr>
          <a:lstStyle/>
          <a:p>
            <a:pPr marL="342900" indent="-342900" algn="l">
              <a:buFont typeface="Arial" panose="020B0604020202020204" pitchFamily="34" charset="0"/>
              <a:buChar char="•"/>
            </a:pPr>
            <a:r>
              <a:rPr lang="en-US" dirty="0">
                <a:latin typeface="Garamond" panose="02020404030301010803" pitchFamily="18" charset="0"/>
              </a:rPr>
              <a:t>Not “Know How” – “Show How”</a:t>
            </a:r>
          </a:p>
          <a:p>
            <a:pPr marL="342900" indent="-342900" algn="l">
              <a:buFont typeface="Arial" panose="020B0604020202020204" pitchFamily="34" charset="0"/>
              <a:buChar char="•"/>
            </a:pPr>
            <a:r>
              <a:rPr lang="en-US" dirty="0">
                <a:latin typeface="Garamond" panose="02020404030301010803" pitchFamily="18" charset="0"/>
              </a:rPr>
              <a:t>Task-based assessments</a:t>
            </a:r>
          </a:p>
          <a:p>
            <a:pPr marL="342900" indent="-342900" algn="l">
              <a:buFont typeface="Arial" panose="020B0604020202020204" pitchFamily="34" charset="0"/>
              <a:buChar char="•"/>
            </a:pPr>
            <a:r>
              <a:rPr lang="en-US" dirty="0">
                <a:latin typeface="Garamond" panose="02020404030301010803" pitchFamily="18" charset="0"/>
              </a:rPr>
              <a:t>Captures real-time resident progress, measuring competence over time</a:t>
            </a:r>
          </a:p>
          <a:p>
            <a:pPr marL="342900" indent="-342900" algn="l">
              <a:buFont typeface="Arial" panose="020B0604020202020204" pitchFamily="34" charset="0"/>
              <a:buChar char="•"/>
            </a:pPr>
            <a:r>
              <a:rPr lang="en-US" dirty="0">
                <a:latin typeface="Garamond" panose="02020404030301010803" pitchFamily="18" charset="0"/>
              </a:rPr>
              <a:t>Resident-driven</a:t>
            </a:r>
          </a:p>
        </p:txBody>
      </p:sp>
      <p:pic>
        <p:nvPicPr>
          <p:cNvPr id="1026" name="Picture 2" descr="Image result for notebook spine">
            <a:extLst>
              <a:ext uri="{FF2B5EF4-FFF2-40B4-BE49-F238E27FC236}">
                <a16:creationId xmlns:a16="http://schemas.microsoft.com/office/drawing/2014/main" id="{57C3631F-7477-4B31-87C0-FC69320B84A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45771" r="45092" b="6083"/>
          <a:stretch/>
        </p:blipFill>
        <p:spPr bwMode="auto">
          <a:xfrm>
            <a:off x="-84841" y="-765343"/>
            <a:ext cx="1074655" cy="793179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6">
            <a:extLst>
              <a:ext uri="{FF2B5EF4-FFF2-40B4-BE49-F238E27FC236}">
                <a16:creationId xmlns:a16="http://schemas.microsoft.com/office/drawing/2014/main" id="{2266DBAE-2B28-4DD6-9B06-AEF80EE44F8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2412" y="5257800"/>
            <a:ext cx="1517867" cy="838621"/>
          </a:xfrm>
          <a:prstGeom prst="rect">
            <a:avLst/>
          </a:prstGeom>
        </p:spPr>
      </p:pic>
    </p:spTree>
    <p:extLst>
      <p:ext uri="{BB962C8B-B14F-4D97-AF65-F5344CB8AC3E}">
        <p14:creationId xmlns:p14="http://schemas.microsoft.com/office/powerpoint/2010/main" val="6940779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otebook spine">
            <a:extLst>
              <a:ext uri="{FF2B5EF4-FFF2-40B4-BE49-F238E27FC236}">
                <a16:creationId xmlns:a16="http://schemas.microsoft.com/office/drawing/2014/main" id="{57C3631F-7477-4B31-87C0-FC69320B84A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45771" r="45092" b="6083"/>
          <a:stretch/>
        </p:blipFill>
        <p:spPr bwMode="auto">
          <a:xfrm>
            <a:off x="-84841" y="-765343"/>
            <a:ext cx="1074655" cy="7931797"/>
          </a:xfrm>
          <a:prstGeom prst="rect">
            <a:avLst/>
          </a:prstGeom>
          <a:noFill/>
          <a:extLst>
            <a:ext uri="{909E8E84-426E-40dd-AFC4-6F175D3DCCD1}">
              <a14:hiddenFill xmlns:a14="http://schemas.microsoft.com/office/drawing/2010/main" xmlns="">
                <a:solidFill>
                  <a:srgbClr val="FFFFFF"/>
                </a:solidFill>
              </a14:hiddenFill>
            </a:ext>
          </a:extLst>
        </p:spPr>
      </p:pic>
      <p:pic>
        <p:nvPicPr>
          <p:cNvPr id="16" name="Picture 15">
            <a:extLst>
              <a:ext uri="{FF2B5EF4-FFF2-40B4-BE49-F238E27FC236}">
                <a16:creationId xmlns:a16="http://schemas.microsoft.com/office/drawing/2014/main" id="{69C096A2-AC70-44A4-A018-429B956AAE2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1800"/>
          <a:stretch/>
        </p:blipFill>
        <p:spPr>
          <a:xfrm>
            <a:off x="3600884" y="597713"/>
            <a:ext cx="5634220" cy="4782902"/>
          </a:xfrm>
          <a:prstGeom prst="rect">
            <a:avLst/>
          </a:prstGeom>
        </p:spPr>
      </p:pic>
    </p:spTree>
    <p:extLst>
      <p:ext uri="{BB962C8B-B14F-4D97-AF65-F5344CB8AC3E}">
        <p14:creationId xmlns:p14="http://schemas.microsoft.com/office/powerpoint/2010/main" val="30131446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otebook spine">
            <a:extLst>
              <a:ext uri="{FF2B5EF4-FFF2-40B4-BE49-F238E27FC236}">
                <a16:creationId xmlns:a16="http://schemas.microsoft.com/office/drawing/2014/main" id="{57C3631F-7477-4B31-87C0-FC69320B84A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45771" r="45092" b="6083"/>
          <a:stretch/>
        </p:blipFill>
        <p:spPr bwMode="auto">
          <a:xfrm>
            <a:off x="-84841" y="-765343"/>
            <a:ext cx="1074655" cy="7931797"/>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Group 5">
            <a:extLst>
              <a:ext uri="{FF2B5EF4-FFF2-40B4-BE49-F238E27FC236}">
                <a16:creationId xmlns:a16="http://schemas.microsoft.com/office/drawing/2014/main" id="{F6BED136-C89E-4629-9215-3FFDEBE444EE}"/>
              </a:ext>
            </a:extLst>
          </p:cNvPr>
          <p:cNvGrpSpPr/>
          <p:nvPr/>
        </p:nvGrpSpPr>
        <p:grpSpPr>
          <a:xfrm>
            <a:off x="3311960" y="1003899"/>
            <a:ext cx="5522129" cy="4707223"/>
            <a:chOff x="7107989" y="3652446"/>
            <a:chExt cx="5388001" cy="4543861"/>
          </a:xfrm>
        </p:grpSpPr>
        <p:sp>
          <p:nvSpPr>
            <p:cNvPr id="7" name="Title 1">
              <a:extLst>
                <a:ext uri="{FF2B5EF4-FFF2-40B4-BE49-F238E27FC236}">
                  <a16:creationId xmlns:a16="http://schemas.microsoft.com/office/drawing/2014/main" id="{9207B2A3-5AD6-455A-9EEB-76C41D20010F}"/>
                </a:ext>
              </a:extLst>
            </p:cNvPr>
            <p:cNvSpPr txBox="1">
              <a:spLocks/>
            </p:cNvSpPr>
            <p:nvPr/>
          </p:nvSpPr>
          <p:spPr>
            <a:xfrm>
              <a:off x="7537561" y="4072176"/>
              <a:ext cx="4467726" cy="7906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t>New</a:t>
              </a:r>
              <a:endParaRPr lang="en-CA"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grpSp>
          <p:nvGrpSpPr>
            <p:cNvPr id="4" name="Group 3">
              <a:extLst>
                <a:ext uri="{FF2B5EF4-FFF2-40B4-BE49-F238E27FC236}">
                  <a16:creationId xmlns:a16="http://schemas.microsoft.com/office/drawing/2014/main" id="{329DBF53-AF67-403C-8522-8F5090E9C6D5}"/>
                </a:ext>
              </a:extLst>
            </p:cNvPr>
            <p:cNvGrpSpPr/>
            <p:nvPr/>
          </p:nvGrpSpPr>
          <p:grpSpPr>
            <a:xfrm>
              <a:off x="7107989" y="3652446"/>
              <a:ext cx="5388001" cy="4543861"/>
              <a:chOff x="6694630" y="533465"/>
              <a:chExt cx="5388001" cy="4543861"/>
            </a:xfrm>
          </p:grpSpPr>
          <p:pic>
            <p:nvPicPr>
              <p:cNvPr id="4100" name="Picture 4" descr="Image result for sunshine ray">
                <a:extLst>
                  <a:ext uri="{FF2B5EF4-FFF2-40B4-BE49-F238E27FC236}">
                    <a16:creationId xmlns:a16="http://schemas.microsoft.com/office/drawing/2014/main" id="{7706F4E9-0DB9-4581-AA23-77A4CA702681}"/>
                  </a:ext>
                </a:extLst>
              </p:cNvPr>
              <p:cNvPicPr>
                <a:picLocks noChangeAspect="1" noChangeArrowheads="1"/>
              </p:cNvPicPr>
              <p:nvPr/>
            </p:nvPicPr>
            <p:blipFill rotWithShape="1">
              <a:blip r:embed="rId4" cstate="email">
                <a:alphaModFix amt="50000"/>
                <a:extLst>
                  <a:ext uri="{28A0092B-C50C-407E-A947-70E740481C1C}">
                    <a14:useLocalDpi xmlns:a14="http://schemas.microsoft.com/office/drawing/2010/main"/>
                  </a:ext>
                </a:extLst>
              </a:blip>
              <a:srcRect r="17986" b="6722"/>
              <a:stretch/>
            </p:blipFill>
            <p:spPr bwMode="auto">
              <a:xfrm>
                <a:off x="6694630" y="533465"/>
                <a:ext cx="5326868" cy="4543861"/>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a:extLst>
                  <a:ext uri="{FF2B5EF4-FFF2-40B4-BE49-F238E27FC236}">
                    <a16:creationId xmlns:a16="http://schemas.microsoft.com/office/drawing/2014/main" id="{829F2015-D9CE-4918-A59E-9D594693C4C8}"/>
                  </a:ext>
                </a:extLst>
              </p:cNvPr>
              <p:cNvSpPr/>
              <p:nvPr/>
            </p:nvSpPr>
            <p:spPr>
              <a:xfrm>
                <a:off x="7510631" y="1979216"/>
                <a:ext cx="4572000" cy="1477328"/>
              </a:xfrm>
              <a:prstGeom prst="rect">
                <a:avLst/>
              </a:prstGeom>
            </p:spPr>
            <p:txBody>
              <a:bodyPr>
                <a:spAutoFit/>
              </a:bodyPr>
              <a:lstStyle/>
              <a:p>
                <a:pPr>
                  <a:defRPr/>
                </a:pPr>
                <a:r>
                  <a:rPr lang="en-US" altLang="en-US" dirty="0">
                    <a:latin typeface="Garamond" panose="02020404030301010803" pitchFamily="18" charset="0"/>
                    <a:cs typeface="Arial" panose="020B0604020202020204" pitchFamily="34" charset="0"/>
                  </a:rPr>
                  <a:t>1 – “I had to do”</a:t>
                </a:r>
              </a:p>
              <a:p>
                <a:pPr>
                  <a:defRPr/>
                </a:pPr>
                <a:r>
                  <a:rPr lang="en-US" altLang="en-US" dirty="0">
                    <a:latin typeface="Garamond" panose="02020404030301010803" pitchFamily="18" charset="0"/>
                    <a:cs typeface="Arial" panose="020B0604020202020204" pitchFamily="34" charset="0"/>
                  </a:rPr>
                  <a:t>2 – “I had to talk them through”</a:t>
                </a:r>
              </a:p>
              <a:p>
                <a:pPr>
                  <a:defRPr/>
                </a:pPr>
                <a:r>
                  <a:rPr lang="en-US" altLang="en-US" dirty="0">
                    <a:latin typeface="Garamond" panose="02020404030301010803" pitchFamily="18" charset="0"/>
                    <a:cs typeface="Arial" panose="020B0604020202020204" pitchFamily="34" charset="0"/>
                  </a:rPr>
                  <a:t>3 – “I had to direct them from time to time”</a:t>
                </a:r>
              </a:p>
              <a:p>
                <a:pPr>
                  <a:defRPr/>
                </a:pPr>
                <a:r>
                  <a:rPr lang="en-US" altLang="en-US" dirty="0">
                    <a:latin typeface="Garamond" panose="02020404030301010803" pitchFamily="18" charset="0"/>
                    <a:cs typeface="Arial" panose="020B0604020202020204" pitchFamily="34" charset="0"/>
                  </a:rPr>
                  <a:t>4 – “I needed to be available just in case”</a:t>
                </a:r>
              </a:p>
              <a:p>
                <a:pPr>
                  <a:defRPr/>
                </a:pPr>
                <a:r>
                  <a:rPr lang="en-US" altLang="en-US" dirty="0">
                    <a:latin typeface="Garamond" panose="02020404030301010803" pitchFamily="18" charset="0"/>
                    <a:cs typeface="Arial" panose="020B0604020202020204" pitchFamily="34" charset="0"/>
                  </a:rPr>
                  <a:t>5 – “I did not need to be there”</a:t>
                </a:r>
              </a:p>
            </p:txBody>
          </p:sp>
        </p:grpSp>
      </p:grpSp>
    </p:spTree>
    <p:extLst>
      <p:ext uri="{BB962C8B-B14F-4D97-AF65-F5344CB8AC3E}">
        <p14:creationId xmlns:p14="http://schemas.microsoft.com/office/powerpoint/2010/main" val="37706908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ppt_w</p:attrName>
                                        </p:attrNameLst>
                                      </p:cBhvr>
                                      <p:tavLst>
                                        <p:tav tm="0" fmla="#ppt_w*sin(2.5*pi*$)">
                                          <p:val>
                                            <p:fltVal val="0"/>
                                          </p:val>
                                        </p:tav>
                                        <p:tav tm="100000">
                                          <p:val>
                                            <p:fltVal val="1"/>
                                          </p:val>
                                        </p:tav>
                                      </p:tavLst>
                                    </p:anim>
                                    <p:anim calcmode="lin" valueType="num">
                                      <p:cBhvr>
                                        <p:cTn id="9"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9E32C-7344-4DB2-808E-F2EA63E41200}"/>
              </a:ext>
            </a:extLst>
          </p:cNvPr>
          <p:cNvSpPr>
            <a:spLocks noGrp="1"/>
          </p:cNvSpPr>
          <p:nvPr>
            <p:ph type="ctrTitle"/>
          </p:nvPr>
        </p:nvSpPr>
        <p:spPr>
          <a:xfrm>
            <a:off x="955722" y="336723"/>
            <a:ext cx="11236278" cy="1038152"/>
          </a:xfrm>
        </p:spPr>
        <p:txBody>
          <a:bodyPr>
            <a:normAutofit/>
          </a:bodyPr>
          <a:lstStyle/>
          <a:p>
            <a:r>
              <a:rPr lang="en-CA"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t>How to Prepare</a:t>
            </a:r>
          </a:p>
        </p:txBody>
      </p:sp>
      <p:sp>
        <p:nvSpPr>
          <p:cNvPr id="3" name="Subtitle 2">
            <a:extLst>
              <a:ext uri="{FF2B5EF4-FFF2-40B4-BE49-F238E27FC236}">
                <a16:creationId xmlns:a16="http://schemas.microsoft.com/office/drawing/2014/main" id="{1349308F-A767-4D27-8B4D-991C89F3DDCE}"/>
              </a:ext>
            </a:extLst>
          </p:cNvPr>
          <p:cNvSpPr>
            <a:spLocks noGrp="1"/>
          </p:cNvSpPr>
          <p:nvPr>
            <p:ph type="subTitle" idx="1"/>
          </p:nvPr>
        </p:nvSpPr>
        <p:spPr>
          <a:xfrm>
            <a:off x="1898352" y="1965284"/>
            <a:ext cx="9020443" cy="1655762"/>
          </a:xfrm>
        </p:spPr>
        <p:txBody>
          <a:bodyPr>
            <a:noAutofit/>
          </a:bodyPr>
          <a:lstStyle/>
          <a:p>
            <a:pPr marL="342900" indent="-342900" algn="l">
              <a:buFont typeface="Arial"/>
              <a:buChar char="•"/>
            </a:pPr>
            <a:r>
              <a:rPr lang="en-CA" dirty="0">
                <a:latin typeface="Garamond" panose="02020404030301010803" pitchFamily="18" charset="0"/>
              </a:rPr>
              <a:t>Be Proactive</a:t>
            </a:r>
          </a:p>
          <a:p>
            <a:pPr marL="342900" indent="-342900" algn="l">
              <a:buFont typeface="Arial"/>
              <a:buChar char="•"/>
            </a:pPr>
            <a:r>
              <a:rPr lang="en-CA" dirty="0">
                <a:latin typeface="Garamond" panose="02020404030301010803" pitchFamily="18" charset="0"/>
              </a:rPr>
              <a:t>Discuss extensively at REC</a:t>
            </a:r>
          </a:p>
          <a:p>
            <a:pPr marL="342900" indent="-342900" algn="l">
              <a:buFont typeface="Arial"/>
              <a:buChar char="•"/>
            </a:pPr>
            <a:r>
              <a:rPr lang="en-CA" dirty="0">
                <a:latin typeface="Garamond" panose="02020404030301010803" pitchFamily="18" charset="0"/>
              </a:rPr>
              <a:t>Circulate Infographics</a:t>
            </a:r>
          </a:p>
          <a:p>
            <a:pPr marL="342900" indent="-342900" algn="l">
              <a:buFont typeface="Arial"/>
              <a:buChar char="•"/>
            </a:pPr>
            <a:r>
              <a:rPr lang="en-CA" dirty="0">
                <a:latin typeface="Garamond" panose="02020404030301010803" pitchFamily="18" charset="0"/>
              </a:rPr>
              <a:t>Hold workshops for faculty and residents</a:t>
            </a:r>
          </a:p>
          <a:p>
            <a:pPr marL="342900" indent="-342900" algn="l">
              <a:buFont typeface="Arial"/>
              <a:buChar char="•"/>
            </a:pPr>
            <a:r>
              <a:rPr lang="en-CA" dirty="0">
                <a:latin typeface="Garamond" panose="02020404030301010803" pitchFamily="18" charset="0"/>
              </a:rPr>
              <a:t>Develop a Competency Committee</a:t>
            </a:r>
          </a:p>
          <a:p>
            <a:pPr marL="342900" indent="-342900" algn="l">
              <a:buFont typeface="Arial"/>
              <a:buChar char="•"/>
            </a:pPr>
            <a:r>
              <a:rPr lang="en-CA" dirty="0">
                <a:latin typeface="Garamond" panose="02020404030301010803" pitchFamily="18" charset="0"/>
              </a:rPr>
              <a:t>Develop Near-Peer Coaching</a:t>
            </a:r>
          </a:p>
          <a:p>
            <a:pPr marL="342900" indent="-342900">
              <a:buFont typeface="Arial"/>
              <a:buChar char="•"/>
            </a:pPr>
            <a:endParaRPr lang="en-CA" dirty="0">
              <a:latin typeface="Garamond" panose="02020404030301010803" pitchFamily="18" charset="0"/>
            </a:endParaRPr>
          </a:p>
          <a:p>
            <a:pPr marL="342900" indent="-342900">
              <a:buFont typeface="Arial"/>
              <a:buChar char="•"/>
            </a:pPr>
            <a:endParaRPr lang="en-CA" dirty="0">
              <a:latin typeface="Garamond" panose="02020404030301010803" pitchFamily="18" charset="0"/>
            </a:endParaRPr>
          </a:p>
        </p:txBody>
      </p:sp>
      <p:pic>
        <p:nvPicPr>
          <p:cNvPr id="1026" name="Picture 2" descr="Image result for notebook spine">
            <a:extLst>
              <a:ext uri="{FF2B5EF4-FFF2-40B4-BE49-F238E27FC236}">
                <a16:creationId xmlns:a16="http://schemas.microsoft.com/office/drawing/2014/main" id="{57C3631F-7477-4B31-87C0-FC69320B84A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45771" r="45092" b="6083"/>
          <a:stretch/>
        </p:blipFill>
        <p:spPr bwMode="auto">
          <a:xfrm>
            <a:off x="-84841" y="-765343"/>
            <a:ext cx="1074655" cy="793179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7">
            <a:extLst>
              <a:ext uri="{FF2B5EF4-FFF2-40B4-BE49-F238E27FC236}">
                <a16:creationId xmlns:a16="http://schemas.microsoft.com/office/drawing/2014/main" id="{6B7F774E-F525-447F-A48C-E5A2ED45A27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42412" y="5257800"/>
            <a:ext cx="1517867" cy="838621"/>
          </a:xfrm>
          <a:prstGeom prst="rect">
            <a:avLst/>
          </a:prstGeom>
        </p:spPr>
      </p:pic>
    </p:spTree>
    <p:extLst>
      <p:ext uri="{BB962C8B-B14F-4D97-AF65-F5344CB8AC3E}">
        <p14:creationId xmlns:p14="http://schemas.microsoft.com/office/powerpoint/2010/main" val="28901215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7CEEC43-5F61-4529-8273-EE422C72527D}"/>
              </a:ext>
            </a:extLst>
          </p:cNvPr>
          <p:cNvPicPr>
            <a:picLocks noChangeAspect="1"/>
          </p:cNvPicPr>
          <p:nvPr/>
        </p:nvPicPr>
        <p:blipFill>
          <a:blip r:embed="rId3">
            <a:alphaModFix amt="85000"/>
            <a:extLst>
              <a:ext uri="{28A0092B-C50C-407E-A947-70E740481C1C}">
                <a14:useLocalDpi xmlns:a14="http://schemas.microsoft.com/office/drawing/2010/main"/>
              </a:ext>
            </a:extLst>
          </a:blip>
          <a:stretch>
            <a:fillRect/>
          </a:stretch>
        </p:blipFill>
        <p:spPr>
          <a:xfrm>
            <a:off x="452487" y="21646"/>
            <a:ext cx="11739514" cy="3023814"/>
          </a:xfrm>
          <a:prstGeom prst="rect">
            <a:avLst/>
          </a:prstGeom>
        </p:spPr>
      </p:pic>
      <p:pic>
        <p:nvPicPr>
          <p:cNvPr id="1026" name="Picture 2" descr="Image result for notebook spine">
            <a:extLst>
              <a:ext uri="{FF2B5EF4-FFF2-40B4-BE49-F238E27FC236}">
                <a16:creationId xmlns:a16="http://schemas.microsoft.com/office/drawing/2014/main" id="{57C3631F-7477-4B31-87C0-FC69320B84AA}"/>
              </a:ext>
            </a:extLst>
          </p:cNvPr>
          <p:cNvPicPr>
            <a:picLocks noChangeAspect="1" noChangeArrowheads="1"/>
          </p:cNvPicPr>
          <p:nvPr/>
        </p:nvPicPr>
        <p:blipFill rotWithShape="1">
          <a:blip r:embed="rId4">
            <a:extLst>
              <a:ext uri="{28A0092B-C50C-407E-A947-70E740481C1C}">
                <a14:useLocalDpi xmlns:a14="http://schemas.microsoft.com/office/drawing/2010/main"/>
              </a:ext>
            </a:extLst>
          </a:blip>
          <a:srcRect l="45771" r="45092" b="6083"/>
          <a:stretch/>
        </p:blipFill>
        <p:spPr bwMode="auto">
          <a:xfrm>
            <a:off x="-84841" y="-765343"/>
            <a:ext cx="1074655" cy="7931797"/>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Image result for heartbeat lines">
            <a:extLst>
              <a:ext uri="{FF2B5EF4-FFF2-40B4-BE49-F238E27FC236}">
                <a16:creationId xmlns:a16="http://schemas.microsoft.com/office/drawing/2014/main" id="{5E4AB264-DBFB-47DF-B237-74D114296B9B}"/>
              </a:ext>
            </a:extLst>
          </p:cNvPr>
          <p:cNvPicPr>
            <a:picLocks noChangeAspect="1" noChangeArrowheads="1"/>
          </p:cNvPicPr>
          <p:nvPr/>
        </p:nvPicPr>
        <p:blipFill>
          <a:blip r:embed="rId5">
            <a:alphaModFix amt="5000"/>
            <a:extLst>
              <a:ext uri="{28A0092B-C50C-407E-A947-70E740481C1C}">
                <a14:useLocalDpi xmlns:a14="http://schemas.microsoft.com/office/drawing/2010/main"/>
              </a:ext>
            </a:extLst>
          </a:blip>
          <a:srcRect/>
          <a:stretch>
            <a:fillRect/>
          </a:stretch>
        </p:blipFill>
        <p:spPr bwMode="auto">
          <a:xfrm>
            <a:off x="1034715" y="588650"/>
            <a:ext cx="10912642" cy="8665923"/>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TextBox 12">
            <a:extLst>
              <a:ext uri="{FF2B5EF4-FFF2-40B4-BE49-F238E27FC236}">
                <a16:creationId xmlns:a16="http://schemas.microsoft.com/office/drawing/2014/main" id="{FF522C6D-BCA4-49DC-A66D-F7461BE5F591}"/>
              </a:ext>
            </a:extLst>
          </p:cNvPr>
          <p:cNvSpPr txBox="1"/>
          <p:nvPr/>
        </p:nvSpPr>
        <p:spPr>
          <a:xfrm>
            <a:off x="989814" y="4042610"/>
            <a:ext cx="11202186" cy="1107996"/>
          </a:xfrm>
          <a:prstGeom prst="rect">
            <a:avLst/>
          </a:prstGeom>
          <a:noFill/>
        </p:spPr>
        <p:txBody>
          <a:bodyPr wrap="square" rtlCol="0">
            <a:spAutoFit/>
          </a:bodyPr>
          <a:lstStyle/>
          <a:p>
            <a:pPr algn="ctr"/>
            <a:r>
              <a:rPr lang="en-US" sz="66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t>OUR APPROACH TO WBAs</a:t>
            </a:r>
            <a:endParaRPr lang="en-CA" sz="66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spTree>
    <p:extLst>
      <p:ext uri="{BB962C8B-B14F-4D97-AF65-F5344CB8AC3E}">
        <p14:creationId xmlns:p14="http://schemas.microsoft.com/office/powerpoint/2010/main" val="6170874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notebook spine">
            <a:extLst>
              <a:ext uri="{FF2B5EF4-FFF2-40B4-BE49-F238E27FC236}">
                <a16:creationId xmlns:a16="http://schemas.microsoft.com/office/drawing/2014/main" id="{57C3631F-7477-4B31-87C0-FC69320B84AA}"/>
              </a:ext>
            </a:extLst>
          </p:cNvPr>
          <p:cNvPicPr>
            <a:picLocks noChangeAspect="1" noChangeArrowheads="1"/>
          </p:cNvPicPr>
          <p:nvPr/>
        </p:nvPicPr>
        <p:blipFill rotWithShape="1">
          <a:blip r:embed="rId3">
            <a:extLst>
              <a:ext uri="{28A0092B-C50C-407E-A947-70E740481C1C}">
                <a14:useLocalDpi xmlns:a14="http://schemas.microsoft.com/office/drawing/2010/main"/>
              </a:ext>
            </a:extLst>
          </a:blip>
          <a:srcRect l="45771" r="45092" b="6083"/>
          <a:stretch/>
        </p:blipFill>
        <p:spPr bwMode="auto">
          <a:xfrm>
            <a:off x="-84841" y="-765343"/>
            <a:ext cx="1074655" cy="7931797"/>
          </a:xfrm>
          <a:prstGeom prst="rect">
            <a:avLst/>
          </a:prstGeom>
          <a:noFill/>
          <a:extLst>
            <a:ext uri="{909E8E84-426E-40dd-AFC4-6F175D3DCCD1}">
              <a14:hiddenFill xmlns:a14="http://schemas.microsoft.com/office/drawing/2010/main" xmlns="">
                <a:solidFill>
                  <a:srgbClr val="FFFFFF"/>
                </a:solidFill>
              </a14:hiddenFill>
            </a:ext>
          </a:extLst>
        </p:spPr>
      </p:pic>
      <p:pic>
        <p:nvPicPr>
          <p:cNvPr id="3" name="Picture 2">
            <a:extLst>
              <a:ext uri="{FF2B5EF4-FFF2-40B4-BE49-F238E27FC236}">
                <a16:creationId xmlns:a16="http://schemas.microsoft.com/office/drawing/2014/main" id="{E7BC84AA-EB17-4F15-8187-631CBC9E3B8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50045"/>
          <a:stretch/>
        </p:blipFill>
        <p:spPr>
          <a:xfrm>
            <a:off x="4345728" y="1591264"/>
            <a:ext cx="4629831" cy="4111704"/>
          </a:xfrm>
          <a:prstGeom prst="rect">
            <a:avLst/>
          </a:prstGeom>
        </p:spPr>
      </p:pic>
      <p:sp>
        <p:nvSpPr>
          <p:cNvPr id="8" name="Title 7">
            <a:extLst>
              <a:ext uri="{FF2B5EF4-FFF2-40B4-BE49-F238E27FC236}">
                <a16:creationId xmlns:a16="http://schemas.microsoft.com/office/drawing/2014/main" id="{FB605441-2F03-472D-A872-4352C0BEACC4}"/>
              </a:ext>
            </a:extLst>
          </p:cNvPr>
          <p:cNvSpPr>
            <a:spLocks noGrp="1"/>
          </p:cNvSpPr>
          <p:nvPr>
            <p:ph type="ctrTitle"/>
          </p:nvPr>
        </p:nvSpPr>
        <p:spPr>
          <a:xfrm>
            <a:off x="4128463" y="87317"/>
            <a:ext cx="4594432" cy="1503947"/>
          </a:xfrm>
        </p:spPr>
        <p:txBody>
          <a:bodyPr>
            <a:normAutofit/>
          </a:bodyPr>
          <a:lstStyle/>
          <a:p>
            <a:r>
              <a:rPr lang="en-US"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t>Type of Assessments</a:t>
            </a:r>
            <a:br>
              <a:rPr lang="en-US"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br>
            <a:r>
              <a:rPr lang="en-US"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t/>
            </a:r>
            <a:br>
              <a:rPr lang="en-US"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rPr>
            </a:br>
            <a:endParaRPr lang="en-CA" sz="2400" dirty="0">
              <a:solidFill>
                <a:srgbClr val="7A003C"/>
              </a:solidFill>
              <a:latin typeface="Microsoft Sans Serif" panose="020B0604020202020204" pitchFamily="34" charset="0"/>
              <a:ea typeface="Microsoft Sans Serif" panose="020B0604020202020204" pitchFamily="34" charset="0"/>
              <a:cs typeface="Microsoft Sans Serif" panose="020B0604020202020204" pitchFamily="34" charset="0"/>
            </a:endParaRPr>
          </a:p>
        </p:txBody>
      </p:sp>
      <p:cxnSp>
        <p:nvCxnSpPr>
          <p:cNvPr id="5" name="Straight Arrow Connector 4">
            <a:extLst>
              <a:ext uri="{FF2B5EF4-FFF2-40B4-BE49-F238E27FC236}">
                <a16:creationId xmlns:a16="http://schemas.microsoft.com/office/drawing/2014/main" id="{274A81E0-8CDE-477E-86DD-3B527F61A049}"/>
              </a:ext>
            </a:extLst>
          </p:cNvPr>
          <p:cNvCxnSpPr/>
          <p:nvPr/>
        </p:nvCxnSpPr>
        <p:spPr>
          <a:xfrm>
            <a:off x="3826044" y="3729789"/>
            <a:ext cx="1455821" cy="0"/>
          </a:xfrm>
          <a:prstGeom prst="straightConnector1">
            <a:avLst/>
          </a:prstGeom>
          <a:ln w="57150">
            <a:solidFill>
              <a:srgbClr val="7A003C"/>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E5BC51E9-6BB5-450A-B91F-F07591A801D2}"/>
              </a:ext>
            </a:extLst>
          </p:cNvPr>
          <p:cNvSpPr txBox="1"/>
          <p:nvPr/>
        </p:nvSpPr>
        <p:spPr>
          <a:xfrm>
            <a:off x="1094873" y="1997242"/>
            <a:ext cx="2935705" cy="2585323"/>
          </a:xfrm>
          <a:prstGeom prst="rect">
            <a:avLst/>
          </a:prstGeom>
          <a:noFill/>
        </p:spPr>
        <p:txBody>
          <a:bodyPr wrap="square" rtlCol="0">
            <a:spAutoFit/>
          </a:bodyPr>
          <a:lstStyle/>
          <a:p>
            <a:pPr algn="ctr"/>
            <a:r>
              <a:rPr lang="en-US" dirty="0">
                <a:solidFill>
                  <a:srgbClr val="7A003C"/>
                </a:solidFill>
              </a:rPr>
              <a:t>Global Shift Assessment</a:t>
            </a:r>
          </a:p>
          <a:p>
            <a:pPr algn="ctr"/>
            <a:endParaRPr lang="en-US" dirty="0"/>
          </a:p>
          <a:p>
            <a:pPr marL="285750" indent="-285750">
              <a:buFont typeface="Arial" panose="020B0604020202020204" pitchFamily="34" charset="0"/>
              <a:buChar char="•"/>
            </a:pPr>
            <a:r>
              <a:rPr lang="en-US" dirty="0"/>
              <a:t>general feedback </a:t>
            </a:r>
            <a:r>
              <a:rPr lang="en-CA" dirty="0"/>
              <a:t>on the residents’ performance while on each </a:t>
            </a:r>
            <a:r>
              <a:rPr lang="en-CA" dirty="0" err="1"/>
              <a:t>emerg</a:t>
            </a:r>
            <a:r>
              <a:rPr lang="en-CA" dirty="0"/>
              <a:t> shift</a:t>
            </a:r>
          </a:p>
          <a:p>
            <a:pPr marL="285750" indent="-285750">
              <a:buFont typeface="Arial" panose="020B0604020202020204" pitchFamily="34" charset="0"/>
              <a:buChar char="•"/>
            </a:pPr>
            <a:r>
              <a:rPr lang="en-CA" dirty="0"/>
              <a:t>Mandatory to use when an EPA is not being assessed on a shift</a:t>
            </a:r>
          </a:p>
          <a:p>
            <a:pPr algn="ctr"/>
            <a:endParaRPr lang="en-US" dirty="0"/>
          </a:p>
        </p:txBody>
      </p:sp>
      <p:cxnSp>
        <p:nvCxnSpPr>
          <p:cNvPr id="11" name="Straight Arrow Connector 10">
            <a:extLst>
              <a:ext uri="{FF2B5EF4-FFF2-40B4-BE49-F238E27FC236}">
                <a16:creationId xmlns:a16="http://schemas.microsoft.com/office/drawing/2014/main" id="{EE6734EC-E92F-4247-9EB8-4D5E465770FB}"/>
              </a:ext>
            </a:extLst>
          </p:cNvPr>
          <p:cNvCxnSpPr>
            <a:cxnSpLocks/>
          </p:cNvCxnSpPr>
          <p:nvPr/>
        </p:nvCxnSpPr>
        <p:spPr>
          <a:xfrm flipH="1">
            <a:off x="7154782" y="1756611"/>
            <a:ext cx="2135927" cy="1672389"/>
          </a:xfrm>
          <a:prstGeom prst="straightConnector1">
            <a:avLst/>
          </a:prstGeom>
          <a:ln w="57150">
            <a:solidFill>
              <a:srgbClr val="7A003C"/>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71F6F1B5-6B5D-4B86-85EF-5F499B4FA461}"/>
              </a:ext>
            </a:extLst>
          </p:cNvPr>
          <p:cNvSpPr txBox="1"/>
          <p:nvPr/>
        </p:nvSpPr>
        <p:spPr>
          <a:xfrm>
            <a:off x="9290710" y="843677"/>
            <a:ext cx="2809054" cy="2585323"/>
          </a:xfrm>
          <a:prstGeom prst="rect">
            <a:avLst/>
          </a:prstGeom>
          <a:noFill/>
        </p:spPr>
        <p:txBody>
          <a:bodyPr wrap="square" rtlCol="0">
            <a:spAutoFit/>
          </a:bodyPr>
          <a:lstStyle/>
          <a:p>
            <a:pPr algn="ctr"/>
            <a:r>
              <a:rPr lang="en-US" dirty="0">
                <a:solidFill>
                  <a:srgbClr val="7A003C"/>
                </a:solidFill>
              </a:rPr>
              <a:t>EPA Assessment</a:t>
            </a:r>
          </a:p>
          <a:p>
            <a:pPr algn="ctr"/>
            <a:endParaRPr lang="en-US" dirty="0"/>
          </a:p>
          <a:p>
            <a:pPr marL="285750" indent="-285750">
              <a:buFont typeface="Arial" panose="020B0604020202020204" pitchFamily="34" charset="0"/>
              <a:buChar char="•"/>
            </a:pPr>
            <a:r>
              <a:rPr lang="en-US" dirty="0"/>
              <a:t>Assessment is based on the specific EPA</a:t>
            </a:r>
            <a:endParaRPr lang="en-CA" dirty="0"/>
          </a:p>
          <a:p>
            <a:pPr marL="285750" indent="-285750">
              <a:buFont typeface="Arial" panose="020B0604020202020204" pitchFamily="34" charset="0"/>
              <a:buChar char="•"/>
            </a:pPr>
            <a:r>
              <a:rPr lang="en-CA" dirty="0"/>
              <a:t>Assesses a resident’s performance of a specific task while on rotation</a:t>
            </a:r>
          </a:p>
          <a:p>
            <a:pPr algn="ctr"/>
            <a:endParaRPr lang="en-US" dirty="0"/>
          </a:p>
        </p:txBody>
      </p:sp>
      <p:cxnSp>
        <p:nvCxnSpPr>
          <p:cNvPr id="15" name="Straight Arrow Connector 14">
            <a:extLst>
              <a:ext uri="{FF2B5EF4-FFF2-40B4-BE49-F238E27FC236}">
                <a16:creationId xmlns:a16="http://schemas.microsoft.com/office/drawing/2014/main" id="{DA029B7D-77A1-4538-86D0-AAEB3E98F03D}"/>
              </a:ext>
            </a:extLst>
          </p:cNvPr>
          <p:cNvCxnSpPr>
            <a:cxnSpLocks/>
          </p:cNvCxnSpPr>
          <p:nvPr/>
        </p:nvCxnSpPr>
        <p:spPr>
          <a:xfrm flipH="1">
            <a:off x="8651872" y="3561347"/>
            <a:ext cx="1334339" cy="312822"/>
          </a:xfrm>
          <a:prstGeom prst="straightConnector1">
            <a:avLst/>
          </a:prstGeom>
          <a:ln w="57150">
            <a:solidFill>
              <a:srgbClr val="7A003C"/>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A42CF49-0A59-4319-A8CB-777A370523FF}"/>
              </a:ext>
            </a:extLst>
          </p:cNvPr>
          <p:cNvSpPr txBox="1"/>
          <p:nvPr/>
        </p:nvSpPr>
        <p:spPr>
          <a:xfrm>
            <a:off x="9372107" y="3289903"/>
            <a:ext cx="2809054" cy="2308324"/>
          </a:xfrm>
          <a:prstGeom prst="rect">
            <a:avLst/>
          </a:prstGeom>
          <a:noFill/>
        </p:spPr>
        <p:txBody>
          <a:bodyPr wrap="square" rtlCol="0">
            <a:spAutoFit/>
          </a:bodyPr>
          <a:lstStyle/>
          <a:p>
            <a:pPr algn="ctr"/>
            <a:r>
              <a:rPr lang="en-US" dirty="0">
                <a:solidFill>
                  <a:srgbClr val="7A003C"/>
                </a:solidFill>
              </a:rPr>
              <a:t>EPA + Global</a:t>
            </a:r>
          </a:p>
          <a:p>
            <a:pPr algn="ctr"/>
            <a:endParaRPr lang="en-US" dirty="0"/>
          </a:p>
          <a:p>
            <a:pPr marL="285750" indent="-285750">
              <a:buFont typeface="Arial" panose="020B0604020202020204" pitchFamily="34" charset="0"/>
              <a:buChar char="•"/>
            </a:pPr>
            <a:r>
              <a:rPr lang="en-US" dirty="0"/>
              <a:t>Option to do both;  EPA task assessed and overall performance assessed.</a:t>
            </a:r>
            <a:endParaRPr lang="en-CA" dirty="0"/>
          </a:p>
          <a:p>
            <a:pPr marL="285750" indent="-285750">
              <a:buFont typeface="Arial" panose="020B0604020202020204" pitchFamily="34" charset="0"/>
              <a:buChar char="•"/>
            </a:pPr>
            <a:r>
              <a:rPr lang="en-CA" dirty="0"/>
              <a:t>Resident-driven</a:t>
            </a:r>
          </a:p>
          <a:p>
            <a:pPr marL="285750" indent="-285750">
              <a:buFont typeface="Arial" panose="020B0604020202020204" pitchFamily="34" charset="0"/>
              <a:buChar char="•"/>
            </a:pPr>
            <a:r>
              <a:rPr lang="en-CA" dirty="0"/>
              <a:t>Captures narrative feedback </a:t>
            </a:r>
          </a:p>
        </p:txBody>
      </p:sp>
    </p:spTree>
    <p:extLst>
      <p:ext uri="{BB962C8B-B14F-4D97-AF65-F5344CB8AC3E}">
        <p14:creationId xmlns:p14="http://schemas.microsoft.com/office/powerpoint/2010/main" val="12605226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3001</TotalTime>
  <Words>847</Words>
  <Application>Microsoft Office PowerPoint</Application>
  <PresentationFormat>Widescreen</PresentationFormat>
  <Paragraphs>107</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Calibri Light</vt:lpstr>
      <vt:lpstr>Garamond</vt:lpstr>
      <vt:lpstr>Mangal</vt:lpstr>
      <vt:lpstr>Microsoft Sans Serif</vt:lpstr>
      <vt:lpstr>Office Theme</vt:lpstr>
      <vt:lpstr>Work Based Assessments</vt:lpstr>
      <vt:lpstr>Objectives</vt:lpstr>
      <vt:lpstr>Entrustable Professional Activities (EPA)</vt:lpstr>
      <vt:lpstr>WBA</vt:lpstr>
      <vt:lpstr>PowerPoint Presentation</vt:lpstr>
      <vt:lpstr>PowerPoint Presentation</vt:lpstr>
      <vt:lpstr>How to Prepare</vt:lpstr>
      <vt:lpstr>PowerPoint Presentation</vt:lpstr>
      <vt:lpstr>Type of Assessments  </vt:lpstr>
      <vt:lpstr>Global Shift Assessment  </vt:lpstr>
      <vt:lpstr>EMERG - EPA Assessment  </vt:lpstr>
      <vt:lpstr>Resident Reflection  </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Smerilli</dc:creator>
  <cp:lastModifiedBy>Degrow, Elizabeth</cp:lastModifiedBy>
  <cp:revision>45</cp:revision>
  <dcterms:created xsi:type="dcterms:W3CDTF">2019-03-20T18:33:02Z</dcterms:created>
  <dcterms:modified xsi:type="dcterms:W3CDTF">2019-04-22T14:53:13Z</dcterms:modified>
</cp:coreProperties>
</file>