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1" r:id="rId4"/>
    <p:sldId id="263" r:id="rId5"/>
    <p:sldId id="259" r:id="rId6"/>
    <p:sldId id="260" r:id="rId7"/>
    <p:sldId id="266" r:id="rId8"/>
    <p:sldId id="267" r:id="rId9"/>
    <p:sldId id="27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66FF33"/>
    <a:srgbClr val="CC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2" autoAdjust="0"/>
    <p:restoredTop sz="93818" autoAdjust="0"/>
  </p:normalViewPr>
  <p:slideViewPr>
    <p:cSldViewPr snapToGrid="0">
      <p:cViewPr varScale="1">
        <p:scale>
          <a:sx n="84" d="100"/>
          <a:sy n="84" d="100"/>
        </p:scale>
        <p:origin x="3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61CF1-F13F-4906-9AA8-087DE3565B10}" type="datetimeFigureOut">
              <a:rPr lang="en-US" smtClean="0"/>
              <a:t>4/15/2019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3BB92B-AA2A-4C96-AFE3-173277C4C659}" type="slidenum">
              <a:rPr lang="en-US" smtClean="0"/>
              <a:t>‹#›</a:t>
            </a:fld>
            <a:endParaRPr lang="en-US" dirty="0"/>
          </a:p>
        </p:txBody>
      </p:sp>
    </p:spTree>
    <p:extLst>
      <p:ext uri="{BB962C8B-B14F-4D97-AF65-F5344CB8AC3E}">
        <p14:creationId xmlns:p14="http://schemas.microsoft.com/office/powerpoint/2010/main" val="3501918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3BB92B-AA2A-4C96-AFE3-173277C4C659}" type="slidenum">
              <a:rPr lang="en-US" smtClean="0"/>
              <a:t>9</a:t>
            </a:fld>
            <a:endParaRPr lang="en-US" dirty="0"/>
          </a:p>
        </p:txBody>
      </p:sp>
    </p:spTree>
    <p:extLst>
      <p:ext uri="{BB962C8B-B14F-4D97-AF65-F5344CB8AC3E}">
        <p14:creationId xmlns:p14="http://schemas.microsoft.com/office/powerpoint/2010/main" val="3254035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F381B-A93B-4355-A83E-C3B4763B85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F3581A-4E91-4FF6-B4EB-B2C2FAFE0E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29B1E5-B262-4FA6-9EE3-1FE803D0B6FC}"/>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FFEDBE95-9A9A-40FD-A7C1-86A9441594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419F86-1842-4071-9BC5-18AE16B021B8}"/>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5693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EFEC4-F4AE-4BB5-A06F-9BE38895A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C13E05-DC0E-4E3D-9207-FFB91317C1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4E8DD-ED43-4C69-B867-7FF2369EC186}"/>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F7CEE9E4-1DA0-466B-BDBD-CE38E805996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D86073-B206-4394-AA2A-F44C833FF275}"/>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312956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59976B-9EBB-44CB-83D5-5996E96C8C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B21A81-D935-461D-B8FC-A9133EFDC6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4F90D-9C54-48D1-ACC5-0CAFCBF83407}"/>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DEC9B069-4DE2-4522-840C-A1D86E1ECA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1872CDB-766C-4791-82D1-EB7939D683C3}"/>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234517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1CE4E-E7D0-4FA7-82F9-65A229E9F4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AF65DB-5FD8-4DE4-A5BC-EFD500B62E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C5673-D2E6-4401-9F90-D5246889E81F}"/>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8A223378-691A-4C4C-A91F-342CF4AAC90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445A4B-BF44-4D2A-BB73-A789A5D41745}"/>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283769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1DA9-E0A6-4F66-9686-136D75114F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B829C3-1893-4E48-9BDF-0EF35A1CB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6F3968-E91B-4DA9-8FAE-5F1027A81D3F}"/>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130EA0C0-A383-47FD-B930-5A9CB3BAEE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638DAB-6990-451A-AFC6-92DC821A8A5F}"/>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166044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2427B-7DE1-442B-85F4-696A30E60F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D2F412-9339-4D43-9356-2B106720F3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A9CF81-173F-4098-BF5D-F14474DCB8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EFD6A7-D974-475A-9EDB-106459CF8172}"/>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6" name="Footer Placeholder 5">
            <a:extLst>
              <a:ext uri="{FF2B5EF4-FFF2-40B4-BE49-F238E27FC236}">
                <a16:creationId xmlns:a16="http://schemas.microsoft.com/office/drawing/2014/main" id="{AE84FDED-4229-45FB-9070-261AF9357F5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E4C908-6C22-4A96-818F-ACB27E7CAA15}"/>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127250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0BBCF-5348-4C8B-8D86-76FED0D5AF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926907-E5FD-4BA0-B82B-283644FA71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AB8719-3904-42E8-9130-168FFB4F18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585144-141B-4CFA-A062-A420EF7854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9C0AD7-57AE-4EB6-94DE-CAD4A7CBC9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46202D-AB8A-4109-BE92-55F81E73EA49}"/>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8" name="Footer Placeholder 7">
            <a:extLst>
              <a:ext uri="{FF2B5EF4-FFF2-40B4-BE49-F238E27FC236}">
                <a16:creationId xmlns:a16="http://schemas.microsoft.com/office/drawing/2014/main" id="{5710F882-ADCB-4B42-844D-6A3C68890E7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96D0369-7CFA-49C8-9B50-6008E59CD37D}"/>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679392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40DB2-D697-4C26-B2D9-C5E80BC423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E0D66E-BC17-4B38-A8E1-6B8D5A69250D}"/>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4" name="Footer Placeholder 3">
            <a:extLst>
              <a:ext uri="{FF2B5EF4-FFF2-40B4-BE49-F238E27FC236}">
                <a16:creationId xmlns:a16="http://schemas.microsoft.com/office/drawing/2014/main" id="{C5CF714C-9B5D-4188-88CF-7D3BA247E9E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D95367B-8C9C-4711-B25E-F108D3E1BDE7}"/>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810077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419CBA-3591-4355-B772-640C15AFDFF0}"/>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3" name="Footer Placeholder 2">
            <a:extLst>
              <a:ext uri="{FF2B5EF4-FFF2-40B4-BE49-F238E27FC236}">
                <a16:creationId xmlns:a16="http://schemas.microsoft.com/office/drawing/2014/main" id="{0EE1E95E-DD34-41E3-9894-9E18D0A67A7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8067723-67EE-42C4-813E-2937974A6001}"/>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402937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E11A4-179F-4CDC-8F0E-A122D92BA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C2E329-AA90-4A38-BBE5-8D733EA871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6FF778-D4E8-4A87-B1A6-FC870C8DB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85D2D5-6873-4CB2-9F68-D277EB7945E1}"/>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6" name="Footer Placeholder 5">
            <a:extLst>
              <a:ext uri="{FF2B5EF4-FFF2-40B4-BE49-F238E27FC236}">
                <a16:creationId xmlns:a16="http://schemas.microsoft.com/office/drawing/2014/main" id="{06F076FE-615A-480B-9C73-D692F3BA92F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2BBE0DF-0C7E-488D-A89E-AE82B2C30DBC}"/>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10816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B63A7-6024-45C9-BBCD-D833160AAB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7C4C55-3637-4FEA-A451-85552C32BB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C9F599C-A19D-4C43-B472-F16908DB51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83678-61C8-4EE9-8088-91D91EF05F4E}"/>
              </a:ext>
            </a:extLst>
          </p:cNvPr>
          <p:cNvSpPr>
            <a:spLocks noGrp="1"/>
          </p:cNvSpPr>
          <p:nvPr>
            <p:ph type="dt" sz="half" idx="10"/>
          </p:nvPr>
        </p:nvSpPr>
        <p:spPr/>
        <p:txBody>
          <a:bodyPr/>
          <a:lstStyle/>
          <a:p>
            <a:fld id="{D9634466-A459-4F7A-85CE-D18C1E921A75}" type="datetimeFigureOut">
              <a:rPr lang="en-US" smtClean="0"/>
              <a:t>4/15/2019</a:t>
            </a:fld>
            <a:endParaRPr lang="en-US" dirty="0"/>
          </a:p>
        </p:txBody>
      </p:sp>
      <p:sp>
        <p:nvSpPr>
          <p:cNvPr id="6" name="Footer Placeholder 5">
            <a:extLst>
              <a:ext uri="{FF2B5EF4-FFF2-40B4-BE49-F238E27FC236}">
                <a16:creationId xmlns:a16="http://schemas.microsoft.com/office/drawing/2014/main" id="{0F02AF30-CDD2-45BB-817E-04F7C3842C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0C1A425-78C9-4C13-855D-860766300251}"/>
              </a:ext>
            </a:extLst>
          </p:cNvPr>
          <p:cNvSpPr>
            <a:spLocks noGrp="1"/>
          </p:cNvSpPr>
          <p:nvPr>
            <p:ph type="sldNum" sz="quarter" idx="12"/>
          </p:nvPr>
        </p:nvSpPr>
        <p:spPr/>
        <p:txBody>
          <a:bodyPr/>
          <a:lstStyle/>
          <a:p>
            <a:fld id="{F4866082-8086-4D35-B5E5-EED0D8DC7A5F}" type="slidenum">
              <a:rPr lang="en-US" smtClean="0"/>
              <a:t>‹#›</a:t>
            </a:fld>
            <a:endParaRPr lang="en-US" dirty="0"/>
          </a:p>
        </p:txBody>
      </p:sp>
    </p:spTree>
    <p:extLst>
      <p:ext uri="{BB962C8B-B14F-4D97-AF65-F5344CB8AC3E}">
        <p14:creationId xmlns:p14="http://schemas.microsoft.com/office/powerpoint/2010/main" val="33726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07DFC8-E355-4B38-A008-6640E79222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02052A-5D96-4822-B692-798D3EE36E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12C33-3DFD-4377-8244-CD1279261D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34466-A459-4F7A-85CE-D18C1E921A75}" type="datetimeFigureOut">
              <a:rPr lang="en-US" smtClean="0"/>
              <a:t>4/15/2019</a:t>
            </a:fld>
            <a:endParaRPr lang="en-US" dirty="0"/>
          </a:p>
        </p:txBody>
      </p:sp>
      <p:sp>
        <p:nvSpPr>
          <p:cNvPr id="5" name="Footer Placeholder 4">
            <a:extLst>
              <a:ext uri="{FF2B5EF4-FFF2-40B4-BE49-F238E27FC236}">
                <a16:creationId xmlns:a16="http://schemas.microsoft.com/office/drawing/2014/main" id="{0F13F172-1CC8-4CDA-8B41-2785F305E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88ED0D2-045B-43C3-A66C-9318377015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66082-8086-4D35-B5E5-EED0D8DC7A5F}" type="slidenum">
              <a:rPr lang="en-US" smtClean="0"/>
              <a:t>‹#›</a:t>
            </a:fld>
            <a:endParaRPr lang="en-US" dirty="0"/>
          </a:p>
        </p:txBody>
      </p:sp>
    </p:spTree>
    <p:extLst>
      <p:ext uri="{BB962C8B-B14F-4D97-AF65-F5344CB8AC3E}">
        <p14:creationId xmlns:p14="http://schemas.microsoft.com/office/powerpoint/2010/main" val="5817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F6BC4-C59C-41B7-91CE-7A169E2D3179}"/>
              </a:ext>
            </a:extLst>
          </p:cNvPr>
          <p:cNvSpPr>
            <a:spLocks noGrp="1"/>
          </p:cNvSpPr>
          <p:nvPr>
            <p:ph type="ctrTitle"/>
          </p:nvPr>
        </p:nvSpPr>
        <p:spPr/>
        <p:txBody>
          <a:bodyPr>
            <a:normAutofit/>
          </a:bodyPr>
          <a:lstStyle/>
          <a:p>
            <a:r>
              <a:rPr lang="en-US" dirty="0"/>
              <a:t/>
            </a:r>
            <a:br>
              <a:rPr lang="en-US" dirty="0"/>
            </a:br>
            <a:r>
              <a:rPr lang="en-US" dirty="0"/>
              <a:t>CBME Prep: Tips and Tricks</a:t>
            </a:r>
          </a:p>
        </p:txBody>
      </p:sp>
      <p:sp>
        <p:nvSpPr>
          <p:cNvPr id="3" name="Subtitle 2">
            <a:extLst>
              <a:ext uri="{FF2B5EF4-FFF2-40B4-BE49-F238E27FC236}">
                <a16:creationId xmlns:a16="http://schemas.microsoft.com/office/drawing/2014/main" id="{E7D29823-764C-4BE0-A2F5-928CEDFFBD17}"/>
              </a:ext>
            </a:extLst>
          </p:cNvPr>
          <p:cNvSpPr>
            <a:spLocks noGrp="1"/>
          </p:cNvSpPr>
          <p:nvPr>
            <p:ph type="subTitle" idx="1"/>
          </p:nvPr>
        </p:nvSpPr>
        <p:spPr/>
        <p:txBody>
          <a:bodyPr/>
          <a:lstStyle/>
          <a:p>
            <a:r>
              <a:rPr lang="en-US" dirty="0"/>
              <a:t>Dr. Lori Whitehead</a:t>
            </a:r>
          </a:p>
          <a:p>
            <a:r>
              <a:rPr lang="en-US" dirty="0"/>
              <a:t>Director, Internal Medicine Residency Program</a:t>
            </a:r>
          </a:p>
          <a:p>
            <a:r>
              <a:rPr lang="en-US" dirty="0"/>
              <a:t>April 3, 2019</a:t>
            </a:r>
          </a:p>
        </p:txBody>
      </p:sp>
      <p:pic>
        <p:nvPicPr>
          <p:cNvPr id="5" name="Picture 4">
            <a:extLst>
              <a:ext uri="{FF2B5EF4-FFF2-40B4-BE49-F238E27FC236}">
                <a16:creationId xmlns:a16="http://schemas.microsoft.com/office/drawing/2014/main" id="{33ADD342-A618-4D67-8A79-A6058051D6C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20678724">
            <a:off x="168774" y="122706"/>
            <a:ext cx="2710452" cy="2194560"/>
          </a:xfrm>
          <a:prstGeom prst="rect">
            <a:avLst/>
          </a:prstGeom>
        </p:spPr>
      </p:pic>
      <p:pic>
        <p:nvPicPr>
          <p:cNvPr id="6" name="Picture 5">
            <a:extLst>
              <a:ext uri="{FF2B5EF4-FFF2-40B4-BE49-F238E27FC236}">
                <a16:creationId xmlns:a16="http://schemas.microsoft.com/office/drawing/2014/main" id="{C58A30C7-41A3-41EA-8497-F01B1BDDCFD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85476" y="388988"/>
            <a:ext cx="2651760" cy="1466750"/>
          </a:xfrm>
          <a:prstGeom prst="rect">
            <a:avLst/>
          </a:prstGeom>
        </p:spPr>
      </p:pic>
      <p:pic>
        <p:nvPicPr>
          <p:cNvPr id="8" name="Picture 7">
            <a:extLst>
              <a:ext uri="{FF2B5EF4-FFF2-40B4-BE49-F238E27FC236}">
                <a16:creationId xmlns:a16="http://schemas.microsoft.com/office/drawing/2014/main" id="{3C585233-C949-4263-A88C-17D8BEBA8D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9062" y="5066379"/>
            <a:ext cx="4333875" cy="1514475"/>
          </a:xfrm>
          <a:prstGeom prst="rect">
            <a:avLst/>
          </a:prstGeom>
        </p:spPr>
      </p:pic>
    </p:spTree>
    <p:extLst>
      <p:ext uri="{BB962C8B-B14F-4D97-AF65-F5344CB8AC3E}">
        <p14:creationId xmlns:p14="http://schemas.microsoft.com/office/powerpoint/2010/main" val="404787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4C01-9D8E-4E8A-8C32-496C03F29ED2}"/>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95A8FB46-91FB-46FA-BEB7-CB7378971640}"/>
              </a:ext>
            </a:extLst>
          </p:cNvPr>
          <p:cNvSpPr>
            <a:spLocks noGrp="1"/>
          </p:cNvSpPr>
          <p:nvPr>
            <p:ph idx="1"/>
          </p:nvPr>
        </p:nvSpPr>
        <p:spPr>
          <a:xfrm>
            <a:off x="676959" y="1825625"/>
            <a:ext cx="10811137" cy="4351338"/>
          </a:xfrm>
        </p:spPr>
        <p:txBody>
          <a:bodyPr>
            <a:normAutofit/>
          </a:bodyPr>
          <a:lstStyle/>
          <a:p>
            <a:r>
              <a:rPr lang="en-US" dirty="0"/>
              <a:t>Internal communications is critical and highly dependent on reliable electronic support and dedicated CBME navigator admin support</a:t>
            </a:r>
          </a:p>
          <a:p>
            <a:r>
              <a:rPr lang="en-US" dirty="0"/>
              <a:t>All roles are to be well defined with expectations for reliable performances and accountability</a:t>
            </a:r>
          </a:p>
          <a:p>
            <a:r>
              <a:rPr lang="en-US" dirty="0"/>
              <a:t>Borrow and reconfigure templates for documentation and transfer of information</a:t>
            </a:r>
          </a:p>
          <a:p>
            <a:r>
              <a:rPr lang="en-US" dirty="0"/>
              <a:t>Resident engagement is pivotal for faculty development</a:t>
            </a:r>
          </a:p>
          <a:p>
            <a:r>
              <a:rPr lang="en-US" dirty="0"/>
              <a:t>Higher yield for learning with faculty and resident participation</a:t>
            </a:r>
          </a:p>
          <a:p>
            <a:r>
              <a:rPr lang="en-US" dirty="0"/>
              <a:t>Organize CC agenda to dedicate time to the residents who need it most</a:t>
            </a:r>
          </a:p>
          <a:p>
            <a:endParaRPr lang="en-US" dirty="0"/>
          </a:p>
          <a:p>
            <a:pPr marL="0" indent="0">
              <a:buNone/>
            </a:pPr>
            <a:endParaRPr lang="en-US" dirty="0"/>
          </a:p>
        </p:txBody>
      </p:sp>
    </p:spTree>
    <p:extLst>
      <p:ext uri="{BB962C8B-B14F-4D97-AF65-F5344CB8AC3E}">
        <p14:creationId xmlns:p14="http://schemas.microsoft.com/office/powerpoint/2010/main" val="227896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8584F-097E-4162-840E-1AEC9B2F4C9E}"/>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E0B4DAF4-CAB2-492F-A99D-8C80574FD101}"/>
              </a:ext>
            </a:extLst>
          </p:cNvPr>
          <p:cNvSpPr>
            <a:spLocks noGrp="1"/>
          </p:cNvSpPr>
          <p:nvPr>
            <p:ph idx="1"/>
          </p:nvPr>
        </p:nvSpPr>
        <p:spPr/>
        <p:txBody>
          <a:bodyPr>
            <a:normAutofit/>
          </a:bodyPr>
          <a:lstStyle/>
          <a:p>
            <a:r>
              <a:rPr lang="en-US" dirty="0"/>
              <a:t>Setting the Stage</a:t>
            </a:r>
          </a:p>
          <a:p>
            <a:r>
              <a:rPr lang="en-US" dirty="0"/>
              <a:t>Faculty and Resident Development</a:t>
            </a:r>
          </a:p>
          <a:p>
            <a:r>
              <a:rPr lang="en-US" dirty="0"/>
              <a:t>Running an Efficient Competence Committee meeting</a:t>
            </a:r>
          </a:p>
          <a:p>
            <a:r>
              <a:rPr lang="en-US" dirty="0"/>
              <a:t>Summary</a:t>
            </a:r>
          </a:p>
          <a:p>
            <a:pPr marL="0" indent="0">
              <a:buNone/>
            </a:pPr>
            <a:endParaRPr lang="en-US" dirty="0"/>
          </a:p>
          <a:p>
            <a:endParaRPr lang="en-US" dirty="0"/>
          </a:p>
        </p:txBody>
      </p:sp>
    </p:spTree>
    <p:extLst>
      <p:ext uri="{BB962C8B-B14F-4D97-AF65-F5344CB8AC3E}">
        <p14:creationId xmlns:p14="http://schemas.microsoft.com/office/powerpoint/2010/main" val="1040086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tar: 6 Points 163">
            <a:extLst>
              <a:ext uri="{FF2B5EF4-FFF2-40B4-BE49-F238E27FC236}">
                <a16:creationId xmlns:a16="http://schemas.microsoft.com/office/drawing/2014/main" id="{7C2389DD-4772-43CA-BE3C-BFEBDF405EDD}"/>
              </a:ext>
            </a:extLst>
          </p:cNvPr>
          <p:cNvSpPr/>
          <p:nvPr/>
        </p:nvSpPr>
        <p:spPr>
          <a:xfrm>
            <a:off x="4742270" y="2077432"/>
            <a:ext cx="2415398" cy="2541810"/>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F87A6B46-ED86-481C-9DBF-A804D95D4D19}"/>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r="31754"/>
          <a:stretch/>
        </p:blipFill>
        <p:spPr>
          <a:xfrm>
            <a:off x="5402420" y="2697226"/>
            <a:ext cx="1089316" cy="1280160"/>
          </a:xfrm>
          <a:prstGeom prst="ellipse">
            <a:avLst/>
          </a:prstGeom>
        </p:spPr>
      </p:pic>
      <p:sp>
        <p:nvSpPr>
          <p:cNvPr id="7" name="Oval 6">
            <a:extLst>
              <a:ext uri="{FF2B5EF4-FFF2-40B4-BE49-F238E27FC236}">
                <a16:creationId xmlns:a16="http://schemas.microsoft.com/office/drawing/2014/main" id="{480B8A7B-DBDF-49EA-ABC8-11F146063D02}"/>
              </a:ext>
            </a:extLst>
          </p:cNvPr>
          <p:cNvSpPr/>
          <p:nvPr/>
        </p:nvSpPr>
        <p:spPr>
          <a:xfrm>
            <a:off x="1882444" y="2778306"/>
            <a:ext cx="1863998" cy="111799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Academic Coach</a:t>
            </a:r>
          </a:p>
        </p:txBody>
      </p:sp>
      <p:sp>
        <p:nvSpPr>
          <p:cNvPr id="9" name="Circle: Hollow 8">
            <a:extLst>
              <a:ext uri="{FF2B5EF4-FFF2-40B4-BE49-F238E27FC236}">
                <a16:creationId xmlns:a16="http://schemas.microsoft.com/office/drawing/2014/main" id="{BCFC0E12-72F7-4F2A-B6A5-96A068F66E70}"/>
              </a:ext>
            </a:extLst>
          </p:cNvPr>
          <p:cNvSpPr/>
          <p:nvPr/>
        </p:nvSpPr>
        <p:spPr>
          <a:xfrm>
            <a:off x="4885385" y="2268317"/>
            <a:ext cx="2123386" cy="2137977"/>
          </a:xfrm>
          <a:prstGeom prst="donut">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11" name="Oval 10">
            <a:extLst>
              <a:ext uri="{FF2B5EF4-FFF2-40B4-BE49-F238E27FC236}">
                <a16:creationId xmlns:a16="http://schemas.microsoft.com/office/drawing/2014/main" id="{7079A983-FE8B-45DF-9515-EDF288A0B0A0}"/>
              </a:ext>
            </a:extLst>
          </p:cNvPr>
          <p:cNvSpPr/>
          <p:nvPr/>
        </p:nvSpPr>
        <p:spPr>
          <a:xfrm>
            <a:off x="8358839" y="2755489"/>
            <a:ext cx="1967725" cy="116362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Competence Committee Members</a:t>
            </a:r>
          </a:p>
        </p:txBody>
      </p:sp>
      <p:sp>
        <p:nvSpPr>
          <p:cNvPr id="12" name="Oval 11">
            <a:extLst>
              <a:ext uri="{FF2B5EF4-FFF2-40B4-BE49-F238E27FC236}">
                <a16:creationId xmlns:a16="http://schemas.microsoft.com/office/drawing/2014/main" id="{F104794F-AF84-457D-879F-5DDD8886C0B2}"/>
              </a:ext>
            </a:extLst>
          </p:cNvPr>
          <p:cNvSpPr/>
          <p:nvPr/>
        </p:nvSpPr>
        <p:spPr>
          <a:xfrm>
            <a:off x="3248559" y="4947691"/>
            <a:ext cx="1958098" cy="118534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Chair of Assessment</a:t>
            </a:r>
          </a:p>
        </p:txBody>
      </p:sp>
      <p:sp>
        <p:nvSpPr>
          <p:cNvPr id="13" name="Oval 12">
            <a:extLst>
              <a:ext uri="{FF2B5EF4-FFF2-40B4-BE49-F238E27FC236}">
                <a16:creationId xmlns:a16="http://schemas.microsoft.com/office/drawing/2014/main" id="{A4E977DD-5118-4F38-8044-E6FC4D62B847}"/>
              </a:ext>
            </a:extLst>
          </p:cNvPr>
          <p:cNvSpPr/>
          <p:nvPr/>
        </p:nvSpPr>
        <p:spPr>
          <a:xfrm>
            <a:off x="6750253" y="674324"/>
            <a:ext cx="1967726" cy="110946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Competence Committee Chair</a:t>
            </a:r>
          </a:p>
        </p:txBody>
      </p:sp>
      <p:sp>
        <p:nvSpPr>
          <p:cNvPr id="14" name="Oval 13">
            <a:extLst>
              <a:ext uri="{FF2B5EF4-FFF2-40B4-BE49-F238E27FC236}">
                <a16:creationId xmlns:a16="http://schemas.microsoft.com/office/drawing/2014/main" id="{ABCBDD01-9585-4A95-9D84-704F76BC8191}"/>
              </a:ext>
            </a:extLst>
          </p:cNvPr>
          <p:cNvSpPr/>
          <p:nvPr/>
        </p:nvSpPr>
        <p:spPr>
          <a:xfrm>
            <a:off x="3115397" y="663462"/>
            <a:ext cx="1909466" cy="116565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Primary Reviewer</a:t>
            </a:r>
          </a:p>
        </p:txBody>
      </p:sp>
      <p:pic>
        <p:nvPicPr>
          <p:cNvPr id="17" name="Picture 16">
            <a:extLst>
              <a:ext uri="{FF2B5EF4-FFF2-40B4-BE49-F238E27FC236}">
                <a16:creationId xmlns:a16="http://schemas.microsoft.com/office/drawing/2014/main" id="{36FBFAE9-B267-452F-95F1-29FCA6FAE160}"/>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r="31021"/>
          <a:stretch/>
        </p:blipFill>
        <p:spPr>
          <a:xfrm>
            <a:off x="5206657" y="2593493"/>
            <a:ext cx="1480841" cy="1487623"/>
          </a:xfrm>
          <a:prstGeom prst="ellipse">
            <a:avLst/>
          </a:prstGeom>
        </p:spPr>
      </p:pic>
      <p:sp>
        <p:nvSpPr>
          <p:cNvPr id="22" name="Oval 21">
            <a:extLst>
              <a:ext uri="{FF2B5EF4-FFF2-40B4-BE49-F238E27FC236}">
                <a16:creationId xmlns:a16="http://schemas.microsoft.com/office/drawing/2014/main" id="{56D18552-3EC5-4727-846D-E1B76C033EF0}"/>
              </a:ext>
            </a:extLst>
          </p:cNvPr>
          <p:cNvSpPr/>
          <p:nvPr/>
        </p:nvSpPr>
        <p:spPr>
          <a:xfrm>
            <a:off x="6781474" y="4880843"/>
            <a:ext cx="1967726" cy="131712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Program Director</a:t>
            </a:r>
          </a:p>
        </p:txBody>
      </p:sp>
      <p:cxnSp>
        <p:nvCxnSpPr>
          <p:cNvPr id="34" name="Straight Arrow Connector 33">
            <a:extLst>
              <a:ext uri="{FF2B5EF4-FFF2-40B4-BE49-F238E27FC236}">
                <a16:creationId xmlns:a16="http://schemas.microsoft.com/office/drawing/2014/main" id="{8CDA47FE-49CA-4BEB-956E-C296FA5E8E36}"/>
              </a:ext>
            </a:extLst>
          </p:cNvPr>
          <p:cNvCxnSpPr>
            <a:stCxn id="7" idx="6"/>
          </p:cNvCxnSpPr>
          <p:nvPr/>
        </p:nvCxnSpPr>
        <p:spPr>
          <a:xfrm>
            <a:off x="3746442" y="3337304"/>
            <a:ext cx="146021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33C22E2-874F-4417-8024-368CBB7C1075}"/>
              </a:ext>
            </a:extLst>
          </p:cNvPr>
          <p:cNvCxnSpPr>
            <a:cxnSpLocks/>
            <a:stCxn id="9" idx="7"/>
            <a:endCxn id="13" idx="3"/>
          </p:cNvCxnSpPr>
          <p:nvPr/>
        </p:nvCxnSpPr>
        <p:spPr>
          <a:xfrm flipV="1">
            <a:off x="6697808" y="1621312"/>
            <a:ext cx="340612" cy="96010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2EC9DEF2-0DFC-4EB3-B114-08CFCA636C0D}"/>
              </a:ext>
            </a:extLst>
          </p:cNvPr>
          <p:cNvCxnSpPr>
            <a:cxnSpLocks/>
            <a:stCxn id="12" idx="1"/>
            <a:endCxn id="7" idx="4"/>
          </p:cNvCxnSpPr>
          <p:nvPr/>
        </p:nvCxnSpPr>
        <p:spPr>
          <a:xfrm flipH="1" flipV="1">
            <a:off x="2814443" y="3896302"/>
            <a:ext cx="720873" cy="1224979"/>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CC899DEA-AFCD-4C9D-A817-556297704128}"/>
              </a:ext>
            </a:extLst>
          </p:cNvPr>
          <p:cNvCxnSpPr>
            <a:cxnSpLocks/>
            <a:stCxn id="9" idx="3"/>
            <a:endCxn id="12" idx="0"/>
          </p:cNvCxnSpPr>
          <p:nvPr/>
        </p:nvCxnSpPr>
        <p:spPr>
          <a:xfrm flipH="1">
            <a:off x="4227608" y="4093195"/>
            <a:ext cx="968740" cy="85449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785A9679-3E11-4176-A229-A1417BC2AD8D}"/>
              </a:ext>
            </a:extLst>
          </p:cNvPr>
          <p:cNvCxnSpPr>
            <a:stCxn id="7" idx="0"/>
            <a:endCxn id="14" idx="3"/>
          </p:cNvCxnSpPr>
          <p:nvPr/>
        </p:nvCxnSpPr>
        <p:spPr>
          <a:xfrm flipV="1">
            <a:off x="2814443" y="1658407"/>
            <a:ext cx="580589" cy="111989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472F5DF1-265E-4E16-A187-4A21D23975D0}"/>
              </a:ext>
            </a:extLst>
          </p:cNvPr>
          <p:cNvCxnSpPr>
            <a:cxnSpLocks/>
            <a:stCxn id="9" idx="1"/>
            <a:endCxn id="14" idx="5"/>
          </p:cNvCxnSpPr>
          <p:nvPr/>
        </p:nvCxnSpPr>
        <p:spPr>
          <a:xfrm flipH="1" flipV="1">
            <a:off x="4745228" y="1658407"/>
            <a:ext cx="451120" cy="9230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B7FBE0E9-908B-4CC7-94DF-C249EEAFAE14}"/>
              </a:ext>
            </a:extLst>
          </p:cNvPr>
          <p:cNvCxnSpPr>
            <a:cxnSpLocks/>
            <a:stCxn id="14" idx="6"/>
            <a:endCxn id="13" idx="2"/>
          </p:cNvCxnSpPr>
          <p:nvPr/>
        </p:nvCxnSpPr>
        <p:spPr>
          <a:xfrm flipV="1">
            <a:off x="5024863" y="1229057"/>
            <a:ext cx="1725390" cy="172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CD8FF686-8958-422E-8196-AED6C662782E}"/>
              </a:ext>
            </a:extLst>
          </p:cNvPr>
          <p:cNvSpPr/>
          <p:nvPr/>
        </p:nvSpPr>
        <p:spPr>
          <a:xfrm>
            <a:off x="10169543" y="725938"/>
            <a:ext cx="1778282" cy="1040698"/>
          </a:xfrm>
          <a:prstGeom prst="rect">
            <a:avLst/>
          </a:prstGeom>
          <a:solidFill>
            <a:schemeClr val="tx1"/>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rPr>
              <a:t>Residency Program Committee</a:t>
            </a:r>
          </a:p>
        </p:txBody>
      </p:sp>
      <p:cxnSp>
        <p:nvCxnSpPr>
          <p:cNvPr id="89" name="Straight Arrow Connector 88">
            <a:extLst>
              <a:ext uri="{FF2B5EF4-FFF2-40B4-BE49-F238E27FC236}">
                <a16:creationId xmlns:a16="http://schemas.microsoft.com/office/drawing/2014/main" id="{1C7CC8C3-B47A-40C8-AA60-72CFBB883FE8}"/>
              </a:ext>
            </a:extLst>
          </p:cNvPr>
          <p:cNvCxnSpPr>
            <a:stCxn id="13" idx="6"/>
            <a:endCxn id="87" idx="1"/>
          </p:cNvCxnSpPr>
          <p:nvPr/>
        </p:nvCxnSpPr>
        <p:spPr>
          <a:xfrm>
            <a:off x="8717979" y="1229057"/>
            <a:ext cx="1451564" cy="172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4" name="Circle: Hollow 123">
            <a:extLst>
              <a:ext uri="{FF2B5EF4-FFF2-40B4-BE49-F238E27FC236}">
                <a16:creationId xmlns:a16="http://schemas.microsoft.com/office/drawing/2014/main" id="{BFB5F9B0-8045-4154-858B-1B0E2960FD1B}"/>
              </a:ext>
            </a:extLst>
          </p:cNvPr>
          <p:cNvSpPr/>
          <p:nvPr/>
        </p:nvSpPr>
        <p:spPr>
          <a:xfrm>
            <a:off x="727478" y="477022"/>
            <a:ext cx="978433" cy="885461"/>
          </a:xfrm>
          <a:prstGeom prst="donut">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5" name="TextBox 124">
            <a:extLst>
              <a:ext uri="{FF2B5EF4-FFF2-40B4-BE49-F238E27FC236}">
                <a16:creationId xmlns:a16="http://schemas.microsoft.com/office/drawing/2014/main" id="{55C72612-CAA1-4090-BBC6-A6DE55EB1870}"/>
              </a:ext>
            </a:extLst>
          </p:cNvPr>
          <p:cNvSpPr txBox="1"/>
          <p:nvPr/>
        </p:nvSpPr>
        <p:spPr>
          <a:xfrm>
            <a:off x="146502" y="63033"/>
            <a:ext cx="2616906" cy="461665"/>
          </a:xfrm>
          <a:prstGeom prst="rect">
            <a:avLst/>
          </a:prstGeom>
          <a:noFill/>
        </p:spPr>
        <p:txBody>
          <a:bodyPr wrap="square" rtlCol="0">
            <a:spAutoFit/>
          </a:bodyPr>
          <a:lstStyle/>
          <a:p>
            <a:r>
              <a:rPr lang="en-US" sz="2400" b="1" dirty="0"/>
              <a:t>Admin Navigator</a:t>
            </a:r>
          </a:p>
        </p:txBody>
      </p:sp>
      <p:sp>
        <p:nvSpPr>
          <p:cNvPr id="126" name="TextBox 125">
            <a:extLst>
              <a:ext uri="{FF2B5EF4-FFF2-40B4-BE49-F238E27FC236}">
                <a16:creationId xmlns:a16="http://schemas.microsoft.com/office/drawing/2014/main" id="{98704A7E-8A7D-4AC5-AB89-A015534D8A40}"/>
              </a:ext>
            </a:extLst>
          </p:cNvPr>
          <p:cNvSpPr txBox="1"/>
          <p:nvPr/>
        </p:nvSpPr>
        <p:spPr>
          <a:xfrm>
            <a:off x="141453" y="2139991"/>
            <a:ext cx="2154864" cy="3570208"/>
          </a:xfrm>
          <a:prstGeom prst="rect">
            <a:avLst/>
          </a:prstGeom>
          <a:noFill/>
        </p:spPr>
        <p:txBody>
          <a:bodyPr wrap="square" rtlCol="0">
            <a:spAutoFit/>
          </a:bodyPr>
          <a:lstStyle/>
          <a:p>
            <a:pPr algn="ctr"/>
            <a:r>
              <a:rPr lang="en-US" sz="2400" b="1" dirty="0"/>
              <a:t>Info Highway</a:t>
            </a:r>
            <a:r>
              <a:rPr lang="en-US" dirty="0"/>
              <a:t/>
            </a:r>
            <a:br>
              <a:rPr lang="en-US" dirty="0"/>
            </a:br>
            <a:r>
              <a:rPr lang="en-US" dirty="0"/>
              <a:t>EPAs</a:t>
            </a:r>
          </a:p>
          <a:p>
            <a:pPr algn="ctr"/>
            <a:r>
              <a:rPr lang="en-US" dirty="0"/>
              <a:t>ITARs</a:t>
            </a:r>
          </a:p>
          <a:p>
            <a:pPr algn="ctr"/>
            <a:r>
              <a:rPr lang="en-US" dirty="0"/>
              <a:t>Exam Scores</a:t>
            </a:r>
          </a:p>
          <a:p>
            <a:pPr algn="ctr"/>
            <a:r>
              <a:rPr lang="en-US" dirty="0"/>
              <a:t>360</a:t>
            </a:r>
          </a:p>
          <a:p>
            <a:pPr algn="ctr"/>
            <a:r>
              <a:rPr lang="en-US" dirty="0"/>
              <a:t>Proc Logs</a:t>
            </a:r>
          </a:p>
          <a:p>
            <a:pPr algn="ctr"/>
            <a:r>
              <a:rPr lang="en-US" dirty="0"/>
              <a:t>Attendance</a:t>
            </a:r>
          </a:p>
          <a:p>
            <a:pPr algn="ctr"/>
            <a:r>
              <a:rPr lang="en-US" dirty="0"/>
              <a:t>Research</a:t>
            </a:r>
          </a:p>
          <a:p>
            <a:pPr algn="ctr"/>
            <a:r>
              <a:rPr lang="en-US" dirty="0"/>
              <a:t>Professionalism</a:t>
            </a:r>
          </a:p>
          <a:p>
            <a:pPr algn="ctr"/>
            <a:r>
              <a:rPr lang="en-US" dirty="0"/>
              <a:t>Learning Continuum</a:t>
            </a:r>
          </a:p>
          <a:p>
            <a:pPr algn="ctr"/>
            <a:r>
              <a:rPr lang="en-US" dirty="0"/>
              <a:t>Other</a:t>
            </a:r>
          </a:p>
          <a:p>
            <a:endParaRPr lang="en-US" dirty="0"/>
          </a:p>
        </p:txBody>
      </p:sp>
      <p:cxnSp>
        <p:nvCxnSpPr>
          <p:cNvPr id="140" name="Straight Arrow Connector 139">
            <a:extLst>
              <a:ext uri="{FF2B5EF4-FFF2-40B4-BE49-F238E27FC236}">
                <a16:creationId xmlns:a16="http://schemas.microsoft.com/office/drawing/2014/main" id="{7CA6E677-CCC5-4CE0-9472-7746FDC48FFD}"/>
              </a:ext>
            </a:extLst>
          </p:cNvPr>
          <p:cNvCxnSpPr>
            <a:cxnSpLocks/>
          </p:cNvCxnSpPr>
          <p:nvPr/>
        </p:nvCxnSpPr>
        <p:spPr>
          <a:xfrm flipH="1" flipV="1">
            <a:off x="6645665" y="4081116"/>
            <a:ext cx="1067529" cy="78764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1535BC0D-39D0-4A0D-8073-F3F7A0D252FB}"/>
              </a:ext>
            </a:extLst>
          </p:cNvPr>
          <p:cNvCxnSpPr>
            <a:stCxn id="11" idx="0"/>
            <a:endCxn id="13" idx="5"/>
          </p:cNvCxnSpPr>
          <p:nvPr/>
        </p:nvCxnSpPr>
        <p:spPr>
          <a:xfrm flipH="1" flipV="1">
            <a:off x="8429812" y="1621312"/>
            <a:ext cx="912890" cy="113417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420F8787-5460-47B7-A036-3018ED596CCC}"/>
              </a:ext>
            </a:extLst>
          </p:cNvPr>
          <p:cNvCxnSpPr>
            <a:stCxn id="22" idx="2"/>
            <a:endCxn id="12" idx="6"/>
          </p:cNvCxnSpPr>
          <p:nvPr/>
        </p:nvCxnSpPr>
        <p:spPr>
          <a:xfrm flipH="1">
            <a:off x="5206657" y="5539406"/>
            <a:ext cx="1574817" cy="95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1" name="Straight Arrow Connector 150">
            <a:extLst>
              <a:ext uri="{FF2B5EF4-FFF2-40B4-BE49-F238E27FC236}">
                <a16:creationId xmlns:a16="http://schemas.microsoft.com/office/drawing/2014/main" id="{502BCA9B-5DF8-42DE-A9FE-6803D1BC5705}"/>
              </a:ext>
            </a:extLst>
          </p:cNvPr>
          <p:cNvCxnSpPr>
            <a:cxnSpLocks/>
          </p:cNvCxnSpPr>
          <p:nvPr/>
        </p:nvCxnSpPr>
        <p:spPr>
          <a:xfrm flipV="1">
            <a:off x="4996164" y="4096104"/>
            <a:ext cx="965520" cy="103010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153">
            <a:extLst>
              <a:ext uri="{FF2B5EF4-FFF2-40B4-BE49-F238E27FC236}">
                <a16:creationId xmlns:a16="http://schemas.microsoft.com/office/drawing/2014/main" id="{1B570BAB-6802-4656-B34D-8C4213922E97}"/>
              </a:ext>
            </a:extLst>
          </p:cNvPr>
          <p:cNvCxnSpPr>
            <a:cxnSpLocks/>
          </p:cNvCxnSpPr>
          <p:nvPr/>
        </p:nvCxnSpPr>
        <p:spPr>
          <a:xfrm flipH="1" flipV="1">
            <a:off x="6037062" y="4093196"/>
            <a:ext cx="1194510" cy="923008"/>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54F67566-61BE-497B-BF36-C6FEEDE0742A}"/>
              </a:ext>
            </a:extLst>
          </p:cNvPr>
          <p:cNvCxnSpPr>
            <a:stCxn id="13" idx="4"/>
            <a:endCxn id="22" idx="0"/>
          </p:cNvCxnSpPr>
          <p:nvPr/>
        </p:nvCxnSpPr>
        <p:spPr>
          <a:xfrm>
            <a:off x="7734116" y="1783789"/>
            <a:ext cx="31221" cy="309705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1" name="Straight Arrow Connector 160">
            <a:extLst>
              <a:ext uri="{FF2B5EF4-FFF2-40B4-BE49-F238E27FC236}">
                <a16:creationId xmlns:a16="http://schemas.microsoft.com/office/drawing/2014/main" id="{B127DB24-C403-435E-A748-9EA6A1BE4E97}"/>
              </a:ext>
            </a:extLst>
          </p:cNvPr>
          <p:cNvCxnSpPr>
            <a:stCxn id="9" idx="6"/>
            <a:endCxn id="11" idx="2"/>
          </p:cNvCxnSpPr>
          <p:nvPr/>
        </p:nvCxnSpPr>
        <p:spPr>
          <a:xfrm flipV="1">
            <a:off x="7008771" y="3337304"/>
            <a:ext cx="1350068" cy="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2" name="TextBox 161">
            <a:extLst>
              <a:ext uri="{FF2B5EF4-FFF2-40B4-BE49-F238E27FC236}">
                <a16:creationId xmlns:a16="http://schemas.microsoft.com/office/drawing/2014/main" id="{0AEFE9CB-FA32-440D-8A58-EAD2EAFDE526}"/>
              </a:ext>
            </a:extLst>
          </p:cNvPr>
          <p:cNvSpPr txBox="1"/>
          <p:nvPr/>
        </p:nvSpPr>
        <p:spPr>
          <a:xfrm>
            <a:off x="4227608" y="106095"/>
            <a:ext cx="3086732" cy="461665"/>
          </a:xfrm>
          <a:prstGeom prst="rect">
            <a:avLst/>
          </a:prstGeom>
          <a:noFill/>
        </p:spPr>
        <p:txBody>
          <a:bodyPr wrap="square" rtlCol="0">
            <a:spAutoFit/>
          </a:bodyPr>
          <a:lstStyle/>
          <a:p>
            <a:pPr algn="ctr"/>
            <a:r>
              <a:rPr lang="en-US" sz="2400" b="1" dirty="0"/>
              <a:t>Setting the Stage</a:t>
            </a:r>
          </a:p>
        </p:txBody>
      </p:sp>
      <p:sp>
        <p:nvSpPr>
          <p:cNvPr id="165" name="Star: 6 Points 164">
            <a:extLst>
              <a:ext uri="{FF2B5EF4-FFF2-40B4-BE49-F238E27FC236}">
                <a16:creationId xmlns:a16="http://schemas.microsoft.com/office/drawing/2014/main" id="{52E006AA-0A3F-4DCA-B99E-82FF938BD0F8}"/>
              </a:ext>
            </a:extLst>
          </p:cNvPr>
          <p:cNvSpPr/>
          <p:nvPr/>
        </p:nvSpPr>
        <p:spPr>
          <a:xfrm>
            <a:off x="10304161" y="5279827"/>
            <a:ext cx="1172753" cy="1266674"/>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Oval 165">
            <a:extLst>
              <a:ext uri="{FF2B5EF4-FFF2-40B4-BE49-F238E27FC236}">
                <a16:creationId xmlns:a16="http://schemas.microsoft.com/office/drawing/2014/main" id="{93D5A591-302A-4024-8322-0E57C3A92FE4}"/>
              </a:ext>
            </a:extLst>
          </p:cNvPr>
          <p:cNvSpPr/>
          <p:nvPr/>
        </p:nvSpPr>
        <p:spPr>
          <a:xfrm>
            <a:off x="10423233" y="5486906"/>
            <a:ext cx="934608" cy="8525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MEDSIS</a:t>
            </a:r>
          </a:p>
        </p:txBody>
      </p:sp>
      <p:sp>
        <p:nvSpPr>
          <p:cNvPr id="167" name="TextBox 166">
            <a:extLst>
              <a:ext uri="{FF2B5EF4-FFF2-40B4-BE49-F238E27FC236}">
                <a16:creationId xmlns:a16="http://schemas.microsoft.com/office/drawing/2014/main" id="{EFD3660D-11D2-4C80-8711-1F0721D7F2D1}"/>
              </a:ext>
            </a:extLst>
          </p:cNvPr>
          <p:cNvSpPr txBox="1"/>
          <p:nvPr/>
        </p:nvSpPr>
        <p:spPr>
          <a:xfrm>
            <a:off x="9916946" y="4809441"/>
            <a:ext cx="1924787" cy="461665"/>
          </a:xfrm>
          <a:prstGeom prst="rect">
            <a:avLst/>
          </a:prstGeom>
          <a:noFill/>
        </p:spPr>
        <p:txBody>
          <a:bodyPr wrap="square" rtlCol="0">
            <a:spAutoFit/>
          </a:bodyPr>
          <a:lstStyle/>
          <a:p>
            <a:pPr algn="ctr"/>
            <a:r>
              <a:rPr lang="en-US" sz="2400" b="1" dirty="0"/>
              <a:t>e platform</a:t>
            </a:r>
          </a:p>
        </p:txBody>
      </p:sp>
    </p:spTree>
    <p:extLst>
      <p:ext uri="{BB962C8B-B14F-4D97-AF65-F5344CB8AC3E}">
        <p14:creationId xmlns:p14="http://schemas.microsoft.com/office/powerpoint/2010/main" val="4072504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3BAB8-88FF-4284-946F-C009AE81B05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3BAF804C-1FBD-4300-83BC-869888389F81}"/>
              </a:ext>
            </a:extLst>
          </p:cNvPr>
          <p:cNvSpPr>
            <a:spLocks noGrp="1"/>
          </p:cNvSpPr>
          <p:nvPr>
            <p:ph type="body" idx="1"/>
          </p:nvPr>
        </p:nvSpPr>
        <p:spPr>
          <a:xfrm>
            <a:off x="839788" y="50512"/>
            <a:ext cx="5157787" cy="853092"/>
          </a:xfrm>
        </p:spPr>
        <p:txBody>
          <a:bodyPr/>
          <a:lstStyle/>
          <a:p>
            <a:pPr algn="ctr"/>
            <a:r>
              <a:rPr lang="en-US" dirty="0"/>
              <a:t>Role Descriptors</a:t>
            </a:r>
          </a:p>
        </p:txBody>
      </p:sp>
      <p:sp>
        <p:nvSpPr>
          <p:cNvPr id="4" name="Content Placeholder 3">
            <a:extLst>
              <a:ext uri="{FF2B5EF4-FFF2-40B4-BE49-F238E27FC236}">
                <a16:creationId xmlns:a16="http://schemas.microsoft.com/office/drawing/2014/main" id="{AF04C5E9-38ED-4D8C-9556-CB89F3A3BB7B}"/>
              </a:ext>
            </a:extLst>
          </p:cNvPr>
          <p:cNvSpPr>
            <a:spLocks noGrp="1"/>
          </p:cNvSpPr>
          <p:nvPr>
            <p:ph sz="half" idx="2"/>
          </p:nvPr>
        </p:nvSpPr>
        <p:spPr>
          <a:xfrm>
            <a:off x="889140" y="985118"/>
            <a:ext cx="5108435" cy="5713751"/>
          </a:xfrm>
          <a:ln w="28575">
            <a:solidFill>
              <a:srgbClr val="FF0000"/>
            </a:solidFill>
          </a:ln>
        </p:spPr>
        <p:txBody>
          <a:bodyPr>
            <a:normAutofit fontScale="25000" lnSpcReduction="20000"/>
          </a:bodyPr>
          <a:lstStyle/>
          <a:p>
            <a:pPr marL="0" indent="0" algn="ctr">
              <a:buNone/>
            </a:pPr>
            <a:r>
              <a:rPr lang="en-US" sz="4800" b="1" dirty="0"/>
              <a:t>CBME Program Competence Committee Positions:  Chair and Member</a:t>
            </a:r>
            <a:endParaRPr lang="en-US" sz="4800" dirty="0"/>
          </a:p>
          <a:p>
            <a:pPr marL="0" indent="0">
              <a:buNone/>
            </a:pPr>
            <a:r>
              <a:rPr lang="en-US" sz="3600" u="sng" dirty="0"/>
              <a:t>Introduction:</a:t>
            </a:r>
            <a:endParaRPr lang="en-US" sz="3600" dirty="0"/>
          </a:p>
          <a:p>
            <a:pPr marL="0" indent="0">
              <a:buNone/>
            </a:pPr>
            <a:r>
              <a:rPr lang="en-US" sz="3600" dirty="0"/>
              <a:t>The CBME Competence Committee is a subcommittee of the Residency Education Committee. The Competence Committee will meet regularly to review all resident progress and make decisions about promotion and the need for enhanced learning plans, remediation and probation for those residents whose progress has been flagged. Performance indicators to be reviewed for the decision-making process will include, but are not limited to, all documented performance information and written recommendations from Academic Advisors. The Competence Committee is an independent decision-making subcommittee of the Residency Education Committee and their primary focus is to make decisions on resident progress and promotion. </a:t>
            </a:r>
          </a:p>
          <a:p>
            <a:pPr marL="0" indent="0">
              <a:buNone/>
            </a:pPr>
            <a:r>
              <a:rPr lang="en-US" sz="3600" u="sng" dirty="0"/>
              <a:t>Composition:</a:t>
            </a:r>
            <a:endParaRPr lang="en-US" sz="3600" dirty="0"/>
          </a:p>
          <a:p>
            <a:pPr marL="0" indent="0">
              <a:buNone/>
            </a:pPr>
            <a:r>
              <a:rPr lang="en-US" sz="3600" dirty="0"/>
              <a:t>The Competence Committee will be chaired by a member of the clinical teaching faculty affiliated with a Royal College accredited residency program. For larger programs, the position may be shared by two Co-chairs. Its membership includes the Program Director and at least two other departmental faculty members. A program may consider, but is not mandated, to include a resident member from the program, and/or external faculty members from another Department/Division. The size of the Committee should reflect the number of residents in the program with a minimum size of three faculty members. In addition, Academic Advisors may, on an ad hoc basis, present a recommendation of a resident to the Competence Committee. The decision to have a resident member on the Competence Committee should be made by the Residency Education Committee. Members of the Committee are normally from either the Residency Education Committee or clinical supervisors associated with the program, including any external faculty members.</a:t>
            </a:r>
          </a:p>
          <a:p>
            <a:pPr marL="0" indent="0">
              <a:buNone/>
            </a:pPr>
            <a:r>
              <a:rPr lang="en-US" sz="3600" u="sng" dirty="0"/>
              <a:t>Qualifications:</a:t>
            </a:r>
            <a:endParaRPr lang="en-US" sz="3600" dirty="0"/>
          </a:p>
          <a:p>
            <a:pPr marL="0" indent="0">
              <a:buNone/>
            </a:pPr>
            <a:r>
              <a:rPr lang="en-US" sz="3600" dirty="0"/>
              <a:t>All faculty CBME Competency Committee members must have a demonstrated interest in education, assessment, and/or administration.</a:t>
            </a:r>
          </a:p>
          <a:p>
            <a:pPr marL="0" indent="0">
              <a:buNone/>
            </a:pPr>
            <a:r>
              <a:rPr lang="en-US" sz="3600" u="sng" dirty="0"/>
              <a:t>Resource Requirements:</a:t>
            </a:r>
            <a:endParaRPr lang="en-US" sz="3600" dirty="0"/>
          </a:p>
          <a:p>
            <a:pPr marL="0" indent="0">
              <a:buNone/>
            </a:pPr>
            <a:r>
              <a:rPr lang="en-US" sz="3600" dirty="0"/>
              <a:t>The suggested guideline for meeting is once quarterly or as required to make timely decisions about resident progress and promotion. Each trainee in the program must be discussed a minimum of twice per year, however greater frequency of monitoring is desirable. Secure document storage in a confidential location, including minutes of each meeting from a program administrator, are mandatory</a:t>
            </a:r>
          </a:p>
          <a:p>
            <a:pPr marL="0" indent="0">
              <a:buNone/>
            </a:pPr>
            <a:r>
              <a:rPr lang="en-US" sz="3600" u="sng" dirty="0"/>
              <a:t>Accountabilities:</a:t>
            </a:r>
            <a:endParaRPr lang="en-US" sz="3600" dirty="0"/>
          </a:p>
          <a:p>
            <a:pPr marL="0" indent="0">
              <a:buNone/>
            </a:pPr>
            <a:r>
              <a:rPr lang="en-US" sz="3600" dirty="0"/>
              <a:t>The CBME Competency Committee will be responsible for all resident training decisions for progress and/or promotion, and are accountable to the Residency Education Committee. It is recommended the Residency Program Director not be the Chair of the Competency Committee.</a:t>
            </a:r>
          </a:p>
          <a:p>
            <a:pPr marL="0" indent="0">
              <a:buNone/>
            </a:pPr>
            <a:r>
              <a:rPr lang="en-US" sz="3600" u="sng" dirty="0"/>
              <a:t>Appointment and Review Process:</a:t>
            </a:r>
            <a:endParaRPr lang="en-US" sz="3600" dirty="0"/>
          </a:p>
          <a:p>
            <a:pPr marL="0" indent="0">
              <a:buNone/>
            </a:pPr>
            <a:r>
              <a:rPr lang="en-US" sz="3600" dirty="0"/>
              <a:t>A recommendation for the position of CBME Competence Committee Chair (or Co-Chair) is made by the Program Director and presented to the Chair of Medicine for approval. The CBME Competence Committee membership should be selected by the Residency Education Committee in consultation with the Department/Division Head or delegate. A committee appointment will normally be for two or three years with the possibility for multiple renewable terms.</a:t>
            </a:r>
          </a:p>
          <a:p>
            <a:endParaRPr lang="en-US" dirty="0"/>
          </a:p>
        </p:txBody>
      </p:sp>
      <p:sp>
        <p:nvSpPr>
          <p:cNvPr id="5" name="Text Placeholder 4">
            <a:extLst>
              <a:ext uri="{FF2B5EF4-FFF2-40B4-BE49-F238E27FC236}">
                <a16:creationId xmlns:a16="http://schemas.microsoft.com/office/drawing/2014/main" id="{EBF8A0A4-369B-46D1-8076-618BB2E78FBB}"/>
              </a:ext>
            </a:extLst>
          </p:cNvPr>
          <p:cNvSpPr>
            <a:spLocks noGrp="1"/>
          </p:cNvSpPr>
          <p:nvPr>
            <p:ph type="body" sz="quarter" idx="3"/>
          </p:nvPr>
        </p:nvSpPr>
        <p:spPr>
          <a:xfrm>
            <a:off x="6172200" y="60623"/>
            <a:ext cx="5183188" cy="863193"/>
          </a:xfrm>
        </p:spPr>
        <p:txBody>
          <a:bodyPr/>
          <a:lstStyle/>
          <a:p>
            <a:pPr algn="ctr"/>
            <a:r>
              <a:rPr lang="en-US" dirty="0"/>
              <a:t>Terms of Reference</a:t>
            </a:r>
          </a:p>
        </p:txBody>
      </p:sp>
      <p:sp>
        <p:nvSpPr>
          <p:cNvPr id="6" name="Content Placeholder 5">
            <a:extLst>
              <a:ext uri="{FF2B5EF4-FFF2-40B4-BE49-F238E27FC236}">
                <a16:creationId xmlns:a16="http://schemas.microsoft.com/office/drawing/2014/main" id="{FAB973A3-07F5-4A1F-9841-0FDC1FF512F9}"/>
              </a:ext>
            </a:extLst>
          </p:cNvPr>
          <p:cNvSpPr>
            <a:spLocks noGrp="1"/>
          </p:cNvSpPr>
          <p:nvPr>
            <p:ph sz="quarter" idx="4"/>
          </p:nvPr>
        </p:nvSpPr>
        <p:spPr>
          <a:xfrm>
            <a:off x="6172200" y="969971"/>
            <a:ext cx="5183188" cy="5728900"/>
          </a:xfrm>
          <a:ln w="28575">
            <a:solidFill>
              <a:srgbClr val="FF0000"/>
            </a:solidFill>
          </a:ln>
        </p:spPr>
        <p:txBody>
          <a:bodyPr>
            <a:normAutofit fontScale="25000" lnSpcReduction="20000"/>
          </a:bodyPr>
          <a:lstStyle/>
          <a:p>
            <a:pPr marL="0" indent="0" algn="ctr">
              <a:buNone/>
            </a:pPr>
            <a:r>
              <a:rPr lang="en-US" sz="4800" b="1" dirty="0"/>
              <a:t>Internal Medicine Competence Subcommittee for Resident Development</a:t>
            </a:r>
            <a:r>
              <a:rPr lang="en-US" sz="4800" dirty="0"/>
              <a:t> </a:t>
            </a:r>
          </a:p>
          <a:p>
            <a:pPr marL="0" indent="0">
              <a:buNone/>
            </a:pPr>
            <a:r>
              <a:rPr lang="en-US" sz="3600" b="1" dirty="0"/>
              <a:t>Core Membership:</a:t>
            </a:r>
            <a:endParaRPr lang="en-US" sz="3600" dirty="0"/>
          </a:p>
          <a:p>
            <a:pPr marL="0" lvl="0" indent="0">
              <a:buNone/>
            </a:pPr>
            <a:r>
              <a:rPr lang="en-US" sz="3600" dirty="0"/>
              <a:t>Co-Chairs – Dr. Leslie Martin and Dr. Lori Whitehead</a:t>
            </a:r>
          </a:p>
          <a:p>
            <a:pPr lvl="0"/>
            <a:r>
              <a:rPr lang="en-US" sz="3600" dirty="0"/>
              <a:t>PGY1 Members</a:t>
            </a:r>
          </a:p>
          <a:p>
            <a:pPr lvl="1"/>
            <a:r>
              <a:rPr lang="en-US" sz="3600" dirty="0"/>
              <a:t>CBD Executive Committee PGY1 Representatives (Dr. Malik Farooqi &amp; Dr. Elliott Hepworth)</a:t>
            </a:r>
          </a:p>
          <a:p>
            <a:pPr lvl="1"/>
            <a:r>
              <a:rPr lang="en-US" sz="3600" dirty="0"/>
              <a:t>Appointees (Dr. Hugh Traquir &amp; Dr. Shohinee Sarma)</a:t>
            </a:r>
          </a:p>
          <a:p>
            <a:pPr lvl="0"/>
            <a:r>
              <a:rPr lang="en-US" sz="3600" dirty="0"/>
              <a:t>PGY2 Members</a:t>
            </a:r>
          </a:p>
          <a:p>
            <a:pPr lvl="1"/>
            <a:r>
              <a:rPr lang="en-US" sz="3600" dirty="0"/>
              <a:t>CBD Executive Committee PGY2 Representatives (Dr. Rachel Gow &amp; Dr. Lakshman Vasanthamohan)</a:t>
            </a:r>
          </a:p>
          <a:p>
            <a:pPr lvl="1"/>
            <a:r>
              <a:rPr lang="en-US" sz="3600" dirty="0"/>
              <a:t>Appointees (Dr. Lisa Kim, TBD)</a:t>
            </a:r>
          </a:p>
          <a:p>
            <a:pPr lvl="0"/>
            <a:r>
              <a:rPr lang="en-US" sz="3600" dirty="0"/>
              <a:t>PGY3 Members </a:t>
            </a:r>
          </a:p>
          <a:p>
            <a:pPr lvl="1"/>
            <a:r>
              <a:rPr lang="en-US" sz="3600" dirty="0"/>
              <a:t>CBD Executive Committee PGY3 Representative (Dr. Seth Stern)</a:t>
            </a:r>
          </a:p>
          <a:p>
            <a:pPr lvl="1"/>
            <a:r>
              <a:rPr lang="en-US" sz="3600" dirty="0"/>
              <a:t>Appointees (Dr. Conor Cox &amp; Dr. Adam Mazzetti)</a:t>
            </a:r>
          </a:p>
          <a:p>
            <a:pPr lvl="0"/>
            <a:r>
              <a:rPr lang="en-US" sz="3600" dirty="0"/>
              <a:t>Waterloo Regional Campus Members</a:t>
            </a:r>
          </a:p>
          <a:p>
            <a:pPr lvl="1"/>
            <a:r>
              <a:rPr lang="en-US" sz="3600" dirty="0"/>
              <a:t>CBD Executive Committee Regional Campus Representative (Dr. Sheryl Hodgson) </a:t>
            </a:r>
          </a:p>
          <a:p>
            <a:pPr lvl="1"/>
            <a:r>
              <a:rPr lang="en-US" sz="3600" dirty="0"/>
              <a:t>Appointees (TBD)</a:t>
            </a:r>
          </a:p>
          <a:p>
            <a:pPr lvl="0"/>
            <a:r>
              <a:rPr lang="en-US" sz="3600" dirty="0"/>
              <a:t>Clinical Clerk Members</a:t>
            </a:r>
          </a:p>
          <a:p>
            <a:pPr lvl="1"/>
            <a:r>
              <a:rPr lang="en-US" sz="3600" dirty="0"/>
              <a:t>Two McMaster clinical clerk appointees - TBD after 2017 CaRMS match </a:t>
            </a:r>
          </a:p>
          <a:p>
            <a:r>
              <a:rPr lang="en-US" sz="3600" b="1" dirty="0"/>
              <a:t>Working Groups:</a:t>
            </a:r>
            <a:endParaRPr lang="en-US" sz="3600" dirty="0"/>
          </a:p>
          <a:p>
            <a:pPr lvl="0"/>
            <a:r>
              <a:rPr lang="en-CA" sz="3600" dirty="0"/>
              <a:t>Resident Liaison (one for each PGY year and distributed site)</a:t>
            </a:r>
            <a:endParaRPr lang="en-US" sz="3600" dirty="0"/>
          </a:p>
          <a:p>
            <a:pPr lvl="0"/>
            <a:r>
              <a:rPr lang="en-CA" sz="3600" dirty="0"/>
              <a:t>Learner Development / Education of Residents</a:t>
            </a:r>
            <a:endParaRPr lang="en-US" sz="3600" dirty="0"/>
          </a:p>
          <a:p>
            <a:pPr lvl="0"/>
            <a:r>
              <a:rPr lang="en-CA" sz="3600" dirty="0"/>
              <a:t>Scholarship</a:t>
            </a:r>
            <a:endParaRPr lang="en-US" sz="3600" dirty="0"/>
          </a:p>
          <a:p>
            <a:pPr lvl="0"/>
            <a:r>
              <a:rPr lang="en-CA" sz="3600" dirty="0"/>
              <a:t>Assessment (Development, Implementation &amp; Feedback of Tools)</a:t>
            </a:r>
            <a:endParaRPr lang="en-US" sz="3600" dirty="0"/>
          </a:p>
          <a:p>
            <a:pPr lvl="0"/>
            <a:r>
              <a:rPr lang="en-CA" sz="3600" dirty="0"/>
              <a:t>Quality assurance (QA)</a:t>
            </a:r>
            <a:endParaRPr lang="en-US" sz="3600" dirty="0"/>
          </a:p>
          <a:p>
            <a:pPr marL="0" indent="0">
              <a:buNone/>
            </a:pPr>
            <a:r>
              <a:rPr lang="en-US" sz="3600" b="1" dirty="0"/>
              <a:t>Reporting Structure:</a:t>
            </a:r>
            <a:endParaRPr lang="en-US" sz="3600" dirty="0"/>
          </a:p>
          <a:p>
            <a:r>
              <a:rPr lang="en-US" sz="3600" dirty="0"/>
              <a:t>This committee is a sub-committee of the Internal Medicine Executive Competence Committee and therefore reports directly to its parent committee.</a:t>
            </a:r>
          </a:p>
          <a:p>
            <a:pPr marL="0" indent="0">
              <a:buNone/>
            </a:pPr>
            <a:r>
              <a:rPr lang="en-US" sz="3600" b="1" dirty="0"/>
              <a:t>Primary Function:  </a:t>
            </a:r>
            <a:endParaRPr lang="en-US" sz="3600" dirty="0"/>
          </a:p>
          <a:p>
            <a:r>
              <a:rPr lang="en-US" sz="3600" dirty="0"/>
              <a:t>For the resident committee members to learn about principles of Competency Based Medical</a:t>
            </a:r>
            <a:endParaRPr lang="en-US" dirty="0"/>
          </a:p>
        </p:txBody>
      </p:sp>
      <p:sp>
        <p:nvSpPr>
          <p:cNvPr id="8" name="TextBox 7">
            <a:extLst>
              <a:ext uri="{FF2B5EF4-FFF2-40B4-BE49-F238E27FC236}">
                <a16:creationId xmlns:a16="http://schemas.microsoft.com/office/drawing/2014/main" id="{D6CB6C6C-7F98-4CFB-8202-4E097726A407}"/>
              </a:ext>
            </a:extLst>
          </p:cNvPr>
          <p:cNvSpPr txBox="1"/>
          <p:nvPr/>
        </p:nvSpPr>
        <p:spPr>
          <a:xfrm>
            <a:off x="4728594" y="51901"/>
            <a:ext cx="2347887" cy="461665"/>
          </a:xfrm>
          <a:prstGeom prst="rect">
            <a:avLst/>
          </a:prstGeom>
          <a:noFill/>
        </p:spPr>
        <p:txBody>
          <a:bodyPr wrap="none" rtlCol="0">
            <a:spAutoFit/>
          </a:bodyPr>
          <a:lstStyle/>
          <a:p>
            <a:r>
              <a:rPr lang="en-US" sz="2400" b="1" dirty="0"/>
              <a:t>Setting the Stage</a:t>
            </a:r>
          </a:p>
        </p:txBody>
      </p:sp>
    </p:spTree>
    <p:extLst>
      <p:ext uri="{BB962C8B-B14F-4D97-AF65-F5344CB8AC3E}">
        <p14:creationId xmlns:p14="http://schemas.microsoft.com/office/powerpoint/2010/main" val="2053845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38AB-B2A3-494C-A594-5F076B652F89}"/>
              </a:ext>
            </a:extLst>
          </p:cNvPr>
          <p:cNvSpPr>
            <a:spLocks noGrp="1"/>
          </p:cNvSpPr>
          <p:nvPr>
            <p:ph type="title"/>
          </p:nvPr>
        </p:nvSpPr>
        <p:spPr/>
        <p:txBody>
          <a:bodyPr/>
          <a:lstStyle/>
          <a:p>
            <a:pPr algn="ctr"/>
            <a:r>
              <a:rPr lang="en-US" dirty="0"/>
              <a:t>Setting the Stage</a:t>
            </a:r>
          </a:p>
        </p:txBody>
      </p:sp>
      <p:sp>
        <p:nvSpPr>
          <p:cNvPr id="3" name="Content Placeholder 2">
            <a:extLst>
              <a:ext uri="{FF2B5EF4-FFF2-40B4-BE49-F238E27FC236}">
                <a16:creationId xmlns:a16="http://schemas.microsoft.com/office/drawing/2014/main" id="{15630B51-D0C9-4EE8-82BC-C93B63B48AC1}"/>
              </a:ext>
            </a:extLst>
          </p:cNvPr>
          <p:cNvSpPr>
            <a:spLocks noGrp="1"/>
          </p:cNvSpPr>
          <p:nvPr>
            <p:ph idx="1"/>
          </p:nvPr>
        </p:nvSpPr>
        <p:spPr/>
        <p:txBody>
          <a:bodyPr>
            <a:normAutofit/>
          </a:bodyPr>
          <a:lstStyle/>
          <a:p>
            <a:r>
              <a:rPr lang="en-US" dirty="0"/>
              <a:t>Templates </a:t>
            </a:r>
          </a:p>
          <a:p>
            <a:pPr lvl="1"/>
            <a:r>
              <a:rPr lang="en-US" dirty="0"/>
              <a:t>Resident Self Reflection        Coach’s Resident Report</a:t>
            </a:r>
          </a:p>
          <a:p>
            <a:pPr lvl="1"/>
            <a:r>
              <a:rPr lang="en-US" dirty="0"/>
              <a:t>Competence Committee proceedings</a:t>
            </a:r>
          </a:p>
          <a:p>
            <a:pPr lvl="2"/>
            <a:r>
              <a:rPr lang="en-US" sz="2400" dirty="0"/>
              <a:t>Summary of discussion and consensus of committee’s decision</a:t>
            </a:r>
          </a:p>
          <a:p>
            <a:pPr lvl="2"/>
            <a:r>
              <a:rPr lang="en-US" sz="2400" dirty="0"/>
              <a:t>Use form letters/emails for resident notification of status and/or need for modified learning plan</a:t>
            </a:r>
          </a:p>
          <a:p>
            <a:r>
              <a:rPr lang="en-US" dirty="0"/>
              <a:t>Support from Division Director and DEC</a:t>
            </a:r>
          </a:p>
          <a:p>
            <a:pPr lvl="1"/>
            <a:r>
              <a:rPr lang="en-US" dirty="0"/>
              <a:t>Faculty engagement and rewards/recognition</a:t>
            </a:r>
          </a:p>
          <a:p>
            <a:pPr lvl="1"/>
            <a:r>
              <a:rPr lang="en-US" dirty="0"/>
              <a:t>Collaboration in appointing/posting CBME roles</a:t>
            </a:r>
          </a:p>
          <a:p>
            <a:pPr lvl="1"/>
            <a:r>
              <a:rPr lang="en-US" dirty="0"/>
              <a:t>Protected time</a:t>
            </a:r>
          </a:p>
          <a:p>
            <a:pPr lvl="1"/>
            <a:endParaRPr lang="en-US" dirty="0"/>
          </a:p>
        </p:txBody>
      </p:sp>
      <p:cxnSp>
        <p:nvCxnSpPr>
          <p:cNvPr id="5" name="Straight Arrow Connector 4">
            <a:extLst>
              <a:ext uri="{FF2B5EF4-FFF2-40B4-BE49-F238E27FC236}">
                <a16:creationId xmlns:a16="http://schemas.microsoft.com/office/drawing/2014/main" id="{D2C3AABD-7308-448E-86D4-3BE8E5BC281D}"/>
              </a:ext>
            </a:extLst>
          </p:cNvPr>
          <p:cNvCxnSpPr>
            <a:cxnSpLocks/>
          </p:cNvCxnSpPr>
          <p:nvPr/>
        </p:nvCxnSpPr>
        <p:spPr>
          <a:xfrm>
            <a:off x="4642727" y="2460291"/>
            <a:ext cx="363739"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55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F960-A2CA-4E6D-BF92-EB9ECA676E5E}"/>
              </a:ext>
            </a:extLst>
          </p:cNvPr>
          <p:cNvSpPr>
            <a:spLocks noGrp="1"/>
          </p:cNvSpPr>
          <p:nvPr>
            <p:ph type="title"/>
          </p:nvPr>
        </p:nvSpPr>
        <p:spPr/>
        <p:txBody>
          <a:bodyPr/>
          <a:lstStyle/>
          <a:p>
            <a:pPr algn="ctr"/>
            <a:r>
              <a:rPr lang="en-US" dirty="0"/>
              <a:t>Faculty and Resident Development</a:t>
            </a:r>
          </a:p>
        </p:txBody>
      </p:sp>
      <p:sp>
        <p:nvSpPr>
          <p:cNvPr id="3" name="Content Placeholder 2">
            <a:extLst>
              <a:ext uri="{FF2B5EF4-FFF2-40B4-BE49-F238E27FC236}">
                <a16:creationId xmlns:a16="http://schemas.microsoft.com/office/drawing/2014/main" id="{DB64C94D-BD27-400D-B90F-6854D37AF777}"/>
              </a:ext>
            </a:extLst>
          </p:cNvPr>
          <p:cNvSpPr>
            <a:spLocks noGrp="1"/>
          </p:cNvSpPr>
          <p:nvPr>
            <p:ph idx="1"/>
          </p:nvPr>
        </p:nvSpPr>
        <p:spPr/>
        <p:txBody>
          <a:bodyPr/>
          <a:lstStyle/>
          <a:p>
            <a:r>
              <a:rPr lang="en-US" dirty="0"/>
              <a:t>Dedicated leaders – </a:t>
            </a:r>
            <a:r>
              <a:rPr lang="en-US" u="sng" dirty="0"/>
              <a:t>both</a:t>
            </a:r>
            <a:r>
              <a:rPr lang="en-US" dirty="0"/>
              <a:t> faculty lead and resident champions</a:t>
            </a:r>
          </a:p>
          <a:p>
            <a:r>
              <a:rPr lang="en-US" dirty="0"/>
              <a:t>Start early</a:t>
            </a:r>
          </a:p>
          <a:p>
            <a:r>
              <a:rPr lang="en-US" dirty="0"/>
              <a:t>Repetition</a:t>
            </a:r>
          </a:p>
          <a:p>
            <a:r>
              <a:rPr lang="en-US" dirty="0"/>
              <a:t>Multiple methods </a:t>
            </a:r>
          </a:p>
          <a:p>
            <a:r>
              <a:rPr lang="en-US" dirty="0"/>
              <a:t>Repeated venues</a:t>
            </a:r>
          </a:p>
          <a:p>
            <a:r>
              <a:rPr lang="en-US" dirty="0"/>
              <a:t>Use existing learning resources – Royal College, MAC-CBME, other programs, national colleagues </a:t>
            </a:r>
          </a:p>
          <a:p>
            <a:r>
              <a:rPr lang="en-US" dirty="0"/>
              <a:t>Quick frequent sessions work best</a:t>
            </a:r>
          </a:p>
          <a:p>
            <a:endParaRPr lang="en-US" dirty="0"/>
          </a:p>
        </p:txBody>
      </p:sp>
    </p:spTree>
    <p:extLst>
      <p:ext uri="{BB962C8B-B14F-4D97-AF65-F5344CB8AC3E}">
        <p14:creationId xmlns:p14="http://schemas.microsoft.com/office/powerpoint/2010/main" val="3067396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23828-310D-4BCA-AEFB-8D55E7F06D70}"/>
              </a:ext>
            </a:extLst>
          </p:cNvPr>
          <p:cNvSpPr>
            <a:spLocks noGrp="1"/>
          </p:cNvSpPr>
          <p:nvPr>
            <p:ph type="title"/>
          </p:nvPr>
        </p:nvSpPr>
        <p:spPr/>
        <p:txBody>
          <a:bodyPr/>
          <a:lstStyle/>
          <a:p>
            <a:pPr algn="ctr"/>
            <a:r>
              <a:rPr lang="en-US" dirty="0"/>
              <a:t>Resident Development: AHD Sessions</a:t>
            </a:r>
          </a:p>
        </p:txBody>
      </p:sp>
      <p:sp>
        <p:nvSpPr>
          <p:cNvPr id="3" name="Content Placeholder 2">
            <a:extLst>
              <a:ext uri="{FF2B5EF4-FFF2-40B4-BE49-F238E27FC236}">
                <a16:creationId xmlns:a16="http://schemas.microsoft.com/office/drawing/2014/main" id="{15445D58-E39D-4456-92BB-6D8A65FB6E7A}"/>
              </a:ext>
            </a:extLst>
          </p:cNvPr>
          <p:cNvSpPr>
            <a:spLocks noGrp="1"/>
          </p:cNvSpPr>
          <p:nvPr>
            <p:ph idx="1"/>
          </p:nvPr>
        </p:nvSpPr>
        <p:spPr/>
        <p:txBody>
          <a:bodyPr/>
          <a:lstStyle/>
          <a:p>
            <a:pPr marL="0" indent="0">
              <a:buNone/>
            </a:pPr>
            <a:endParaRPr lang="en-US" dirty="0"/>
          </a:p>
        </p:txBody>
      </p:sp>
      <p:sp>
        <p:nvSpPr>
          <p:cNvPr id="5" name="Rectangle 4">
            <a:extLst>
              <a:ext uri="{FF2B5EF4-FFF2-40B4-BE49-F238E27FC236}">
                <a16:creationId xmlns:a16="http://schemas.microsoft.com/office/drawing/2014/main" id="{8B454DBC-1D4F-4483-885F-56271F3899FE}"/>
              </a:ext>
            </a:extLst>
          </p:cNvPr>
          <p:cNvSpPr/>
          <p:nvPr/>
        </p:nvSpPr>
        <p:spPr>
          <a:xfrm>
            <a:off x="562237" y="2193258"/>
            <a:ext cx="3491307" cy="4351338"/>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F59199-74A4-4C9C-BA0F-40F2F130377B}"/>
              </a:ext>
            </a:extLst>
          </p:cNvPr>
          <p:cNvSpPr/>
          <p:nvPr/>
        </p:nvSpPr>
        <p:spPr>
          <a:xfrm>
            <a:off x="4470014" y="2193258"/>
            <a:ext cx="3491307" cy="4351338"/>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FD49699-3659-4D0C-94A1-3E7F8DA65311}"/>
              </a:ext>
            </a:extLst>
          </p:cNvPr>
          <p:cNvSpPr/>
          <p:nvPr/>
        </p:nvSpPr>
        <p:spPr>
          <a:xfrm>
            <a:off x="8377791" y="2193258"/>
            <a:ext cx="3491307" cy="4351338"/>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1A74F8D6-CEB0-4F26-8A23-7BAC90BB290F}"/>
              </a:ext>
            </a:extLst>
          </p:cNvPr>
          <p:cNvSpPr/>
          <p:nvPr/>
        </p:nvSpPr>
        <p:spPr>
          <a:xfrm>
            <a:off x="574234" y="1394334"/>
            <a:ext cx="3479310" cy="649257"/>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#1: Introduction to CBME</a:t>
            </a:r>
          </a:p>
        </p:txBody>
      </p:sp>
      <p:sp>
        <p:nvSpPr>
          <p:cNvPr id="9" name="Rectangle 8">
            <a:extLst>
              <a:ext uri="{FF2B5EF4-FFF2-40B4-BE49-F238E27FC236}">
                <a16:creationId xmlns:a16="http://schemas.microsoft.com/office/drawing/2014/main" id="{AD173381-0992-46FA-8F00-9A62D338362C}"/>
              </a:ext>
            </a:extLst>
          </p:cNvPr>
          <p:cNvSpPr/>
          <p:nvPr/>
        </p:nvSpPr>
        <p:spPr>
          <a:xfrm>
            <a:off x="4476012" y="1394335"/>
            <a:ext cx="3479310" cy="637894"/>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#2: EPA Exercise with      Role Play</a:t>
            </a:r>
          </a:p>
        </p:txBody>
      </p:sp>
      <p:sp>
        <p:nvSpPr>
          <p:cNvPr id="10" name="Rectangle 9">
            <a:extLst>
              <a:ext uri="{FF2B5EF4-FFF2-40B4-BE49-F238E27FC236}">
                <a16:creationId xmlns:a16="http://schemas.microsoft.com/office/drawing/2014/main" id="{BA475477-B654-43E1-A644-BFE422B64B64}"/>
              </a:ext>
            </a:extLst>
          </p:cNvPr>
          <p:cNvSpPr/>
          <p:nvPr/>
        </p:nvSpPr>
        <p:spPr>
          <a:xfrm>
            <a:off x="8333795" y="1390968"/>
            <a:ext cx="3479310" cy="637894"/>
          </a:xfrm>
          <a:prstGeom prst="rect">
            <a:avLst/>
          </a:prstGeom>
          <a:solidFill>
            <a:schemeClr val="bg1"/>
          </a:solidFill>
          <a:ln w="28575">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chemeClr val="tx1"/>
                </a:solidFill>
              </a:rPr>
              <a:t>#3: Coach and Competence  Committee (CC) Role Play</a:t>
            </a:r>
          </a:p>
        </p:txBody>
      </p:sp>
      <p:sp>
        <p:nvSpPr>
          <p:cNvPr id="11" name="TextBox 10">
            <a:extLst>
              <a:ext uri="{FF2B5EF4-FFF2-40B4-BE49-F238E27FC236}">
                <a16:creationId xmlns:a16="http://schemas.microsoft.com/office/drawing/2014/main" id="{8EECB99A-8F2F-4524-93A8-3AED9A63BFD0}"/>
              </a:ext>
            </a:extLst>
          </p:cNvPr>
          <p:cNvSpPr txBox="1"/>
          <p:nvPr/>
        </p:nvSpPr>
        <p:spPr>
          <a:xfrm>
            <a:off x="682011" y="2556280"/>
            <a:ext cx="3272705" cy="646331"/>
          </a:xfrm>
          <a:prstGeom prst="rect">
            <a:avLst/>
          </a:prstGeom>
          <a:noFill/>
        </p:spPr>
        <p:txBody>
          <a:bodyPr wrap="square" rtlCol="0">
            <a:spAutoFit/>
          </a:bodyPr>
          <a:lstStyle/>
          <a:p>
            <a:pPr marL="285750" indent="-285750">
              <a:buFont typeface="Arial" panose="020B0604020202020204" pitchFamily="34" charset="0"/>
              <a:buChar char="•"/>
            </a:pPr>
            <a:r>
              <a:rPr lang="en-US" dirty="0"/>
              <a:t>Power Point Primer on CBME </a:t>
            </a:r>
          </a:p>
          <a:p>
            <a:pPr marL="285750" indent="-285750">
              <a:buFont typeface="Arial" panose="020B0604020202020204" pitchFamily="34" charset="0"/>
              <a:buChar char="•"/>
            </a:pPr>
            <a:r>
              <a:rPr lang="en-US" dirty="0"/>
              <a:t>Q &amp; A</a:t>
            </a:r>
          </a:p>
        </p:txBody>
      </p:sp>
      <p:sp>
        <p:nvSpPr>
          <p:cNvPr id="12" name="TextBox 11">
            <a:extLst>
              <a:ext uri="{FF2B5EF4-FFF2-40B4-BE49-F238E27FC236}">
                <a16:creationId xmlns:a16="http://schemas.microsoft.com/office/drawing/2014/main" id="{F0597D68-09F5-4753-9E07-EF4617B4B98F}"/>
              </a:ext>
            </a:extLst>
          </p:cNvPr>
          <p:cNvSpPr txBox="1"/>
          <p:nvPr/>
        </p:nvSpPr>
        <p:spPr>
          <a:xfrm>
            <a:off x="4556844" y="2541123"/>
            <a:ext cx="3305649" cy="3139321"/>
          </a:xfrm>
          <a:prstGeom prst="rect">
            <a:avLst/>
          </a:prstGeom>
          <a:noFill/>
        </p:spPr>
        <p:txBody>
          <a:bodyPr wrap="square" rtlCol="0">
            <a:spAutoFit/>
          </a:bodyPr>
          <a:lstStyle/>
          <a:p>
            <a:pPr marL="285750" indent="-285750">
              <a:buFont typeface="Arial" panose="020B0604020202020204" pitchFamily="34" charset="0"/>
              <a:buChar char="•"/>
            </a:pPr>
            <a:r>
              <a:rPr lang="en-US" dirty="0"/>
              <a:t>EPA refresher</a:t>
            </a:r>
          </a:p>
          <a:p>
            <a:pPr marL="285750" indent="-285750">
              <a:buFont typeface="Arial" panose="020B0604020202020204" pitchFamily="34" charset="0"/>
              <a:buChar char="•"/>
            </a:pPr>
            <a:r>
              <a:rPr lang="en-US" dirty="0"/>
              <a:t>Review of e platform</a:t>
            </a:r>
          </a:p>
          <a:p>
            <a:pPr marL="285750" indent="-285750">
              <a:buFont typeface="Arial" panose="020B0604020202020204" pitchFamily="34" charset="0"/>
              <a:buChar char="•"/>
            </a:pPr>
            <a:r>
              <a:rPr lang="en-US" dirty="0"/>
              <a:t>Break out role play groups</a:t>
            </a:r>
          </a:p>
          <a:p>
            <a:pPr marL="742950" lvl="1" indent="-285750">
              <a:buFont typeface="Arial" panose="020B0604020202020204" pitchFamily="34" charset="0"/>
              <a:buChar char="•"/>
            </a:pPr>
            <a:r>
              <a:rPr lang="en-US" dirty="0"/>
              <a:t>3 rotating EPAs stations</a:t>
            </a:r>
          </a:p>
          <a:p>
            <a:pPr marL="742950" lvl="1" indent="-285750">
              <a:buFont typeface="Arial" panose="020B0604020202020204" pitchFamily="34" charset="0"/>
              <a:buChar char="•"/>
            </a:pPr>
            <a:r>
              <a:rPr lang="en-US" dirty="0"/>
              <a:t>1  facilitator/group</a:t>
            </a:r>
          </a:p>
          <a:p>
            <a:pPr marL="742950" lvl="1" indent="-285750">
              <a:buFont typeface="Arial" panose="020B0604020202020204" pitchFamily="34" charset="0"/>
              <a:buChar char="•"/>
            </a:pPr>
            <a:r>
              <a:rPr lang="en-US" dirty="0"/>
              <a:t>Resident #1 – patient </a:t>
            </a:r>
          </a:p>
          <a:p>
            <a:pPr marL="742950" lvl="1" indent="-285750">
              <a:buFont typeface="Arial" panose="020B0604020202020204" pitchFamily="34" charset="0"/>
              <a:buChar char="•"/>
            </a:pPr>
            <a:r>
              <a:rPr lang="en-US" dirty="0"/>
              <a:t>Resident #2 – resident in hotseat </a:t>
            </a:r>
          </a:p>
          <a:p>
            <a:pPr marL="742950" lvl="1" indent="-285750">
              <a:buFont typeface="Arial" panose="020B0604020202020204" pitchFamily="34" charset="0"/>
              <a:buChar char="•"/>
            </a:pPr>
            <a:r>
              <a:rPr lang="en-US" dirty="0"/>
              <a:t>Other residents – coach</a:t>
            </a:r>
          </a:p>
          <a:p>
            <a:pPr marL="285750" indent="-285750">
              <a:buFont typeface="Arial" panose="020B0604020202020204" pitchFamily="34" charset="0"/>
              <a:buChar char="•"/>
            </a:pPr>
            <a:r>
              <a:rPr lang="en-US" dirty="0"/>
              <a:t>Debrief with Q&amp;A</a:t>
            </a:r>
          </a:p>
          <a:p>
            <a:endParaRPr lang="en-US" dirty="0"/>
          </a:p>
        </p:txBody>
      </p:sp>
      <p:sp>
        <p:nvSpPr>
          <p:cNvPr id="13" name="TextBox 12">
            <a:extLst>
              <a:ext uri="{FF2B5EF4-FFF2-40B4-BE49-F238E27FC236}">
                <a16:creationId xmlns:a16="http://schemas.microsoft.com/office/drawing/2014/main" id="{1413BF22-90DF-43E7-9181-D626E04A0DB9}"/>
              </a:ext>
            </a:extLst>
          </p:cNvPr>
          <p:cNvSpPr txBox="1"/>
          <p:nvPr/>
        </p:nvSpPr>
        <p:spPr>
          <a:xfrm>
            <a:off x="8512508" y="2586589"/>
            <a:ext cx="3117255" cy="3693319"/>
          </a:xfrm>
          <a:prstGeom prst="rect">
            <a:avLst/>
          </a:prstGeom>
          <a:noFill/>
        </p:spPr>
        <p:txBody>
          <a:bodyPr wrap="square" rtlCol="0">
            <a:spAutoFit/>
          </a:bodyPr>
          <a:lstStyle/>
          <a:p>
            <a:pPr marL="285750" indent="-285750">
              <a:buFont typeface="Arial" panose="020B0604020202020204" pitchFamily="34" charset="0"/>
              <a:buChar char="•"/>
            </a:pPr>
            <a:r>
              <a:rPr lang="en-US" dirty="0"/>
              <a:t>Residents and faculty participate in skit to illustrate continuum</a:t>
            </a:r>
          </a:p>
          <a:p>
            <a:pPr marL="285750" indent="-285750">
              <a:buFont typeface="Arial" panose="020B0604020202020204" pitchFamily="34" charset="0"/>
              <a:buChar char="•"/>
            </a:pPr>
            <a:r>
              <a:rPr lang="en-US" dirty="0"/>
              <a:t>2 resident cases presented</a:t>
            </a:r>
          </a:p>
          <a:p>
            <a:pPr marL="742950" lvl="1" indent="-285750">
              <a:buFont typeface="Arial" panose="020B0604020202020204" pitchFamily="34" charset="0"/>
              <a:buChar char="•"/>
            </a:pPr>
            <a:r>
              <a:rPr lang="en-US" dirty="0"/>
              <a:t>Part #1 – Resident and Coach </a:t>
            </a:r>
            <a:r>
              <a:rPr lang="en-US" u="sng" dirty="0"/>
              <a:t>pre CC meeting</a:t>
            </a:r>
          </a:p>
          <a:p>
            <a:pPr marL="742950" lvl="1" indent="-285750">
              <a:buFont typeface="Arial" panose="020B0604020202020204" pitchFamily="34" charset="0"/>
              <a:buChar char="•"/>
            </a:pPr>
            <a:r>
              <a:rPr lang="en-US" dirty="0"/>
              <a:t>Part #2 – Review of both cases </a:t>
            </a:r>
            <a:r>
              <a:rPr lang="en-US" u="sng" dirty="0"/>
              <a:t>at CC meeting</a:t>
            </a:r>
          </a:p>
          <a:p>
            <a:pPr marL="742950" lvl="1" indent="-285750">
              <a:buFont typeface="Arial" panose="020B0604020202020204" pitchFamily="34" charset="0"/>
              <a:buChar char="•"/>
            </a:pPr>
            <a:r>
              <a:rPr lang="en-US" dirty="0"/>
              <a:t>Part #3 – Resident and PD debrief </a:t>
            </a:r>
            <a:r>
              <a:rPr lang="en-US" u="sng" dirty="0"/>
              <a:t>post CC meeting</a:t>
            </a:r>
          </a:p>
          <a:p>
            <a:pPr marL="285750" indent="-285750">
              <a:buFont typeface="Arial" panose="020B0604020202020204" pitchFamily="34" charset="0"/>
              <a:buChar char="•"/>
            </a:pPr>
            <a:r>
              <a:rPr lang="en-US" dirty="0"/>
              <a:t>Q&amp;A</a:t>
            </a:r>
          </a:p>
        </p:txBody>
      </p:sp>
    </p:spTree>
    <p:extLst>
      <p:ext uri="{BB962C8B-B14F-4D97-AF65-F5344CB8AC3E}">
        <p14:creationId xmlns:p14="http://schemas.microsoft.com/office/powerpoint/2010/main" val="325123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5547D-E527-44C4-9A28-068AA9D4F368}"/>
              </a:ext>
            </a:extLst>
          </p:cNvPr>
          <p:cNvSpPr>
            <a:spLocks noGrp="1"/>
          </p:cNvSpPr>
          <p:nvPr>
            <p:ph type="title"/>
          </p:nvPr>
        </p:nvSpPr>
        <p:spPr/>
        <p:txBody>
          <a:bodyPr>
            <a:normAutofit/>
          </a:bodyPr>
          <a:lstStyle/>
          <a:p>
            <a:pPr algn="ctr"/>
            <a:r>
              <a:rPr lang="en-US" dirty="0"/>
              <a:t>Running an Efficient </a:t>
            </a:r>
            <a:br>
              <a:rPr lang="en-US" dirty="0"/>
            </a:br>
            <a:r>
              <a:rPr lang="en-US" dirty="0"/>
              <a:t>Competence Committee (CC) Meeting</a:t>
            </a:r>
          </a:p>
        </p:txBody>
      </p:sp>
      <p:sp>
        <p:nvSpPr>
          <p:cNvPr id="3" name="Content Placeholder 2">
            <a:extLst>
              <a:ext uri="{FF2B5EF4-FFF2-40B4-BE49-F238E27FC236}">
                <a16:creationId xmlns:a16="http://schemas.microsoft.com/office/drawing/2014/main" id="{C27C7A04-795D-4999-A4D0-D4B6DB3ACD53}"/>
              </a:ext>
            </a:extLst>
          </p:cNvPr>
          <p:cNvSpPr>
            <a:spLocks noGrp="1"/>
          </p:cNvSpPr>
          <p:nvPr>
            <p:ph idx="1"/>
          </p:nvPr>
        </p:nvSpPr>
        <p:spPr/>
        <p:txBody>
          <a:bodyPr>
            <a:normAutofit lnSpcReduction="10000"/>
          </a:bodyPr>
          <a:lstStyle/>
          <a:p>
            <a:r>
              <a:rPr lang="en-US" dirty="0"/>
              <a:t>Pre CC meeting</a:t>
            </a:r>
          </a:p>
          <a:p>
            <a:pPr lvl="1"/>
            <a:r>
              <a:rPr lang="en-US" dirty="0"/>
              <a:t>Timing of Resident/Coach meeting – coordinated to occur before CC meeting</a:t>
            </a:r>
          </a:p>
          <a:p>
            <a:pPr lvl="1"/>
            <a:r>
              <a:rPr lang="en-US" dirty="0"/>
              <a:t>Coach report to capture all specific assessment parameters</a:t>
            </a:r>
          </a:p>
          <a:p>
            <a:r>
              <a:rPr lang="en-US" dirty="0"/>
              <a:t>During CC meeting</a:t>
            </a:r>
          </a:p>
          <a:p>
            <a:pPr lvl="1"/>
            <a:r>
              <a:rPr lang="en-US" dirty="0"/>
              <a:t>Consent agenda</a:t>
            </a:r>
          </a:p>
          <a:p>
            <a:pPr lvl="1"/>
            <a:r>
              <a:rPr lang="en-US" dirty="0"/>
              <a:t>Timekeeper</a:t>
            </a:r>
          </a:p>
          <a:p>
            <a:pPr lvl="1"/>
            <a:r>
              <a:rPr lang="en-US" dirty="0"/>
              <a:t>Recorder</a:t>
            </a:r>
          </a:p>
          <a:p>
            <a:pPr lvl="1"/>
            <a:r>
              <a:rPr lang="en-US" dirty="0"/>
              <a:t>Zoom or video conferencing</a:t>
            </a:r>
          </a:p>
          <a:p>
            <a:r>
              <a:rPr lang="en-US" dirty="0"/>
              <a:t>Post CC meeting</a:t>
            </a:r>
          </a:p>
          <a:p>
            <a:pPr lvl="1"/>
            <a:r>
              <a:rPr lang="en-US" dirty="0"/>
              <a:t>Outcomes communicated to resident, coaches, Chair of Assessment</a:t>
            </a:r>
          </a:p>
          <a:p>
            <a:pPr lvl="1"/>
            <a:r>
              <a:rPr lang="en-US" dirty="0"/>
              <a:t>Follow up items/interim resident check-ins added to next CC agenda</a:t>
            </a:r>
          </a:p>
        </p:txBody>
      </p:sp>
    </p:spTree>
    <p:extLst>
      <p:ext uri="{BB962C8B-B14F-4D97-AF65-F5344CB8AC3E}">
        <p14:creationId xmlns:p14="http://schemas.microsoft.com/office/powerpoint/2010/main" val="118716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F353-DAEC-4241-A25F-448743D204B6}"/>
              </a:ext>
            </a:extLst>
          </p:cNvPr>
          <p:cNvSpPr>
            <a:spLocks noGrp="1"/>
          </p:cNvSpPr>
          <p:nvPr>
            <p:ph type="title"/>
          </p:nvPr>
        </p:nvSpPr>
        <p:spPr/>
        <p:txBody>
          <a:bodyPr/>
          <a:lstStyle/>
          <a:p>
            <a:pPr algn="ctr"/>
            <a:r>
              <a:rPr lang="en-US" dirty="0"/>
              <a:t>Sample Resident Agenda for Competence Committee (CC) Meeting</a:t>
            </a:r>
          </a:p>
        </p:txBody>
      </p:sp>
      <p:graphicFrame>
        <p:nvGraphicFramePr>
          <p:cNvPr id="4" name="Content Placeholder 3">
            <a:extLst>
              <a:ext uri="{FF2B5EF4-FFF2-40B4-BE49-F238E27FC236}">
                <a16:creationId xmlns:a16="http://schemas.microsoft.com/office/drawing/2014/main" id="{57B8AB01-7221-482B-BAEC-8C2EC9B999A3}"/>
              </a:ext>
            </a:extLst>
          </p:cNvPr>
          <p:cNvGraphicFramePr>
            <a:graphicFrameLocks noGrp="1"/>
          </p:cNvGraphicFramePr>
          <p:nvPr>
            <p:ph idx="1"/>
            <p:extLst>
              <p:ext uri="{D42A27DB-BD31-4B8C-83A1-F6EECF244321}">
                <p14:modId xmlns:p14="http://schemas.microsoft.com/office/powerpoint/2010/main" val="76145232"/>
              </p:ext>
            </p:extLst>
          </p:nvPr>
        </p:nvGraphicFramePr>
        <p:xfrm>
          <a:off x="4566949" y="2452063"/>
          <a:ext cx="3389847" cy="3169920"/>
        </p:xfrm>
        <a:graphic>
          <a:graphicData uri="http://schemas.openxmlformats.org/drawingml/2006/table">
            <a:tbl>
              <a:tblPr firstRow="1" bandRow="1">
                <a:tableStyleId>{5C22544A-7EE6-4342-B048-85BDC9FD1C3A}</a:tableStyleId>
              </a:tblPr>
              <a:tblGrid>
                <a:gridCol w="2576485">
                  <a:extLst>
                    <a:ext uri="{9D8B030D-6E8A-4147-A177-3AD203B41FA5}">
                      <a16:colId xmlns:a16="http://schemas.microsoft.com/office/drawing/2014/main" val="3142189557"/>
                    </a:ext>
                  </a:extLst>
                </a:gridCol>
                <a:gridCol w="813362">
                  <a:extLst>
                    <a:ext uri="{9D8B030D-6E8A-4147-A177-3AD203B41FA5}">
                      <a16:colId xmlns:a16="http://schemas.microsoft.com/office/drawing/2014/main" val="959416171"/>
                    </a:ext>
                  </a:extLst>
                </a:gridCol>
              </a:tblGrid>
              <a:tr h="370840">
                <a:tc>
                  <a:txBody>
                    <a:bodyPr/>
                    <a:lstStyle/>
                    <a:p>
                      <a:pPr algn="ctr"/>
                      <a:r>
                        <a:rPr lang="en-US" sz="2000" dirty="0"/>
                        <a:t>Residents: On Track</a:t>
                      </a:r>
                    </a:p>
                  </a:txBody>
                  <a:tcPr/>
                </a:tc>
                <a:tc>
                  <a:txBody>
                    <a:bodyPr/>
                    <a:lstStyle/>
                    <a:p>
                      <a:pPr algn="ctr"/>
                      <a:r>
                        <a:rPr lang="en-US" sz="2000" dirty="0"/>
                        <a:t>Min</a:t>
                      </a:r>
                    </a:p>
                  </a:txBody>
                  <a:tcPr/>
                </a:tc>
                <a:extLst>
                  <a:ext uri="{0D108BD9-81ED-4DB2-BD59-A6C34878D82A}">
                    <a16:rowId xmlns:a16="http://schemas.microsoft.com/office/drawing/2014/main" val="3628656911"/>
                  </a:ext>
                </a:extLst>
              </a:tr>
              <a:tr h="370840">
                <a:tc>
                  <a:txBody>
                    <a:bodyPr/>
                    <a:lstStyle/>
                    <a:p>
                      <a:r>
                        <a:rPr lang="en-US" sz="2000" dirty="0"/>
                        <a:t>George Goodfellow</a:t>
                      </a:r>
                    </a:p>
                  </a:txBody>
                  <a:tcPr/>
                </a:tc>
                <a:tc>
                  <a:txBody>
                    <a:bodyPr/>
                    <a:lstStyle/>
                    <a:p>
                      <a:pPr algn="ctr"/>
                      <a:r>
                        <a:rPr lang="en-US" sz="2000" dirty="0"/>
                        <a:t>3</a:t>
                      </a:r>
                    </a:p>
                  </a:txBody>
                  <a:tcPr/>
                </a:tc>
                <a:extLst>
                  <a:ext uri="{0D108BD9-81ED-4DB2-BD59-A6C34878D82A}">
                    <a16:rowId xmlns:a16="http://schemas.microsoft.com/office/drawing/2014/main" val="1631171032"/>
                  </a:ext>
                </a:extLst>
              </a:tr>
              <a:tr h="370840">
                <a:tc>
                  <a:txBody>
                    <a:bodyPr/>
                    <a:lstStyle/>
                    <a:p>
                      <a:r>
                        <a:rPr lang="en-US" sz="2000" dirty="0"/>
                        <a:t>Richard Reliable</a:t>
                      </a:r>
                    </a:p>
                  </a:txBody>
                  <a:tcPr/>
                </a:tc>
                <a:tc>
                  <a:txBody>
                    <a:bodyPr/>
                    <a:lstStyle/>
                    <a:p>
                      <a:pPr algn="ctr"/>
                      <a:r>
                        <a:rPr lang="en-US" sz="2000" dirty="0"/>
                        <a:t>3</a:t>
                      </a:r>
                    </a:p>
                  </a:txBody>
                  <a:tcPr/>
                </a:tc>
                <a:extLst>
                  <a:ext uri="{0D108BD9-81ED-4DB2-BD59-A6C34878D82A}">
                    <a16:rowId xmlns:a16="http://schemas.microsoft.com/office/drawing/2014/main" val="115328509"/>
                  </a:ext>
                </a:extLst>
              </a:tr>
              <a:tr h="370840">
                <a:tc>
                  <a:txBody>
                    <a:bodyPr/>
                    <a:lstStyle/>
                    <a:p>
                      <a:r>
                        <a:rPr lang="en-US" sz="2000" dirty="0"/>
                        <a:t>Nancy Nice</a:t>
                      </a:r>
                    </a:p>
                  </a:txBody>
                  <a:tcPr/>
                </a:tc>
                <a:tc>
                  <a:txBody>
                    <a:bodyPr/>
                    <a:lstStyle/>
                    <a:p>
                      <a:pPr algn="ctr"/>
                      <a:r>
                        <a:rPr lang="en-US" sz="2000" dirty="0"/>
                        <a:t>3</a:t>
                      </a:r>
                    </a:p>
                  </a:txBody>
                  <a:tcPr/>
                </a:tc>
                <a:extLst>
                  <a:ext uri="{0D108BD9-81ED-4DB2-BD59-A6C34878D82A}">
                    <a16:rowId xmlns:a16="http://schemas.microsoft.com/office/drawing/2014/main" val="3570792533"/>
                  </a:ext>
                </a:extLst>
              </a:tr>
              <a:tr h="370840">
                <a:tc>
                  <a:txBody>
                    <a:bodyPr/>
                    <a:lstStyle/>
                    <a:p>
                      <a:r>
                        <a:rPr lang="en-US" sz="2000" dirty="0"/>
                        <a:t>Edgar Efficient</a:t>
                      </a:r>
                    </a:p>
                  </a:txBody>
                  <a:tcPr/>
                </a:tc>
                <a:tc>
                  <a:txBody>
                    <a:bodyPr/>
                    <a:lstStyle/>
                    <a:p>
                      <a:pPr algn="ctr"/>
                      <a:r>
                        <a:rPr lang="en-US" sz="2000" dirty="0"/>
                        <a:t>3</a:t>
                      </a:r>
                    </a:p>
                  </a:txBody>
                  <a:tcPr/>
                </a:tc>
                <a:extLst>
                  <a:ext uri="{0D108BD9-81ED-4DB2-BD59-A6C34878D82A}">
                    <a16:rowId xmlns:a16="http://schemas.microsoft.com/office/drawing/2014/main" val="779189210"/>
                  </a:ext>
                </a:extLst>
              </a:tr>
              <a:tr h="370840">
                <a:tc>
                  <a:txBody>
                    <a:bodyPr/>
                    <a:lstStyle/>
                    <a:p>
                      <a:r>
                        <a:rPr lang="en-US" sz="2000" dirty="0"/>
                        <a:t>Sally Sharp</a:t>
                      </a:r>
                    </a:p>
                  </a:txBody>
                  <a:tcPr/>
                </a:tc>
                <a:tc>
                  <a:txBody>
                    <a:bodyPr/>
                    <a:lstStyle/>
                    <a:p>
                      <a:pPr algn="ctr"/>
                      <a:r>
                        <a:rPr lang="en-US" sz="2000" dirty="0"/>
                        <a:t>3</a:t>
                      </a:r>
                    </a:p>
                  </a:txBody>
                  <a:tcPr/>
                </a:tc>
                <a:extLst>
                  <a:ext uri="{0D108BD9-81ED-4DB2-BD59-A6C34878D82A}">
                    <a16:rowId xmlns:a16="http://schemas.microsoft.com/office/drawing/2014/main" val="2713821630"/>
                  </a:ext>
                </a:extLst>
              </a:tr>
              <a:tr h="370840">
                <a:tc>
                  <a:txBody>
                    <a:bodyPr/>
                    <a:lstStyle/>
                    <a:p>
                      <a:r>
                        <a:rPr lang="en-US" sz="2000" dirty="0"/>
                        <a:t>Walter Worker</a:t>
                      </a:r>
                    </a:p>
                  </a:txBody>
                  <a:tcPr/>
                </a:tc>
                <a:tc>
                  <a:txBody>
                    <a:bodyPr/>
                    <a:lstStyle/>
                    <a:p>
                      <a:pPr algn="ctr"/>
                      <a:r>
                        <a:rPr lang="en-US" sz="2000" dirty="0"/>
                        <a:t>3</a:t>
                      </a:r>
                    </a:p>
                  </a:txBody>
                  <a:tcPr/>
                </a:tc>
                <a:extLst>
                  <a:ext uri="{0D108BD9-81ED-4DB2-BD59-A6C34878D82A}">
                    <a16:rowId xmlns:a16="http://schemas.microsoft.com/office/drawing/2014/main" val="3357076658"/>
                  </a:ext>
                </a:extLst>
              </a:tr>
              <a:tr h="370840">
                <a:tc>
                  <a:txBody>
                    <a:bodyPr/>
                    <a:lstStyle/>
                    <a:p>
                      <a:r>
                        <a:rPr lang="en-US" sz="2000" b="1" dirty="0"/>
                        <a:t>Total Time</a:t>
                      </a:r>
                    </a:p>
                  </a:txBody>
                  <a:tcPr/>
                </a:tc>
                <a:tc>
                  <a:txBody>
                    <a:bodyPr/>
                    <a:lstStyle/>
                    <a:p>
                      <a:pPr algn="ctr"/>
                      <a:r>
                        <a:rPr lang="en-US" sz="2000" b="1" dirty="0"/>
                        <a:t>18</a:t>
                      </a:r>
                    </a:p>
                  </a:txBody>
                  <a:tcPr/>
                </a:tc>
                <a:extLst>
                  <a:ext uri="{0D108BD9-81ED-4DB2-BD59-A6C34878D82A}">
                    <a16:rowId xmlns:a16="http://schemas.microsoft.com/office/drawing/2014/main" val="2408894871"/>
                  </a:ext>
                </a:extLst>
              </a:tr>
            </a:tbl>
          </a:graphicData>
        </a:graphic>
      </p:graphicFrame>
      <p:graphicFrame>
        <p:nvGraphicFramePr>
          <p:cNvPr id="5" name="Table 4">
            <a:extLst>
              <a:ext uri="{FF2B5EF4-FFF2-40B4-BE49-F238E27FC236}">
                <a16:creationId xmlns:a16="http://schemas.microsoft.com/office/drawing/2014/main" id="{7E869D5D-4615-45AE-B917-61D43F39ADEF}"/>
              </a:ext>
            </a:extLst>
          </p:cNvPr>
          <p:cNvGraphicFramePr>
            <a:graphicFrameLocks noGrp="1"/>
          </p:cNvGraphicFramePr>
          <p:nvPr>
            <p:extLst>
              <p:ext uri="{D42A27DB-BD31-4B8C-83A1-F6EECF244321}">
                <p14:modId xmlns:p14="http://schemas.microsoft.com/office/powerpoint/2010/main" val="2180621686"/>
              </p:ext>
            </p:extLst>
          </p:nvPr>
        </p:nvGraphicFramePr>
        <p:xfrm>
          <a:off x="8406392" y="2472679"/>
          <a:ext cx="3364588" cy="3169920"/>
        </p:xfrm>
        <a:graphic>
          <a:graphicData uri="http://schemas.openxmlformats.org/drawingml/2006/table">
            <a:tbl>
              <a:tblPr firstRow="1" bandRow="1">
                <a:tableStyleId>{5C22544A-7EE6-4342-B048-85BDC9FD1C3A}</a:tableStyleId>
              </a:tblPr>
              <a:tblGrid>
                <a:gridCol w="2587375">
                  <a:extLst>
                    <a:ext uri="{9D8B030D-6E8A-4147-A177-3AD203B41FA5}">
                      <a16:colId xmlns:a16="http://schemas.microsoft.com/office/drawing/2014/main" val="1858634137"/>
                    </a:ext>
                  </a:extLst>
                </a:gridCol>
                <a:gridCol w="777213">
                  <a:extLst>
                    <a:ext uri="{9D8B030D-6E8A-4147-A177-3AD203B41FA5}">
                      <a16:colId xmlns:a16="http://schemas.microsoft.com/office/drawing/2014/main" val="2637038353"/>
                    </a:ext>
                  </a:extLst>
                </a:gridCol>
              </a:tblGrid>
              <a:tr h="370840">
                <a:tc>
                  <a:txBody>
                    <a:bodyPr/>
                    <a:lstStyle/>
                    <a:p>
                      <a:pPr algn="ctr"/>
                      <a:r>
                        <a:rPr lang="en-US" sz="2000" dirty="0"/>
                        <a:t>Residents: Mastery</a:t>
                      </a:r>
                    </a:p>
                  </a:txBody>
                  <a:tcPr/>
                </a:tc>
                <a:tc>
                  <a:txBody>
                    <a:bodyPr/>
                    <a:lstStyle/>
                    <a:p>
                      <a:pPr algn="ctr"/>
                      <a:r>
                        <a:rPr lang="en-US" sz="2000" dirty="0"/>
                        <a:t>Min</a:t>
                      </a:r>
                    </a:p>
                  </a:txBody>
                  <a:tcPr/>
                </a:tc>
                <a:extLst>
                  <a:ext uri="{0D108BD9-81ED-4DB2-BD59-A6C34878D82A}">
                    <a16:rowId xmlns:a16="http://schemas.microsoft.com/office/drawing/2014/main" val="4065539385"/>
                  </a:ext>
                </a:extLst>
              </a:tr>
              <a:tr h="370840">
                <a:tc>
                  <a:txBody>
                    <a:bodyPr/>
                    <a:lstStyle/>
                    <a:p>
                      <a:r>
                        <a:rPr lang="en-US" sz="2000" dirty="0"/>
                        <a:t>Shannon Smart</a:t>
                      </a:r>
                    </a:p>
                  </a:txBody>
                  <a:tcPr/>
                </a:tc>
                <a:tc>
                  <a:txBody>
                    <a:bodyPr/>
                    <a:lstStyle/>
                    <a:p>
                      <a:pPr algn="ctr"/>
                      <a:r>
                        <a:rPr lang="en-US" sz="2000" dirty="0"/>
                        <a:t>2</a:t>
                      </a:r>
                    </a:p>
                  </a:txBody>
                  <a:tcPr/>
                </a:tc>
                <a:extLst>
                  <a:ext uri="{0D108BD9-81ED-4DB2-BD59-A6C34878D82A}">
                    <a16:rowId xmlns:a16="http://schemas.microsoft.com/office/drawing/2014/main" val="1668759376"/>
                  </a:ext>
                </a:extLst>
              </a:tr>
              <a:tr h="370840">
                <a:tc>
                  <a:txBody>
                    <a:bodyPr/>
                    <a:lstStyle/>
                    <a:p>
                      <a:r>
                        <a:rPr lang="en-US" sz="2000" dirty="0"/>
                        <a:t>Wes Wise</a:t>
                      </a:r>
                    </a:p>
                  </a:txBody>
                  <a:tcPr/>
                </a:tc>
                <a:tc>
                  <a:txBody>
                    <a:bodyPr/>
                    <a:lstStyle/>
                    <a:p>
                      <a:pPr algn="ctr"/>
                      <a:r>
                        <a:rPr lang="en-US" sz="2000" dirty="0"/>
                        <a:t>2</a:t>
                      </a:r>
                    </a:p>
                  </a:txBody>
                  <a:tcPr/>
                </a:tc>
                <a:extLst>
                  <a:ext uri="{0D108BD9-81ED-4DB2-BD59-A6C34878D82A}">
                    <a16:rowId xmlns:a16="http://schemas.microsoft.com/office/drawing/2014/main" val="191391121"/>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2190261398"/>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4290178533"/>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3693172906"/>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2943072600"/>
                  </a:ext>
                </a:extLst>
              </a:tr>
              <a:tr h="370840">
                <a:tc>
                  <a:txBody>
                    <a:bodyPr/>
                    <a:lstStyle/>
                    <a:p>
                      <a:r>
                        <a:rPr lang="en-US" sz="2000" b="1" dirty="0"/>
                        <a:t>Total Time</a:t>
                      </a:r>
                    </a:p>
                  </a:txBody>
                  <a:tcPr/>
                </a:tc>
                <a:tc>
                  <a:txBody>
                    <a:bodyPr/>
                    <a:lstStyle/>
                    <a:p>
                      <a:pPr algn="ctr"/>
                      <a:r>
                        <a:rPr lang="en-US" sz="2000" b="1" dirty="0"/>
                        <a:t>4</a:t>
                      </a:r>
                    </a:p>
                  </a:txBody>
                  <a:tcPr/>
                </a:tc>
                <a:extLst>
                  <a:ext uri="{0D108BD9-81ED-4DB2-BD59-A6C34878D82A}">
                    <a16:rowId xmlns:a16="http://schemas.microsoft.com/office/drawing/2014/main" val="2038558977"/>
                  </a:ext>
                </a:extLst>
              </a:tr>
            </a:tbl>
          </a:graphicData>
        </a:graphic>
      </p:graphicFrame>
      <p:graphicFrame>
        <p:nvGraphicFramePr>
          <p:cNvPr id="6" name="Table 5">
            <a:extLst>
              <a:ext uri="{FF2B5EF4-FFF2-40B4-BE49-F238E27FC236}">
                <a16:creationId xmlns:a16="http://schemas.microsoft.com/office/drawing/2014/main" id="{21B9BAC4-E9E7-4EAC-BF29-B32A82AC9014}"/>
              </a:ext>
            </a:extLst>
          </p:cNvPr>
          <p:cNvGraphicFramePr>
            <a:graphicFrameLocks noGrp="1"/>
          </p:cNvGraphicFramePr>
          <p:nvPr>
            <p:extLst>
              <p:ext uri="{D42A27DB-BD31-4B8C-83A1-F6EECF244321}">
                <p14:modId xmlns:p14="http://schemas.microsoft.com/office/powerpoint/2010/main" val="3615851562"/>
              </p:ext>
            </p:extLst>
          </p:nvPr>
        </p:nvGraphicFramePr>
        <p:xfrm>
          <a:off x="682052" y="2467628"/>
          <a:ext cx="3465613" cy="3169920"/>
        </p:xfrm>
        <a:graphic>
          <a:graphicData uri="http://schemas.openxmlformats.org/drawingml/2006/table">
            <a:tbl>
              <a:tblPr firstRow="1" bandRow="1">
                <a:tableStyleId>{5C22544A-7EE6-4342-B048-85BDC9FD1C3A}</a:tableStyleId>
              </a:tblPr>
              <a:tblGrid>
                <a:gridCol w="2582730">
                  <a:extLst>
                    <a:ext uri="{9D8B030D-6E8A-4147-A177-3AD203B41FA5}">
                      <a16:colId xmlns:a16="http://schemas.microsoft.com/office/drawing/2014/main" val="3813256802"/>
                    </a:ext>
                  </a:extLst>
                </a:gridCol>
                <a:gridCol w="882883">
                  <a:extLst>
                    <a:ext uri="{9D8B030D-6E8A-4147-A177-3AD203B41FA5}">
                      <a16:colId xmlns:a16="http://schemas.microsoft.com/office/drawing/2014/main" val="522661571"/>
                    </a:ext>
                  </a:extLst>
                </a:gridCol>
              </a:tblGrid>
              <a:tr h="370840">
                <a:tc>
                  <a:txBody>
                    <a:bodyPr/>
                    <a:lstStyle/>
                    <a:p>
                      <a:pPr algn="ctr"/>
                      <a:r>
                        <a:rPr lang="en-US" sz="2000" dirty="0"/>
                        <a:t>Residents: Red Flags</a:t>
                      </a:r>
                    </a:p>
                  </a:txBody>
                  <a:tcPr/>
                </a:tc>
                <a:tc>
                  <a:txBody>
                    <a:bodyPr/>
                    <a:lstStyle/>
                    <a:p>
                      <a:pPr algn="ctr"/>
                      <a:r>
                        <a:rPr lang="en-US" sz="2000" dirty="0"/>
                        <a:t>Min</a:t>
                      </a:r>
                    </a:p>
                  </a:txBody>
                  <a:tcPr/>
                </a:tc>
                <a:extLst>
                  <a:ext uri="{0D108BD9-81ED-4DB2-BD59-A6C34878D82A}">
                    <a16:rowId xmlns:a16="http://schemas.microsoft.com/office/drawing/2014/main" val="490912272"/>
                  </a:ext>
                </a:extLst>
              </a:tr>
              <a:tr h="370840">
                <a:tc>
                  <a:txBody>
                    <a:bodyPr/>
                    <a:lstStyle/>
                    <a:p>
                      <a:r>
                        <a:rPr lang="en-US" sz="2000" dirty="0"/>
                        <a:t>Calvin Cool</a:t>
                      </a:r>
                    </a:p>
                  </a:txBody>
                  <a:tcPr/>
                </a:tc>
                <a:tc>
                  <a:txBody>
                    <a:bodyPr/>
                    <a:lstStyle/>
                    <a:p>
                      <a:pPr algn="ctr"/>
                      <a:r>
                        <a:rPr lang="en-US" sz="2000" dirty="0"/>
                        <a:t>10</a:t>
                      </a:r>
                    </a:p>
                  </a:txBody>
                  <a:tcPr/>
                </a:tc>
                <a:extLst>
                  <a:ext uri="{0D108BD9-81ED-4DB2-BD59-A6C34878D82A}">
                    <a16:rowId xmlns:a16="http://schemas.microsoft.com/office/drawing/2014/main" val="726681912"/>
                  </a:ext>
                </a:extLst>
              </a:tr>
              <a:tr h="370840">
                <a:tc>
                  <a:txBody>
                    <a:bodyPr/>
                    <a:lstStyle/>
                    <a:p>
                      <a:r>
                        <a:rPr lang="en-US" sz="2000" dirty="0"/>
                        <a:t>Sally Sad</a:t>
                      </a:r>
                    </a:p>
                  </a:txBody>
                  <a:tcPr/>
                </a:tc>
                <a:tc>
                  <a:txBody>
                    <a:bodyPr/>
                    <a:lstStyle/>
                    <a:p>
                      <a:pPr algn="ctr"/>
                      <a:r>
                        <a:rPr lang="en-US" sz="2000" dirty="0"/>
                        <a:t>10</a:t>
                      </a:r>
                    </a:p>
                  </a:txBody>
                  <a:tcPr/>
                </a:tc>
                <a:extLst>
                  <a:ext uri="{0D108BD9-81ED-4DB2-BD59-A6C34878D82A}">
                    <a16:rowId xmlns:a16="http://schemas.microsoft.com/office/drawing/2014/main" val="637415044"/>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3195454815"/>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1872589566"/>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3751878818"/>
                  </a:ext>
                </a:extLst>
              </a:tr>
              <a:tr h="370840">
                <a:tc>
                  <a:txBody>
                    <a:bodyPr/>
                    <a:lstStyle/>
                    <a:p>
                      <a:endParaRPr lang="en-US" sz="2000" dirty="0"/>
                    </a:p>
                  </a:txBody>
                  <a:tcPr/>
                </a:tc>
                <a:tc>
                  <a:txBody>
                    <a:bodyPr/>
                    <a:lstStyle/>
                    <a:p>
                      <a:pPr algn="ctr"/>
                      <a:endParaRPr lang="en-US" sz="2000" dirty="0"/>
                    </a:p>
                  </a:txBody>
                  <a:tcPr/>
                </a:tc>
                <a:extLst>
                  <a:ext uri="{0D108BD9-81ED-4DB2-BD59-A6C34878D82A}">
                    <a16:rowId xmlns:a16="http://schemas.microsoft.com/office/drawing/2014/main" val="1590703606"/>
                  </a:ext>
                </a:extLst>
              </a:tr>
              <a:tr h="370840">
                <a:tc>
                  <a:txBody>
                    <a:bodyPr/>
                    <a:lstStyle/>
                    <a:p>
                      <a:r>
                        <a:rPr lang="en-US" sz="2000" b="1" dirty="0"/>
                        <a:t>Total Time</a:t>
                      </a:r>
                    </a:p>
                  </a:txBody>
                  <a:tcPr/>
                </a:tc>
                <a:tc>
                  <a:txBody>
                    <a:bodyPr/>
                    <a:lstStyle/>
                    <a:p>
                      <a:pPr algn="ctr"/>
                      <a:r>
                        <a:rPr lang="en-US" sz="2000" b="1" dirty="0"/>
                        <a:t>20</a:t>
                      </a:r>
                    </a:p>
                  </a:txBody>
                  <a:tcPr/>
                </a:tc>
                <a:extLst>
                  <a:ext uri="{0D108BD9-81ED-4DB2-BD59-A6C34878D82A}">
                    <a16:rowId xmlns:a16="http://schemas.microsoft.com/office/drawing/2014/main" val="3727951978"/>
                  </a:ext>
                </a:extLst>
              </a:tr>
            </a:tbl>
          </a:graphicData>
        </a:graphic>
      </p:graphicFrame>
      <p:sp>
        <p:nvSpPr>
          <p:cNvPr id="8" name="TextBox 7">
            <a:extLst>
              <a:ext uri="{FF2B5EF4-FFF2-40B4-BE49-F238E27FC236}">
                <a16:creationId xmlns:a16="http://schemas.microsoft.com/office/drawing/2014/main" id="{5C0C02EB-4C90-492F-81E5-69DAA9DB7D82}"/>
              </a:ext>
            </a:extLst>
          </p:cNvPr>
          <p:cNvSpPr txBox="1"/>
          <p:nvPr/>
        </p:nvSpPr>
        <p:spPr>
          <a:xfrm>
            <a:off x="1192256" y="2010670"/>
            <a:ext cx="2445136" cy="400110"/>
          </a:xfrm>
          <a:prstGeom prst="rect">
            <a:avLst/>
          </a:prstGeom>
          <a:noFill/>
        </p:spPr>
        <p:txBody>
          <a:bodyPr wrap="square" rtlCol="0">
            <a:spAutoFit/>
          </a:bodyPr>
          <a:lstStyle/>
          <a:p>
            <a:pPr algn="ctr"/>
            <a:r>
              <a:rPr lang="en-US" sz="2000" b="1" dirty="0"/>
              <a:t>Agenda List #1</a:t>
            </a:r>
          </a:p>
        </p:txBody>
      </p:sp>
      <p:sp>
        <p:nvSpPr>
          <p:cNvPr id="9" name="TextBox 8">
            <a:extLst>
              <a:ext uri="{FF2B5EF4-FFF2-40B4-BE49-F238E27FC236}">
                <a16:creationId xmlns:a16="http://schemas.microsoft.com/office/drawing/2014/main" id="{F3F31369-DE5C-44FC-B4E7-C24019C35BD9}"/>
              </a:ext>
            </a:extLst>
          </p:cNvPr>
          <p:cNvSpPr txBox="1"/>
          <p:nvPr/>
        </p:nvSpPr>
        <p:spPr>
          <a:xfrm>
            <a:off x="5365154" y="2015720"/>
            <a:ext cx="1879319" cy="400110"/>
          </a:xfrm>
          <a:prstGeom prst="rect">
            <a:avLst/>
          </a:prstGeom>
          <a:noFill/>
        </p:spPr>
        <p:txBody>
          <a:bodyPr wrap="square" rtlCol="0">
            <a:spAutoFit/>
          </a:bodyPr>
          <a:lstStyle/>
          <a:p>
            <a:pPr algn="ctr"/>
            <a:r>
              <a:rPr lang="en-US" sz="2000" b="1" dirty="0"/>
              <a:t>Agenda List #2</a:t>
            </a:r>
          </a:p>
        </p:txBody>
      </p:sp>
      <p:sp>
        <p:nvSpPr>
          <p:cNvPr id="10" name="TextBox 9">
            <a:extLst>
              <a:ext uri="{FF2B5EF4-FFF2-40B4-BE49-F238E27FC236}">
                <a16:creationId xmlns:a16="http://schemas.microsoft.com/office/drawing/2014/main" id="{49771F00-54EA-494D-9F88-0DC0BEF2E445}"/>
              </a:ext>
            </a:extLst>
          </p:cNvPr>
          <p:cNvSpPr txBox="1"/>
          <p:nvPr/>
        </p:nvSpPr>
        <p:spPr>
          <a:xfrm>
            <a:off x="8886351" y="2040980"/>
            <a:ext cx="2379461" cy="400110"/>
          </a:xfrm>
          <a:prstGeom prst="rect">
            <a:avLst/>
          </a:prstGeom>
          <a:noFill/>
        </p:spPr>
        <p:txBody>
          <a:bodyPr wrap="square" rtlCol="0">
            <a:spAutoFit/>
          </a:bodyPr>
          <a:lstStyle/>
          <a:p>
            <a:pPr algn="ctr"/>
            <a:r>
              <a:rPr lang="en-US" sz="2000" b="1" dirty="0"/>
              <a:t>Agenda List # 3</a:t>
            </a:r>
          </a:p>
        </p:txBody>
      </p:sp>
      <p:sp>
        <p:nvSpPr>
          <p:cNvPr id="3" name="TextBox 2">
            <a:extLst>
              <a:ext uri="{FF2B5EF4-FFF2-40B4-BE49-F238E27FC236}">
                <a16:creationId xmlns:a16="http://schemas.microsoft.com/office/drawing/2014/main" id="{ABE941E2-0509-4622-BB0A-A8BE05B4D6B6}"/>
              </a:ext>
            </a:extLst>
          </p:cNvPr>
          <p:cNvSpPr txBox="1"/>
          <p:nvPr/>
        </p:nvSpPr>
        <p:spPr>
          <a:xfrm>
            <a:off x="4566950" y="6077476"/>
            <a:ext cx="3450470" cy="400110"/>
          </a:xfrm>
          <a:prstGeom prst="rect">
            <a:avLst/>
          </a:prstGeom>
          <a:noFill/>
          <a:ln w="38100">
            <a:solidFill>
              <a:srgbClr val="FF0000"/>
            </a:solidFill>
          </a:ln>
        </p:spPr>
        <p:txBody>
          <a:bodyPr wrap="square" rtlCol="0">
            <a:spAutoFit/>
          </a:bodyPr>
          <a:lstStyle/>
          <a:p>
            <a:pPr algn="ctr"/>
            <a:r>
              <a:rPr lang="en-US" sz="2000" b="1" dirty="0"/>
              <a:t>Assign a timekeeper!</a:t>
            </a:r>
          </a:p>
        </p:txBody>
      </p:sp>
    </p:spTree>
    <p:extLst>
      <p:ext uri="{BB962C8B-B14F-4D97-AF65-F5344CB8AC3E}">
        <p14:creationId xmlns:p14="http://schemas.microsoft.com/office/powerpoint/2010/main" val="1260383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TotalTime>
  <Words>992</Words>
  <Application>Microsoft Office PowerPoint</Application>
  <PresentationFormat>Widescreen</PresentationFormat>
  <Paragraphs>169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CBME Prep: Tips and Tricks</vt:lpstr>
      <vt:lpstr>Objectives</vt:lpstr>
      <vt:lpstr>PowerPoint Presentation</vt:lpstr>
      <vt:lpstr>PowerPoint Presentation</vt:lpstr>
      <vt:lpstr>Setting the Stage</vt:lpstr>
      <vt:lpstr>Faculty and Resident Development</vt:lpstr>
      <vt:lpstr>Resident Development: AHD Sessions</vt:lpstr>
      <vt:lpstr>Running an Efficient  Competence Committee (CC) Meeting</vt:lpstr>
      <vt:lpstr>Sample Resident Agenda for Competence Committee (CC) Meeting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CBME Prep:  Tips and Tricks</dc:title>
  <dc:creator>lori whitehead</dc:creator>
  <cp:lastModifiedBy>Degrow, Elizabeth</cp:lastModifiedBy>
  <cp:revision>49</cp:revision>
  <dcterms:created xsi:type="dcterms:W3CDTF">2019-03-12T13:48:27Z</dcterms:created>
  <dcterms:modified xsi:type="dcterms:W3CDTF">2019-04-15T15:24:55Z</dcterms:modified>
</cp:coreProperties>
</file>