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8.xml" ContentType="application/vnd.openxmlformats-officedocument.presentationml.tags+xml"/>
  <Override PartName="/ppt/notesSlides/notesSlide31.xml" ContentType="application/vnd.openxmlformats-officedocument.presentationml.notesSlide+xml"/>
  <Override PartName="/ppt/tags/tag9.xml" ContentType="application/vnd.openxmlformats-officedocument.presentationml.tags+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47"/>
  </p:notesMasterIdLst>
  <p:sldIdLst>
    <p:sldId id="256" r:id="rId5"/>
    <p:sldId id="325" r:id="rId6"/>
    <p:sldId id="280" r:id="rId7"/>
    <p:sldId id="262" r:id="rId8"/>
    <p:sldId id="273" r:id="rId9"/>
    <p:sldId id="388" r:id="rId10"/>
    <p:sldId id="348" r:id="rId11"/>
    <p:sldId id="386" r:id="rId12"/>
    <p:sldId id="328" r:id="rId13"/>
    <p:sldId id="261" r:id="rId14"/>
    <p:sldId id="339" r:id="rId15"/>
    <p:sldId id="263" r:id="rId16"/>
    <p:sldId id="337" r:id="rId17"/>
    <p:sldId id="338" r:id="rId18"/>
    <p:sldId id="275" r:id="rId19"/>
    <p:sldId id="327" r:id="rId20"/>
    <p:sldId id="315" r:id="rId21"/>
    <p:sldId id="340" r:id="rId22"/>
    <p:sldId id="326" r:id="rId23"/>
    <p:sldId id="396" r:id="rId24"/>
    <p:sldId id="316" r:id="rId25"/>
    <p:sldId id="330" r:id="rId26"/>
    <p:sldId id="349" r:id="rId27"/>
    <p:sldId id="387" r:id="rId28"/>
    <p:sldId id="317" r:id="rId29"/>
    <p:sldId id="284" r:id="rId30"/>
    <p:sldId id="314" r:id="rId31"/>
    <p:sldId id="282" r:id="rId32"/>
    <p:sldId id="342" r:id="rId33"/>
    <p:sldId id="285" r:id="rId34"/>
    <p:sldId id="343" r:id="rId35"/>
    <p:sldId id="344" r:id="rId36"/>
    <p:sldId id="394" r:id="rId37"/>
    <p:sldId id="341" r:id="rId38"/>
    <p:sldId id="333" r:id="rId39"/>
    <p:sldId id="398" r:id="rId40"/>
    <p:sldId id="345" r:id="rId41"/>
    <p:sldId id="397" r:id="rId42"/>
    <p:sldId id="347" r:id="rId43"/>
    <p:sldId id="395" r:id="rId44"/>
    <p:sldId id="393" r:id="rId45"/>
    <p:sldId id="276" r:id="rId46"/>
  </p:sldIdLst>
  <p:sldSz cx="12192000" cy="6858000"/>
  <p:notesSz cx="6858000" cy="11239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izza, Lisa" initials="C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C84"/>
    <a:srgbClr val="178D96"/>
    <a:srgbClr val="0021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CC4AB0-6BE2-44DA-BD57-E7CE397D0D53}" v="645" dt="2020-05-12T16:27:06.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7" autoAdjust="0"/>
    <p:restoredTop sz="74215" autoAdjust="0"/>
  </p:normalViewPr>
  <p:slideViewPr>
    <p:cSldViewPr snapToGrid="0">
      <p:cViewPr varScale="1">
        <p:scale>
          <a:sx n="51" d="100"/>
          <a:sy n="51" d="100"/>
        </p:scale>
        <p:origin x="1060" y="4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5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quette, Allison" userId="S::paquea1@mcmaster.ca::161af7ab-7d03-4a0c-a2da-224df562fb03" providerId="AD" clId="Web-{F8CC4AB0-6BE2-44DA-BD57-E7CE397D0D53}"/>
    <pc:docChg chg="addSld delSld modSld sldOrd">
      <pc:chgData name="Paquette, Allison" userId="S::paquea1@mcmaster.ca::161af7ab-7d03-4a0c-a2da-224df562fb03" providerId="AD" clId="Web-{F8CC4AB0-6BE2-44DA-BD57-E7CE397D0D53}" dt="2020-05-12T16:27:06.246" v="703"/>
      <pc:docMkLst>
        <pc:docMk/>
      </pc:docMkLst>
      <pc:sldChg chg="modSp">
        <pc:chgData name="Paquette, Allison" userId="S::paquea1@mcmaster.ca::161af7ab-7d03-4a0c-a2da-224df562fb03" providerId="AD" clId="Web-{F8CC4AB0-6BE2-44DA-BD57-E7CE397D0D53}" dt="2020-05-12T15:03:14.618" v="155" actId="20577"/>
        <pc:sldMkLst>
          <pc:docMk/>
          <pc:sldMk cId="1119230511" sldId="263"/>
        </pc:sldMkLst>
        <pc:spChg chg="mod">
          <ac:chgData name="Paquette, Allison" userId="S::paquea1@mcmaster.ca::161af7ab-7d03-4a0c-a2da-224df562fb03" providerId="AD" clId="Web-{F8CC4AB0-6BE2-44DA-BD57-E7CE397D0D53}" dt="2020-05-12T15:03:14.618" v="155" actId="20577"/>
          <ac:spMkLst>
            <pc:docMk/>
            <pc:sldMk cId="1119230511" sldId="263"/>
            <ac:spMk id="3" creationId="{00000000-0000-0000-0000-000000000000}"/>
          </ac:spMkLst>
        </pc:spChg>
      </pc:sldChg>
      <pc:sldChg chg="ord modNotes">
        <pc:chgData name="Paquette, Allison" userId="S::paquea1@mcmaster.ca::161af7ab-7d03-4a0c-a2da-224df562fb03" providerId="AD" clId="Web-{F8CC4AB0-6BE2-44DA-BD57-E7CE397D0D53}" dt="2020-05-12T15:17:53.242" v="257"/>
        <pc:sldMkLst>
          <pc:docMk/>
          <pc:sldMk cId="1277236438" sldId="273"/>
        </pc:sldMkLst>
      </pc:sldChg>
      <pc:sldChg chg="modSp">
        <pc:chgData name="Paquette, Allison" userId="S::paquea1@mcmaster.ca::161af7ab-7d03-4a0c-a2da-224df562fb03" providerId="AD" clId="Web-{F8CC4AB0-6BE2-44DA-BD57-E7CE397D0D53}" dt="2020-05-12T16:07:01.923" v="601" actId="14100"/>
        <pc:sldMkLst>
          <pc:docMk/>
          <pc:sldMk cId="4027990926" sldId="314"/>
        </pc:sldMkLst>
        <pc:spChg chg="mod">
          <ac:chgData name="Paquette, Allison" userId="S::paquea1@mcmaster.ca::161af7ab-7d03-4a0c-a2da-224df562fb03" providerId="AD" clId="Web-{F8CC4AB0-6BE2-44DA-BD57-E7CE397D0D53}" dt="2020-05-12T16:07:01.923" v="601" actId="14100"/>
          <ac:spMkLst>
            <pc:docMk/>
            <pc:sldMk cId="4027990926" sldId="314"/>
            <ac:spMk id="8" creationId="{00000000-0000-0000-0000-000000000000}"/>
          </ac:spMkLst>
        </pc:spChg>
      </pc:sldChg>
      <pc:sldChg chg="modNotes">
        <pc:chgData name="Paquette, Allison" userId="S::paquea1@mcmaster.ca::161af7ab-7d03-4a0c-a2da-224df562fb03" providerId="AD" clId="Web-{F8CC4AB0-6BE2-44DA-BD57-E7CE397D0D53}" dt="2020-05-12T15:21:49.578" v="307"/>
        <pc:sldMkLst>
          <pc:docMk/>
          <pc:sldMk cId="849527877" sldId="315"/>
        </pc:sldMkLst>
      </pc:sldChg>
      <pc:sldChg chg="modSp">
        <pc:chgData name="Paquette, Allison" userId="S::paquea1@mcmaster.ca::161af7ab-7d03-4a0c-a2da-224df562fb03" providerId="AD" clId="Web-{F8CC4AB0-6BE2-44DA-BD57-E7CE397D0D53}" dt="2020-05-12T14:53:44.567" v="22" actId="20577"/>
        <pc:sldMkLst>
          <pc:docMk/>
          <pc:sldMk cId="860690480" sldId="325"/>
        </pc:sldMkLst>
        <pc:spChg chg="mod">
          <ac:chgData name="Paquette, Allison" userId="S::paquea1@mcmaster.ca::161af7ab-7d03-4a0c-a2da-224df562fb03" providerId="AD" clId="Web-{F8CC4AB0-6BE2-44DA-BD57-E7CE397D0D53}" dt="2020-05-12T14:53:44.567" v="22" actId="20577"/>
          <ac:spMkLst>
            <pc:docMk/>
            <pc:sldMk cId="860690480" sldId="325"/>
            <ac:spMk id="5" creationId="{C08AC05B-B3DC-4B5A-84F7-71342B0FA3F6}"/>
          </ac:spMkLst>
        </pc:spChg>
      </pc:sldChg>
      <pc:sldChg chg="del">
        <pc:chgData name="Paquette, Allison" userId="S::paquea1@mcmaster.ca::161af7ab-7d03-4a0c-a2da-224df562fb03" providerId="AD" clId="Web-{F8CC4AB0-6BE2-44DA-BD57-E7CE397D0D53}" dt="2020-05-12T15:58:18.545" v="530"/>
        <pc:sldMkLst>
          <pc:docMk/>
          <pc:sldMk cId="488936857" sldId="331"/>
        </pc:sldMkLst>
      </pc:sldChg>
      <pc:sldChg chg="modNotes">
        <pc:chgData name="Paquette, Allison" userId="S::paquea1@mcmaster.ca::161af7ab-7d03-4a0c-a2da-224df562fb03" providerId="AD" clId="Web-{F8CC4AB0-6BE2-44DA-BD57-E7CE397D0D53}" dt="2020-05-12T16:14:20.454" v="625"/>
        <pc:sldMkLst>
          <pc:docMk/>
          <pc:sldMk cId="1382072489" sldId="333"/>
        </pc:sldMkLst>
      </pc:sldChg>
      <pc:sldChg chg="del">
        <pc:chgData name="Paquette, Allison" userId="S::paquea1@mcmaster.ca::161af7ab-7d03-4a0c-a2da-224df562fb03" providerId="AD" clId="Web-{F8CC4AB0-6BE2-44DA-BD57-E7CE397D0D53}" dt="2020-05-12T16:20:00.450" v="681"/>
        <pc:sldMkLst>
          <pc:docMk/>
          <pc:sldMk cId="3944984727" sldId="335"/>
        </pc:sldMkLst>
      </pc:sldChg>
      <pc:sldChg chg="modSp ord">
        <pc:chgData name="Paquette, Allison" userId="S::paquea1@mcmaster.ca::161af7ab-7d03-4a0c-a2da-224df562fb03" providerId="AD" clId="Web-{F8CC4AB0-6BE2-44DA-BD57-E7CE397D0D53}" dt="2020-05-12T16:21:20.718" v="683"/>
        <pc:sldMkLst>
          <pc:docMk/>
          <pc:sldMk cId="3837557902" sldId="337"/>
        </pc:sldMkLst>
        <pc:picChg chg="mod">
          <ac:chgData name="Paquette, Allison" userId="S::paquea1@mcmaster.ca::161af7ab-7d03-4a0c-a2da-224df562fb03" providerId="AD" clId="Web-{F8CC4AB0-6BE2-44DA-BD57-E7CE397D0D53}" dt="2020-05-12T16:16:14.098" v="680" actId="1076"/>
          <ac:picMkLst>
            <pc:docMk/>
            <pc:sldMk cId="3837557902" sldId="337"/>
            <ac:picMk id="5" creationId="{00000000-0000-0000-0000-000000000000}"/>
          </ac:picMkLst>
        </pc:picChg>
      </pc:sldChg>
      <pc:sldChg chg="ord">
        <pc:chgData name="Paquette, Allison" userId="S::paquea1@mcmaster.ca::161af7ab-7d03-4a0c-a2da-224df562fb03" providerId="AD" clId="Web-{F8CC4AB0-6BE2-44DA-BD57-E7CE397D0D53}" dt="2020-05-12T16:21:20.718" v="682"/>
        <pc:sldMkLst>
          <pc:docMk/>
          <pc:sldMk cId="2571791699" sldId="338"/>
        </pc:sldMkLst>
      </pc:sldChg>
      <pc:sldChg chg="modSp ord modNotes">
        <pc:chgData name="Paquette, Allison" userId="S::paquea1@mcmaster.ca::161af7ab-7d03-4a0c-a2da-224df562fb03" providerId="AD" clId="Web-{F8CC4AB0-6BE2-44DA-BD57-E7CE397D0D53}" dt="2020-05-12T15:18:34.494" v="268" actId="20577"/>
        <pc:sldMkLst>
          <pc:docMk/>
          <pc:sldMk cId="4085257585" sldId="339"/>
        </pc:sldMkLst>
        <pc:spChg chg="mod">
          <ac:chgData name="Paquette, Allison" userId="S::paquea1@mcmaster.ca::161af7ab-7d03-4a0c-a2da-224df562fb03" providerId="AD" clId="Web-{F8CC4AB0-6BE2-44DA-BD57-E7CE397D0D53}" dt="2020-05-12T15:18:34.494" v="268" actId="20577"/>
          <ac:spMkLst>
            <pc:docMk/>
            <pc:sldMk cId="4085257585" sldId="339"/>
            <ac:spMk id="3" creationId="{00000000-0000-0000-0000-000000000000}"/>
          </ac:spMkLst>
        </pc:spChg>
      </pc:sldChg>
      <pc:sldChg chg="ord">
        <pc:chgData name="Paquette, Allison" userId="S::paquea1@mcmaster.ca::161af7ab-7d03-4a0c-a2da-224df562fb03" providerId="AD" clId="Web-{F8CC4AB0-6BE2-44DA-BD57-E7CE397D0D53}" dt="2020-05-12T16:27:06.246" v="703"/>
        <pc:sldMkLst>
          <pc:docMk/>
          <pc:sldMk cId="2336994693" sldId="340"/>
        </pc:sldMkLst>
      </pc:sldChg>
      <pc:sldChg chg="ord">
        <pc:chgData name="Paquette, Allison" userId="S::paquea1@mcmaster.ca::161af7ab-7d03-4a0c-a2da-224df562fb03" providerId="AD" clId="Web-{F8CC4AB0-6BE2-44DA-BD57-E7CE397D0D53}" dt="2020-05-12T16:26:32.698" v="701"/>
        <pc:sldMkLst>
          <pc:docMk/>
          <pc:sldMk cId="2499150924" sldId="341"/>
        </pc:sldMkLst>
      </pc:sldChg>
      <pc:sldChg chg="modSp ord">
        <pc:chgData name="Paquette, Allison" userId="S::paquea1@mcmaster.ca::161af7ab-7d03-4a0c-a2da-224df562fb03" providerId="AD" clId="Web-{F8CC4AB0-6BE2-44DA-BD57-E7CE397D0D53}" dt="2020-05-12T16:09:28.803" v="604" actId="1076"/>
        <pc:sldMkLst>
          <pc:docMk/>
          <pc:sldMk cId="1318673290" sldId="342"/>
        </pc:sldMkLst>
        <pc:graphicFrameChg chg="mod">
          <ac:chgData name="Paquette, Allison" userId="S::paquea1@mcmaster.ca::161af7ab-7d03-4a0c-a2da-224df562fb03" providerId="AD" clId="Web-{F8CC4AB0-6BE2-44DA-BD57-E7CE397D0D53}" dt="2020-05-12T16:09:25.100" v="603" actId="1076"/>
          <ac:graphicFrameMkLst>
            <pc:docMk/>
            <pc:sldMk cId="1318673290" sldId="342"/>
            <ac:graphicFrameMk id="7" creationId="{F64175CD-49A5-7248-854F-59BFC8344240}"/>
          </ac:graphicFrameMkLst>
        </pc:graphicFrameChg>
        <pc:picChg chg="mod">
          <ac:chgData name="Paquette, Allison" userId="S::paquea1@mcmaster.ca::161af7ab-7d03-4a0c-a2da-224df562fb03" providerId="AD" clId="Web-{F8CC4AB0-6BE2-44DA-BD57-E7CE397D0D53}" dt="2020-05-12T16:09:28.803" v="604" actId="1076"/>
          <ac:picMkLst>
            <pc:docMk/>
            <pc:sldMk cId="1318673290" sldId="342"/>
            <ac:picMk id="5" creationId="{14477C68-BA71-A345-B3AB-2DDD342853E2}"/>
          </ac:picMkLst>
        </pc:picChg>
      </pc:sldChg>
      <pc:sldChg chg="ord">
        <pc:chgData name="Paquette, Allison" userId="S::paquea1@mcmaster.ca::161af7ab-7d03-4a0c-a2da-224df562fb03" providerId="AD" clId="Web-{F8CC4AB0-6BE2-44DA-BD57-E7CE397D0D53}" dt="2020-05-12T16:09:50.288" v="606"/>
        <pc:sldMkLst>
          <pc:docMk/>
          <pc:sldMk cId="78253968" sldId="343"/>
        </pc:sldMkLst>
      </pc:sldChg>
      <pc:sldChg chg="ord">
        <pc:chgData name="Paquette, Allison" userId="S::paquea1@mcmaster.ca::161af7ab-7d03-4a0c-a2da-224df562fb03" providerId="AD" clId="Web-{F8CC4AB0-6BE2-44DA-BD57-E7CE397D0D53}" dt="2020-05-12T16:09:50.288" v="605"/>
        <pc:sldMkLst>
          <pc:docMk/>
          <pc:sldMk cId="3432795369" sldId="344"/>
        </pc:sldMkLst>
      </pc:sldChg>
      <pc:sldChg chg="modSp">
        <pc:chgData name="Paquette, Allison" userId="S::paquea1@mcmaster.ca::161af7ab-7d03-4a0c-a2da-224df562fb03" providerId="AD" clId="Web-{F8CC4AB0-6BE2-44DA-BD57-E7CE397D0D53}" dt="2020-05-12T16:15:27.691" v="677" actId="20577"/>
        <pc:sldMkLst>
          <pc:docMk/>
          <pc:sldMk cId="1303739771" sldId="345"/>
        </pc:sldMkLst>
        <pc:spChg chg="mod">
          <ac:chgData name="Paquette, Allison" userId="S::paquea1@mcmaster.ca::161af7ab-7d03-4a0c-a2da-224df562fb03" providerId="AD" clId="Web-{F8CC4AB0-6BE2-44DA-BD57-E7CE397D0D53}" dt="2020-05-12T16:15:27.691" v="677" actId="20577"/>
          <ac:spMkLst>
            <pc:docMk/>
            <pc:sldMk cId="1303739771" sldId="345"/>
            <ac:spMk id="3" creationId="{00000000-0000-0000-0000-000000000000}"/>
          </ac:spMkLst>
        </pc:spChg>
      </pc:sldChg>
      <pc:sldChg chg="del">
        <pc:chgData name="Paquette, Allison" userId="S::paquea1@mcmaster.ca::161af7ab-7d03-4a0c-a2da-224df562fb03" providerId="AD" clId="Web-{F8CC4AB0-6BE2-44DA-BD57-E7CE397D0D53}" dt="2020-05-12T16:23:42.270" v="684"/>
        <pc:sldMkLst>
          <pc:docMk/>
          <pc:sldMk cId="2148858825" sldId="346"/>
        </pc:sldMkLst>
      </pc:sldChg>
      <pc:sldChg chg="ord modNotes">
        <pc:chgData name="Paquette, Allison" userId="S::paquea1@mcmaster.ca::161af7ab-7d03-4a0c-a2da-224df562fb03" providerId="AD" clId="Web-{F8CC4AB0-6BE2-44DA-BD57-E7CE397D0D53}" dt="2020-05-12T15:00:23.581" v="40"/>
        <pc:sldMkLst>
          <pc:docMk/>
          <pc:sldMk cId="2971976411" sldId="348"/>
        </pc:sldMkLst>
      </pc:sldChg>
      <pc:sldChg chg="ord">
        <pc:chgData name="Paquette, Allison" userId="S::paquea1@mcmaster.ca::161af7ab-7d03-4a0c-a2da-224df562fb03" providerId="AD" clId="Web-{F8CC4AB0-6BE2-44DA-BD57-E7CE397D0D53}" dt="2020-05-12T16:02:59.039" v="531"/>
        <pc:sldMkLst>
          <pc:docMk/>
          <pc:sldMk cId="3470773629" sldId="387"/>
        </pc:sldMkLst>
      </pc:sldChg>
      <pc:sldChg chg="modSp ord modNotes">
        <pc:chgData name="Paquette, Allison" userId="S::paquea1@mcmaster.ca::161af7ab-7d03-4a0c-a2da-224df562fb03" providerId="AD" clId="Web-{F8CC4AB0-6BE2-44DA-BD57-E7CE397D0D53}" dt="2020-05-12T14:59:33.188" v="35"/>
        <pc:sldMkLst>
          <pc:docMk/>
          <pc:sldMk cId="3203479973" sldId="388"/>
        </pc:sldMkLst>
        <pc:graphicFrameChg chg="mod modGraphic">
          <ac:chgData name="Paquette, Allison" userId="S::paquea1@mcmaster.ca::161af7ab-7d03-4a0c-a2da-224df562fb03" providerId="AD" clId="Web-{F8CC4AB0-6BE2-44DA-BD57-E7CE397D0D53}" dt="2020-05-12T14:58:04.904" v="32"/>
          <ac:graphicFrameMkLst>
            <pc:docMk/>
            <pc:sldMk cId="3203479973" sldId="388"/>
            <ac:graphicFrameMk id="4" creationId="{5F29030E-A6CB-CE46-A169-6E0C61D84D8D}"/>
          </ac:graphicFrameMkLst>
        </pc:graphicFrameChg>
      </pc:sldChg>
      <pc:sldChg chg="modSp new">
        <pc:chgData name="Paquette, Allison" userId="S::paquea1@mcmaster.ca::161af7ab-7d03-4a0c-a2da-224df562fb03" providerId="AD" clId="Web-{F8CC4AB0-6BE2-44DA-BD57-E7CE397D0D53}" dt="2020-05-12T15:28:21.623" v="331" actId="20577"/>
        <pc:sldMkLst>
          <pc:docMk/>
          <pc:sldMk cId="3738018743" sldId="389"/>
        </pc:sldMkLst>
        <pc:spChg chg="mod">
          <ac:chgData name="Paquette, Allison" userId="S::paquea1@mcmaster.ca::161af7ab-7d03-4a0c-a2da-224df562fb03" providerId="AD" clId="Web-{F8CC4AB0-6BE2-44DA-BD57-E7CE397D0D53}" dt="2020-05-12T15:05:30.341" v="167" actId="20577"/>
          <ac:spMkLst>
            <pc:docMk/>
            <pc:sldMk cId="3738018743" sldId="389"/>
            <ac:spMk id="2" creationId="{1DFBDF0C-F9CB-4AA0-A4E2-AE7AD1FF01B3}"/>
          </ac:spMkLst>
        </pc:spChg>
        <pc:spChg chg="mod">
          <ac:chgData name="Paquette, Allison" userId="S::paquea1@mcmaster.ca::161af7ab-7d03-4a0c-a2da-224df562fb03" providerId="AD" clId="Web-{F8CC4AB0-6BE2-44DA-BD57-E7CE397D0D53}" dt="2020-05-12T15:28:21.623" v="331" actId="20577"/>
          <ac:spMkLst>
            <pc:docMk/>
            <pc:sldMk cId="3738018743" sldId="389"/>
            <ac:spMk id="3" creationId="{254DC812-F12D-4D43-9D55-1B7C86B09E37}"/>
          </ac:spMkLst>
        </pc:spChg>
      </pc:sldChg>
      <pc:sldChg chg="modSp new">
        <pc:chgData name="Paquette, Allison" userId="S::paquea1@mcmaster.ca::161af7ab-7d03-4a0c-a2da-224df562fb03" providerId="AD" clId="Web-{F8CC4AB0-6BE2-44DA-BD57-E7CE397D0D53}" dt="2020-05-12T15:57:34.622" v="528" actId="20577"/>
        <pc:sldMkLst>
          <pc:docMk/>
          <pc:sldMk cId="1869950314" sldId="390"/>
        </pc:sldMkLst>
        <pc:spChg chg="mod">
          <ac:chgData name="Paquette, Allison" userId="S::paquea1@mcmaster.ca::161af7ab-7d03-4a0c-a2da-224df562fb03" providerId="AD" clId="Web-{F8CC4AB0-6BE2-44DA-BD57-E7CE397D0D53}" dt="2020-05-12T15:55:58.806" v="375" actId="20577"/>
          <ac:spMkLst>
            <pc:docMk/>
            <pc:sldMk cId="1869950314" sldId="390"/>
            <ac:spMk id="2" creationId="{CE54D2AB-8D3B-47F7-9A9E-DD6F2DA1E739}"/>
          </ac:spMkLst>
        </pc:spChg>
        <pc:spChg chg="mod">
          <ac:chgData name="Paquette, Allison" userId="S::paquea1@mcmaster.ca::161af7ab-7d03-4a0c-a2da-224df562fb03" providerId="AD" clId="Web-{F8CC4AB0-6BE2-44DA-BD57-E7CE397D0D53}" dt="2020-05-12T15:57:34.622" v="528" actId="20577"/>
          <ac:spMkLst>
            <pc:docMk/>
            <pc:sldMk cId="1869950314" sldId="390"/>
            <ac:spMk id="3" creationId="{1C8DA2CC-44C9-407C-A5A9-48DF20B95614}"/>
          </ac:spMkLst>
        </pc:spChg>
      </pc:sldChg>
      <pc:sldChg chg="modSp new">
        <pc:chgData name="Paquette, Allison" userId="S::paquea1@mcmaster.ca::161af7ab-7d03-4a0c-a2da-224df562fb03" providerId="AD" clId="Web-{F8CC4AB0-6BE2-44DA-BD57-E7CE397D0D53}" dt="2020-05-12T16:05:23.435" v="585" actId="20577"/>
        <pc:sldMkLst>
          <pc:docMk/>
          <pc:sldMk cId="1620726720" sldId="391"/>
        </pc:sldMkLst>
        <pc:spChg chg="mod">
          <ac:chgData name="Paquette, Allison" userId="S::paquea1@mcmaster.ca::161af7ab-7d03-4a0c-a2da-224df562fb03" providerId="AD" clId="Web-{F8CC4AB0-6BE2-44DA-BD57-E7CE397D0D53}" dt="2020-05-12T16:05:23.435" v="585" actId="20577"/>
          <ac:spMkLst>
            <pc:docMk/>
            <pc:sldMk cId="1620726720" sldId="391"/>
            <ac:spMk id="3" creationId="{2DBF496B-8699-400F-8E10-F4FE64C4B8C2}"/>
          </ac:spMkLst>
        </pc:spChg>
      </pc:sldChg>
      <pc:sldChg chg="modSp new">
        <pc:chgData name="Paquette, Allison" userId="S::paquea1@mcmaster.ca::161af7ab-7d03-4a0c-a2da-224df562fb03" providerId="AD" clId="Web-{F8CC4AB0-6BE2-44DA-BD57-E7CE397D0D53}" dt="2020-05-12T16:25:30.883" v="698" actId="20577"/>
        <pc:sldMkLst>
          <pc:docMk/>
          <pc:sldMk cId="2611321226" sldId="392"/>
        </pc:sldMkLst>
        <pc:spChg chg="mod">
          <ac:chgData name="Paquette, Allison" userId="S::paquea1@mcmaster.ca::161af7ab-7d03-4a0c-a2da-224df562fb03" providerId="AD" clId="Web-{F8CC4AB0-6BE2-44DA-BD57-E7CE397D0D53}" dt="2020-05-12T16:25:30.883" v="698" actId="20577"/>
          <ac:spMkLst>
            <pc:docMk/>
            <pc:sldMk cId="2611321226" sldId="392"/>
            <ac:spMk id="2" creationId="{758895F7-5A70-43BA-B35D-3AF09A22F35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70636-799B-4A2C-980D-8579D741475A}"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en-US"/>
        </a:p>
      </dgm:t>
    </dgm:pt>
    <dgm:pt modelId="{CCDF9E5A-12C3-4EB3-BE5D-1D5AFDB55057}">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Assessment </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OF Learning </a:t>
          </a:r>
        </a:p>
      </dgm:t>
    </dgm:pt>
    <dgm:pt modelId="{9B938E54-5CBB-49E2-8968-D7B557BD9824}" type="parTrans" cxnId="{71052919-A801-44D0-8A2C-4EAE5D78E23D}">
      <dgm:prSet/>
      <dgm:spPr/>
      <dgm:t>
        <a:bodyPr/>
        <a:lstStyle/>
        <a:p>
          <a:endParaRPr lang="en-US"/>
        </a:p>
      </dgm:t>
    </dgm:pt>
    <dgm:pt modelId="{F3B7D072-6D77-4AEE-8765-61D1128EA12F}" type="sibTrans" cxnId="{71052919-A801-44D0-8A2C-4EAE5D78E23D}">
      <dgm:prSet/>
      <dgm:spPr>
        <a:solidFill>
          <a:srgbClr val="F4A34A"/>
        </a:solidFill>
      </dgm:spPr>
      <dgm:t>
        <a:bodyPr/>
        <a:lstStyle/>
        <a:p>
          <a:endParaRPr lang="en-US"/>
        </a:p>
      </dgm:t>
    </dgm:pt>
    <dgm:pt modelId="{548AA98E-8B44-44A3-A087-1635CA0E6E65}">
      <dgm:prSet phldrT="[Text]" custT="1"/>
      <dgm:spPr/>
      <dgm:t>
        <a:bodyPr anchor="b"/>
        <a:lstStyle/>
        <a:p>
          <a:r>
            <a:rPr lang="en-US" sz="1800" dirty="0">
              <a:latin typeface="Verdana" panose="020B0604030504040204" pitchFamily="34" charset="0"/>
              <a:ea typeface="Verdana" panose="020B0604030504040204" pitchFamily="34" charset="0"/>
              <a:cs typeface="Verdana" panose="020B0604030504040204" pitchFamily="34" charset="0"/>
            </a:rPr>
            <a:t>“Summative assessment”</a:t>
          </a:r>
        </a:p>
      </dgm:t>
    </dgm:pt>
    <dgm:pt modelId="{608068A4-4E95-49F9-964D-62114BAFE66B}" type="parTrans" cxnId="{57C80F3A-BD99-4F2E-B340-9AF4BDC6B4FC}">
      <dgm:prSet/>
      <dgm:spPr/>
      <dgm:t>
        <a:bodyPr/>
        <a:lstStyle/>
        <a:p>
          <a:endParaRPr lang="en-US"/>
        </a:p>
      </dgm:t>
    </dgm:pt>
    <dgm:pt modelId="{C642616A-7CC0-494D-A829-697640A68FD7}" type="sibTrans" cxnId="{57C80F3A-BD99-4F2E-B340-9AF4BDC6B4FC}">
      <dgm:prSet/>
      <dgm:spPr/>
      <dgm:t>
        <a:bodyPr/>
        <a:lstStyle/>
        <a:p>
          <a:endParaRPr lang="en-US"/>
        </a:p>
      </dgm:t>
    </dgm:pt>
    <dgm:pt modelId="{6D81CA73-BBC8-44DE-8485-60BBD84D3B3A}">
      <dgm:prSet phldrT="[Text]"/>
      <dgm:spPr/>
      <dgm:t>
        <a:bodyPr/>
        <a:lstStyle/>
        <a:p>
          <a:r>
            <a:rPr lang="en-US" b="0" i="0" u="none" dirty="0">
              <a:latin typeface="Verdana" panose="020B0604030504040204" pitchFamily="34" charset="0"/>
              <a:ea typeface="Verdana" panose="020B0604030504040204" pitchFamily="34" charset="0"/>
              <a:cs typeface="Verdana" panose="020B0604030504040204" pitchFamily="34" charset="0"/>
            </a:rPr>
            <a:t>Observation</a:t>
          </a:r>
          <a:r>
            <a:rPr lang="en-US" b="0" i="0" dirty="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FOR Learning </a:t>
          </a:r>
        </a:p>
      </dgm:t>
    </dgm:pt>
    <dgm:pt modelId="{F6460205-422B-4A12-8C82-5235BCA30202}" type="parTrans" cxnId="{2F4EDE09-C981-4C3F-B49A-AD72D2302427}">
      <dgm:prSet/>
      <dgm:spPr/>
      <dgm:t>
        <a:bodyPr/>
        <a:lstStyle/>
        <a:p>
          <a:endParaRPr lang="en-US"/>
        </a:p>
      </dgm:t>
    </dgm:pt>
    <dgm:pt modelId="{924D87C8-FF62-41B1-AB3D-90CB747B7A37}" type="sibTrans" cxnId="{2F4EDE09-C981-4C3F-B49A-AD72D2302427}">
      <dgm:prSet/>
      <dgm:spPr/>
      <dgm:t>
        <a:bodyPr/>
        <a:lstStyle/>
        <a:p>
          <a:endParaRPr lang="en-US"/>
        </a:p>
      </dgm:t>
    </dgm:pt>
    <dgm:pt modelId="{3D80BF38-9300-4E61-8A01-9A0E656BD631}">
      <dgm:prSet phldrT="[Text]"/>
      <dgm:spPr/>
      <dgm:t>
        <a:bodyPr anchor="t"/>
        <a:lstStyle/>
        <a:p>
          <a:r>
            <a:rPr lang="en-US" dirty="0">
              <a:latin typeface="Verdana" panose="020B0604030504040204" pitchFamily="34" charset="0"/>
              <a:ea typeface="Verdana" panose="020B0604030504040204" pitchFamily="34" charset="0"/>
              <a:cs typeface="Verdana" panose="020B0604030504040204" pitchFamily="34" charset="0"/>
            </a:rPr>
            <a:t>“Formative assessment”</a:t>
          </a:r>
        </a:p>
      </dgm:t>
    </dgm:pt>
    <dgm:pt modelId="{E139E4D9-B969-4D45-AC14-CFEC99EC456F}" type="parTrans" cxnId="{DC5CA70D-F06D-4C65-8D7C-9E91F50148E9}">
      <dgm:prSet/>
      <dgm:spPr/>
      <dgm:t>
        <a:bodyPr/>
        <a:lstStyle/>
        <a:p>
          <a:endParaRPr lang="en-US"/>
        </a:p>
      </dgm:t>
    </dgm:pt>
    <dgm:pt modelId="{4BA1E3D5-21DB-4E36-8438-AF921B4B9D71}" type="sibTrans" cxnId="{DC5CA70D-F06D-4C65-8D7C-9E91F50148E9}">
      <dgm:prSet/>
      <dgm:spPr/>
      <dgm:t>
        <a:bodyPr/>
        <a:lstStyle/>
        <a:p>
          <a:endParaRPr lang="en-US"/>
        </a:p>
      </dgm:t>
    </dgm:pt>
    <dgm:pt modelId="{280C99EE-1A63-4205-8A72-EC79B99ECA5C}">
      <dgm:prSet phldrT="[Text]"/>
      <dgm:spPr/>
      <dgm:t>
        <a:bodyPr anchor="t"/>
        <a:lstStyle/>
        <a:p>
          <a:r>
            <a:rPr lang="en-US" dirty="0">
              <a:latin typeface="Verdana" panose="020B0604030504040204" pitchFamily="34" charset="0"/>
              <a:ea typeface="Verdana" panose="020B0604030504040204" pitchFamily="34" charset="0"/>
              <a:cs typeface="Verdana" panose="020B0604030504040204" pitchFamily="34" charset="0"/>
            </a:rPr>
            <a:t>Embedded in the learning process (frequent and ongoing)</a:t>
          </a:r>
        </a:p>
      </dgm:t>
    </dgm:pt>
    <dgm:pt modelId="{33D73D43-5146-4091-B723-D3F5077EC91D}" type="parTrans" cxnId="{89704160-8E04-485F-84D1-118747CF9788}">
      <dgm:prSet/>
      <dgm:spPr/>
      <dgm:t>
        <a:bodyPr/>
        <a:lstStyle/>
        <a:p>
          <a:endParaRPr lang="en-CA"/>
        </a:p>
      </dgm:t>
    </dgm:pt>
    <dgm:pt modelId="{2AE16535-DC7B-4668-8EE3-1A1CD88B1B15}" type="sibTrans" cxnId="{89704160-8E04-485F-84D1-118747CF9788}">
      <dgm:prSet/>
      <dgm:spPr/>
      <dgm:t>
        <a:bodyPr/>
        <a:lstStyle/>
        <a:p>
          <a:endParaRPr lang="en-CA"/>
        </a:p>
      </dgm:t>
    </dgm:pt>
    <dgm:pt modelId="{5916C3D1-489E-40EB-8273-B711B165814F}">
      <dgm:prSet phldrT="[Text]" custT="1"/>
      <dgm:spPr/>
      <dgm:t>
        <a:bodyPr anchor="b"/>
        <a:lstStyle/>
        <a:p>
          <a:r>
            <a:rPr lang="en-CA" sz="1800" dirty="0">
              <a:latin typeface="Verdana" panose="020B0604030504040204" pitchFamily="34" charset="0"/>
              <a:ea typeface="Verdana" panose="020B0604030504040204" pitchFamily="34" charset="0"/>
              <a:cs typeface="Verdana" panose="020B0604030504040204" pitchFamily="34" charset="0"/>
            </a:rPr>
            <a:t>Goal: judge/evaluate learning at that particular instance in time </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AF3A22C9-9315-43BE-814F-9A8D650453D9}" type="parTrans" cxnId="{473EAD56-60DC-4E36-93F6-1AA2BAB3BA38}">
      <dgm:prSet/>
      <dgm:spPr/>
      <dgm:t>
        <a:bodyPr/>
        <a:lstStyle/>
        <a:p>
          <a:endParaRPr lang="en-CA"/>
        </a:p>
      </dgm:t>
    </dgm:pt>
    <dgm:pt modelId="{7E8FCDC8-3F68-41A8-8A48-790809649F40}" type="sibTrans" cxnId="{473EAD56-60DC-4E36-93F6-1AA2BAB3BA38}">
      <dgm:prSet/>
      <dgm:spPr/>
      <dgm:t>
        <a:bodyPr/>
        <a:lstStyle/>
        <a:p>
          <a:endParaRPr lang="en-CA"/>
        </a:p>
      </dgm:t>
    </dgm:pt>
    <dgm:pt modelId="{79FFF278-FAE5-4D91-BFD3-BC3691C9CEFF}">
      <dgm:prSet phldrT="[Text]" custT="1"/>
      <dgm:spPr/>
      <dgm:t>
        <a:bodyPr anchor="b"/>
        <a:lstStyle/>
        <a:p>
          <a:r>
            <a:rPr lang="en-US" sz="1800" dirty="0">
              <a:latin typeface="Verdana" panose="020B0604030504040204" pitchFamily="34" charset="0"/>
              <a:ea typeface="Verdana" panose="020B0604030504040204" pitchFamily="34" charset="0"/>
              <a:cs typeface="Verdana" panose="020B0604030504040204" pitchFamily="34" charset="0"/>
            </a:rPr>
            <a:t>Happens at the end of the learning process</a:t>
          </a:r>
        </a:p>
      </dgm:t>
    </dgm:pt>
    <dgm:pt modelId="{20F57230-8712-4598-AB56-5BA1EE239836}" type="parTrans" cxnId="{B096FD0F-2D44-4722-A857-69972A79B70A}">
      <dgm:prSet/>
      <dgm:spPr/>
      <dgm:t>
        <a:bodyPr/>
        <a:lstStyle/>
        <a:p>
          <a:endParaRPr lang="en-CA"/>
        </a:p>
      </dgm:t>
    </dgm:pt>
    <dgm:pt modelId="{CE50FC86-0181-4C95-B93B-16B81B6B1C00}" type="sibTrans" cxnId="{B096FD0F-2D44-4722-A857-69972A79B70A}">
      <dgm:prSet/>
      <dgm:spPr/>
      <dgm:t>
        <a:bodyPr/>
        <a:lstStyle/>
        <a:p>
          <a:endParaRPr lang="en-CA"/>
        </a:p>
      </dgm:t>
    </dgm:pt>
    <dgm:pt modelId="{D1FBE7FE-593E-48D2-BF93-B759517666EB}">
      <dgm:prSet phldrT="[Text]"/>
      <dgm:spPr/>
      <dgm:t>
        <a:bodyPr anchor="t"/>
        <a:lstStyle/>
        <a:p>
          <a:r>
            <a:rPr lang="en-US" dirty="0">
              <a:latin typeface="Verdana" panose="020B0604030504040204" pitchFamily="34" charset="0"/>
              <a:ea typeface="Verdana" panose="020B0604030504040204" pitchFamily="34" charset="0"/>
              <a:cs typeface="Verdana" panose="020B0604030504040204" pitchFamily="34" charset="0"/>
            </a:rPr>
            <a:t>Low stakes, safe environment</a:t>
          </a:r>
        </a:p>
      </dgm:t>
    </dgm:pt>
    <dgm:pt modelId="{5B8C9C45-32EC-496D-ACBF-1984386CBCF3}" type="parTrans" cxnId="{781E2519-4FCF-48D4-8F84-FF5ED0414045}">
      <dgm:prSet/>
      <dgm:spPr/>
      <dgm:t>
        <a:bodyPr/>
        <a:lstStyle/>
        <a:p>
          <a:endParaRPr lang="en-CA"/>
        </a:p>
      </dgm:t>
    </dgm:pt>
    <dgm:pt modelId="{B5F1A1A4-F8AD-4561-A43E-744C57874410}" type="sibTrans" cxnId="{781E2519-4FCF-48D4-8F84-FF5ED0414045}">
      <dgm:prSet/>
      <dgm:spPr/>
      <dgm:t>
        <a:bodyPr/>
        <a:lstStyle/>
        <a:p>
          <a:endParaRPr lang="en-CA"/>
        </a:p>
      </dgm:t>
    </dgm:pt>
    <dgm:pt modelId="{9522F2D6-9853-411A-B4B0-B1F866E3AB83}">
      <dgm:prSet phldrT="[Text]" custT="1"/>
      <dgm:spPr/>
      <dgm:t>
        <a:bodyPr anchor="b"/>
        <a:lstStyle/>
        <a:p>
          <a:r>
            <a:rPr lang="en-US" sz="1800" dirty="0">
              <a:latin typeface="Verdana" panose="020B0604030504040204" pitchFamily="34" charset="0"/>
              <a:ea typeface="Verdana" panose="020B0604030504040204" pitchFamily="34" charset="0"/>
              <a:cs typeface="Verdana" panose="020B0604030504040204" pitchFamily="34" charset="0"/>
            </a:rPr>
            <a:t>High stakes</a:t>
          </a:r>
        </a:p>
      </dgm:t>
    </dgm:pt>
    <dgm:pt modelId="{0A695D9A-B1DD-4FF1-8885-2DB5B5BEDA0D}" type="parTrans" cxnId="{FE97AE6B-986E-4AB1-A4A1-EC8A0480FB96}">
      <dgm:prSet/>
      <dgm:spPr/>
      <dgm:t>
        <a:bodyPr/>
        <a:lstStyle/>
        <a:p>
          <a:endParaRPr lang="en-CA"/>
        </a:p>
      </dgm:t>
    </dgm:pt>
    <dgm:pt modelId="{5381BF9B-BBF3-4CC8-878A-105C8D3012C8}" type="sibTrans" cxnId="{FE97AE6B-986E-4AB1-A4A1-EC8A0480FB96}">
      <dgm:prSet/>
      <dgm:spPr/>
      <dgm:t>
        <a:bodyPr/>
        <a:lstStyle/>
        <a:p>
          <a:endParaRPr lang="en-CA"/>
        </a:p>
      </dgm:t>
    </dgm:pt>
    <dgm:pt modelId="{1CBBAE6A-4371-44F3-9827-4E3A475190A2}">
      <dgm:prSet phldrT="[Text]"/>
      <dgm:spPr/>
      <dgm:t>
        <a:bodyPr anchor="t"/>
        <a:lstStyle/>
        <a:p>
          <a:r>
            <a:rPr lang="en-US" dirty="0">
              <a:latin typeface="Verdana" panose="020B0604030504040204" pitchFamily="34" charset="0"/>
              <a:ea typeface="Verdana" panose="020B0604030504040204" pitchFamily="34" charset="0"/>
              <a:cs typeface="Verdana" panose="020B0604030504040204" pitchFamily="34" charset="0"/>
            </a:rPr>
            <a:t>Goal: monitor learning/progress and provide immediate feedback that can be used to improve teaching/learning (feedback loop)</a:t>
          </a:r>
        </a:p>
      </dgm:t>
    </dgm:pt>
    <dgm:pt modelId="{D647038E-C96B-40E1-88C7-397DC22FDD6D}" type="parTrans" cxnId="{10E83835-5046-448B-A4A9-24D6E04CA333}">
      <dgm:prSet/>
      <dgm:spPr/>
      <dgm:t>
        <a:bodyPr/>
        <a:lstStyle/>
        <a:p>
          <a:endParaRPr lang="en-CA"/>
        </a:p>
      </dgm:t>
    </dgm:pt>
    <dgm:pt modelId="{58E443E0-D4BB-442E-A58F-866349C2CF86}" type="sibTrans" cxnId="{10E83835-5046-448B-A4A9-24D6E04CA333}">
      <dgm:prSet/>
      <dgm:spPr/>
      <dgm:t>
        <a:bodyPr/>
        <a:lstStyle/>
        <a:p>
          <a:endParaRPr lang="en-CA"/>
        </a:p>
      </dgm:t>
    </dgm:pt>
    <dgm:pt modelId="{C536BC7C-3975-400D-A95C-01C28B863FD6}" type="pres">
      <dgm:prSet presAssocID="{8CE70636-799B-4A2C-980D-8579D741475A}" presName="Name0" presStyleCnt="0">
        <dgm:presLayoutVars>
          <dgm:dir/>
          <dgm:animLvl val="lvl"/>
          <dgm:resizeHandles val="exact"/>
        </dgm:presLayoutVars>
      </dgm:prSet>
      <dgm:spPr/>
      <dgm:t>
        <a:bodyPr/>
        <a:lstStyle/>
        <a:p>
          <a:endParaRPr lang="en-US"/>
        </a:p>
      </dgm:t>
    </dgm:pt>
    <dgm:pt modelId="{CBEF8B8B-DFB5-4864-A8C6-632FDA56352F}" type="pres">
      <dgm:prSet presAssocID="{8CE70636-799B-4A2C-980D-8579D741475A}" presName="tSp" presStyleCnt="0"/>
      <dgm:spPr/>
    </dgm:pt>
    <dgm:pt modelId="{41C7AB9D-FA08-43EB-8DE2-DA1ECE8F0DC3}" type="pres">
      <dgm:prSet presAssocID="{8CE70636-799B-4A2C-980D-8579D741475A}" presName="bSp" presStyleCnt="0"/>
      <dgm:spPr/>
    </dgm:pt>
    <dgm:pt modelId="{EEABFBCD-BB5B-43E2-9E1C-8D70AD5EEA06}" type="pres">
      <dgm:prSet presAssocID="{8CE70636-799B-4A2C-980D-8579D741475A}" presName="process" presStyleCnt="0"/>
      <dgm:spPr/>
    </dgm:pt>
    <dgm:pt modelId="{8F31AE4A-A32F-4E2C-AD36-DEB2BFB026EE}" type="pres">
      <dgm:prSet presAssocID="{CCDF9E5A-12C3-4EB3-BE5D-1D5AFDB55057}" presName="composite1" presStyleCnt="0"/>
      <dgm:spPr/>
    </dgm:pt>
    <dgm:pt modelId="{8687F52C-7F9F-410C-8BBC-55DDA0C21C99}" type="pres">
      <dgm:prSet presAssocID="{CCDF9E5A-12C3-4EB3-BE5D-1D5AFDB55057}" presName="dummyNode1" presStyleLbl="node1" presStyleIdx="0" presStyleCnt="2"/>
      <dgm:spPr/>
    </dgm:pt>
    <dgm:pt modelId="{62CDBCF0-9D4E-4D5B-9D7E-B5354BB1420D}" type="pres">
      <dgm:prSet presAssocID="{CCDF9E5A-12C3-4EB3-BE5D-1D5AFDB55057}" presName="childNode1" presStyleLbl="bgAcc1" presStyleIdx="0" presStyleCnt="2" custScaleX="141278" custScaleY="137377">
        <dgm:presLayoutVars>
          <dgm:bulletEnabled val="1"/>
        </dgm:presLayoutVars>
      </dgm:prSet>
      <dgm:spPr/>
      <dgm:t>
        <a:bodyPr/>
        <a:lstStyle/>
        <a:p>
          <a:endParaRPr lang="en-US"/>
        </a:p>
      </dgm:t>
    </dgm:pt>
    <dgm:pt modelId="{97994CD1-63A1-443B-BE64-AF0E96A47CC2}" type="pres">
      <dgm:prSet presAssocID="{CCDF9E5A-12C3-4EB3-BE5D-1D5AFDB55057}" presName="childNode1tx" presStyleLbl="bgAcc1" presStyleIdx="0" presStyleCnt="2">
        <dgm:presLayoutVars>
          <dgm:bulletEnabled val="1"/>
        </dgm:presLayoutVars>
      </dgm:prSet>
      <dgm:spPr/>
      <dgm:t>
        <a:bodyPr/>
        <a:lstStyle/>
        <a:p>
          <a:endParaRPr lang="en-US"/>
        </a:p>
      </dgm:t>
    </dgm:pt>
    <dgm:pt modelId="{0DE8A6E1-A9AE-41CE-8C29-34A763ED8B13}" type="pres">
      <dgm:prSet presAssocID="{CCDF9E5A-12C3-4EB3-BE5D-1D5AFDB55057}" presName="parentNode1" presStyleLbl="node1" presStyleIdx="0" presStyleCnt="2" custScaleX="120841" custLinFactNeighborX="7307" custLinFactNeighborY="34014">
        <dgm:presLayoutVars>
          <dgm:chMax val="1"/>
          <dgm:bulletEnabled val="1"/>
        </dgm:presLayoutVars>
      </dgm:prSet>
      <dgm:spPr/>
      <dgm:t>
        <a:bodyPr/>
        <a:lstStyle/>
        <a:p>
          <a:endParaRPr lang="en-US"/>
        </a:p>
      </dgm:t>
    </dgm:pt>
    <dgm:pt modelId="{344BF14F-1885-497D-B713-A2B7E4360452}" type="pres">
      <dgm:prSet presAssocID="{CCDF9E5A-12C3-4EB3-BE5D-1D5AFDB55057}" presName="connSite1" presStyleCnt="0"/>
      <dgm:spPr/>
    </dgm:pt>
    <dgm:pt modelId="{C6E748BA-9659-4EC0-971A-D8C7E5626988}" type="pres">
      <dgm:prSet presAssocID="{F3B7D072-6D77-4AEE-8765-61D1128EA12F}" presName="Name9" presStyleLbl="sibTrans2D1" presStyleIdx="0" presStyleCnt="1" custLinFactNeighborX="-704" custLinFactNeighborY="-1760"/>
      <dgm:spPr/>
      <dgm:t>
        <a:bodyPr/>
        <a:lstStyle/>
        <a:p>
          <a:endParaRPr lang="en-US"/>
        </a:p>
      </dgm:t>
    </dgm:pt>
    <dgm:pt modelId="{75BB937A-ADCE-4C18-AD1B-5613DB7D8E5D}" type="pres">
      <dgm:prSet presAssocID="{6D81CA73-BBC8-44DE-8485-60BBD84D3B3A}" presName="composite2" presStyleCnt="0"/>
      <dgm:spPr/>
    </dgm:pt>
    <dgm:pt modelId="{81DA2A8A-1485-4061-B1EE-ED8E56AA3D3A}" type="pres">
      <dgm:prSet presAssocID="{6D81CA73-BBC8-44DE-8485-60BBD84D3B3A}" presName="dummyNode2" presStyleLbl="node1" presStyleIdx="0" presStyleCnt="2"/>
      <dgm:spPr/>
    </dgm:pt>
    <dgm:pt modelId="{1B7FB0BD-94A6-44B7-B783-463FE2CD3C44}" type="pres">
      <dgm:prSet presAssocID="{6D81CA73-BBC8-44DE-8485-60BBD84D3B3A}" presName="childNode2" presStyleLbl="bgAcc1" presStyleIdx="1" presStyleCnt="2" custScaleX="141211" custScaleY="137217" custLinFactNeighborX="1503" custLinFactNeighborY="-1215">
        <dgm:presLayoutVars>
          <dgm:bulletEnabled val="1"/>
        </dgm:presLayoutVars>
      </dgm:prSet>
      <dgm:spPr/>
      <dgm:t>
        <a:bodyPr/>
        <a:lstStyle/>
        <a:p>
          <a:endParaRPr lang="en-US"/>
        </a:p>
      </dgm:t>
    </dgm:pt>
    <dgm:pt modelId="{D6C67D12-2EF8-4E5C-A688-2C6298221B51}" type="pres">
      <dgm:prSet presAssocID="{6D81CA73-BBC8-44DE-8485-60BBD84D3B3A}" presName="childNode2tx" presStyleLbl="bgAcc1" presStyleIdx="1" presStyleCnt="2">
        <dgm:presLayoutVars>
          <dgm:bulletEnabled val="1"/>
        </dgm:presLayoutVars>
      </dgm:prSet>
      <dgm:spPr/>
      <dgm:t>
        <a:bodyPr/>
        <a:lstStyle/>
        <a:p>
          <a:endParaRPr lang="en-US"/>
        </a:p>
      </dgm:t>
    </dgm:pt>
    <dgm:pt modelId="{E2002D9A-83F7-41CD-AFC2-D986BAFE9C95}" type="pres">
      <dgm:prSet presAssocID="{6D81CA73-BBC8-44DE-8485-60BBD84D3B3A}" presName="parentNode2" presStyleLbl="node1" presStyleIdx="1" presStyleCnt="2" custScaleX="120916" custLinFactNeighborX="13320" custLinFactNeighborY="-41093">
        <dgm:presLayoutVars>
          <dgm:chMax val="0"/>
          <dgm:bulletEnabled val="1"/>
        </dgm:presLayoutVars>
      </dgm:prSet>
      <dgm:spPr/>
      <dgm:t>
        <a:bodyPr/>
        <a:lstStyle/>
        <a:p>
          <a:endParaRPr lang="en-US"/>
        </a:p>
      </dgm:t>
    </dgm:pt>
    <dgm:pt modelId="{160A20E2-7DF7-4C8F-B535-CBB8DD8F19FE}" type="pres">
      <dgm:prSet presAssocID="{6D81CA73-BBC8-44DE-8485-60BBD84D3B3A}" presName="connSite2" presStyleCnt="0"/>
      <dgm:spPr/>
    </dgm:pt>
  </dgm:ptLst>
  <dgm:cxnLst>
    <dgm:cxn modelId="{71052919-A801-44D0-8A2C-4EAE5D78E23D}" srcId="{8CE70636-799B-4A2C-980D-8579D741475A}" destId="{CCDF9E5A-12C3-4EB3-BE5D-1D5AFDB55057}" srcOrd="0" destOrd="0" parTransId="{9B938E54-5CBB-49E2-8968-D7B557BD9824}" sibTransId="{F3B7D072-6D77-4AEE-8765-61D1128EA12F}"/>
    <dgm:cxn modelId="{781E2519-4FCF-48D4-8F84-FF5ED0414045}" srcId="{6D81CA73-BBC8-44DE-8485-60BBD84D3B3A}" destId="{D1FBE7FE-593E-48D2-BF93-B759517666EB}" srcOrd="1" destOrd="0" parTransId="{5B8C9C45-32EC-496D-ACBF-1984386CBCF3}" sibTransId="{B5F1A1A4-F8AD-4561-A43E-744C57874410}"/>
    <dgm:cxn modelId="{8D289259-F91A-4D40-8E01-F6C04890ACEF}" type="presOf" srcId="{1CBBAE6A-4371-44F3-9827-4E3A475190A2}" destId="{D6C67D12-2EF8-4E5C-A688-2C6298221B51}" srcOrd="1" destOrd="3" presId="urn:microsoft.com/office/officeart/2005/8/layout/hProcess4"/>
    <dgm:cxn modelId="{A26989EE-4832-764F-9F90-7A5B2B17BD80}" type="presOf" srcId="{D1FBE7FE-593E-48D2-BF93-B759517666EB}" destId="{1B7FB0BD-94A6-44B7-B783-463FE2CD3C44}" srcOrd="0" destOrd="1" presId="urn:microsoft.com/office/officeart/2005/8/layout/hProcess4"/>
    <dgm:cxn modelId="{AB0A84E9-E0DF-9046-8CCA-73DC6E433876}" type="presOf" srcId="{5916C3D1-489E-40EB-8273-B711B165814F}" destId="{97994CD1-63A1-443B-BE64-AF0E96A47CC2}" srcOrd="1" destOrd="3" presId="urn:microsoft.com/office/officeart/2005/8/layout/hProcess4"/>
    <dgm:cxn modelId="{FE97AE6B-986E-4AB1-A4A1-EC8A0480FB96}" srcId="{CCDF9E5A-12C3-4EB3-BE5D-1D5AFDB55057}" destId="{9522F2D6-9853-411A-B4B0-B1F866E3AB83}" srcOrd="1" destOrd="0" parTransId="{0A695D9A-B1DD-4FF1-8885-2DB5B5BEDA0D}" sibTransId="{5381BF9B-BBF3-4CC8-878A-105C8D3012C8}"/>
    <dgm:cxn modelId="{9EA6BF8A-B39F-AA47-B798-A9D1ADED4AB3}" type="presOf" srcId="{3D80BF38-9300-4E61-8A01-9A0E656BD631}" destId="{1B7FB0BD-94A6-44B7-B783-463FE2CD3C44}" srcOrd="0" destOrd="0" presId="urn:microsoft.com/office/officeart/2005/8/layout/hProcess4"/>
    <dgm:cxn modelId="{36C2F480-6B04-764E-8574-6CF3F979ED2F}" type="presOf" srcId="{79FFF278-FAE5-4D91-BFD3-BC3691C9CEFF}" destId="{97994CD1-63A1-443B-BE64-AF0E96A47CC2}" srcOrd="1" destOrd="2" presId="urn:microsoft.com/office/officeart/2005/8/layout/hProcess4"/>
    <dgm:cxn modelId="{20E5BFC9-3182-D442-AC39-B2D60AF56821}" type="presOf" srcId="{9522F2D6-9853-411A-B4B0-B1F866E3AB83}" destId="{62CDBCF0-9D4E-4D5B-9D7E-B5354BB1420D}" srcOrd="0" destOrd="1" presId="urn:microsoft.com/office/officeart/2005/8/layout/hProcess4"/>
    <dgm:cxn modelId="{B096FD0F-2D44-4722-A857-69972A79B70A}" srcId="{CCDF9E5A-12C3-4EB3-BE5D-1D5AFDB55057}" destId="{79FFF278-FAE5-4D91-BFD3-BC3691C9CEFF}" srcOrd="2" destOrd="0" parTransId="{20F57230-8712-4598-AB56-5BA1EE239836}" sibTransId="{CE50FC86-0181-4C95-B93B-16B81B6B1C00}"/>
    <dgm:cxn modelId="{2FC66CE8-1379-C948-A591-D14B88A3E4EB}" type="presOf" srcId="{9522F2D6-9853-411A-B4B0-B1F866E3AB83}" destId="{97994CD1-63A1-443B-BE64-AF0E96A47CC2}" srcOrd="1" destOrd="1" presId="urn:microsoft.com/office/officeart/2005/8/layout/hProcess4"/>
    <dgm:cxn modelId="{89704160-8E04-485F-84D1-118747CF9788}" srcId="{6D81CA73-BBC8-44DE-8485-60BBD84D3B3A}" destId="{280C99EE-1A63-4205-8A72-EC79B99ECA5C}" srcOrd="2" destOrd="0" parTransId="{33D73D43-5146-4091-B723-D3F5077EC91D}" sibTransId="{2AE16535-DC7B-4668-8EE3-1A1CD88B1B15}"/>
    <dgm:cxn modelId="{473EAD56-60DC-4E36-93F6-1AA2BAB3BA38}" srcId="{CCDF9E5A-12C3-4EB3-BE5D-1D5AFDB55057}" destId="{5916C3D1-489E-40EB-8273-B711B165814F}" srcOrd="3" destOrd="0" parTransId="{AF3A22C9-9315-43BE-814F-9A8D650453D9}" sibTransId="{7E8FCDC8-3F68-41A8-8A48-790809649F40}"/>
    <dgm:cxn modelId="{33F08C57-C684-5E4F-BA55-A847F0CB11B2}" type="presOf" srcId="{3D80BF38-9300-4E61-8A01-9A0E656BD631}" destId="{D6C67D12-2EF8-4E5C-A688-2C6298221B51}" srcOrd="1" destOrd="0" presId="urn:microsoft.com/office/officeart/2005/8/layout/hProcess4"/>
    <dgm:cxn modelId="{99F39D1E-A49C-5245-A1AE-739FCE363339}" type="presOf" srcId="{8CE70636-799B-4A2C-980D-8579D741475A}" destId="{C536BC7C-3975-400D-A95C-01C28B863FD6}" srcOrd="0" destOrd="0" presId="urn:microsoft.com/office/officeart/2005/8/layout/hProcess4"/>
    <dgm:cxn modelId="{10E83835-5046-448B-A4A9-24D6E04CA333}" srcId="{6D81CA73-BBC8-44DE-8485-60BBD84D3B3A}" destId="{1CBBAE6A-4371-44F3-9827-4E3A475190A2}" srcOrd="3" destOrd="0" parTransId="{D647038E-C96B-40E1-88C7-397DC22FDD6D}" sibTransId="{58E443E0-D4BB-442E-A58F-866349C2CF86}"/>
    <dgm:cxn modelId="{65703368-75CB-4E41-B6FA-DFADA1156936}" type="presOf" srcId="{6D81CA73-BBC8-44DE-8485-60BBD84D3B3A}" destId="{E2002D9A-83F7-41CD-AFC2-D986BAFE9C95}" srcOrd="0" destOrd="0" presId="urn:microsoft.com/office/officeart/2005/8/layout/hProcess4"/>
    <dgm:cxn modelId="{FA1E3FCA-0B15-174B-9D83-B6E0A3FF6FA0}" type="presOf" srcId="{CCDF9E5A-12C3-4EB3-BE5D-1D5AFDB55057}" destId="{0DE8A6E1-A9AE-41CE-8C29-34A763ED8B13}" srcOrd="0" destOrd="0" presId="urn:microsoft.com/office/officeart/2005/8/layout/hProcess4"/>
    <dgm:cxn modelId="{E620BABB-F6FA-D047-99AE-5DB0F86020BC}" type="presOf" srcId="{5916C3D1-489E-40EB-8273-B711B165814F}" destId="{62CDBCF0-9D4E-4D5B-9D7E-B5354BB1420D}" srcOrd="0" destOrd="3" presId="urn:microsoft.com/office/officeart/2005/8/layout/hProcess4"/>
    <dgm:cxn modelId="{2F4EDE09-C981-4C3F-B49A-AD72D2302427}" srcId="{8CE70636-799B-4A2C-980D-8579D741475A}" destId="{6D81CA73-BBC8-44DE-8485-60BBD84D3B3A}" srcOrd="1" destOrd="0" parTransId="{F6460205-422B-4A12-8C82-5235BCA30202}" sibTransId="{924D87C8-FF62-41B1-AB3D-90CB747B7A37}"/>
    <dgm:cxn modelId="{2715687E-1E8B-AC4D-9C75-5121071EC970}" type="presOf" srcId="{1CBBAE6A-4371-44F3-9827-4E3A475190A2}" destId="{1B7FB0BD-94A6-44B7-B783-463FE2CD3C44}" srcOrd="0" destOrd="3" presId="urn:microsoft.com/office/officeart/2005/8/layout/hProcess4"/>
    <dgm:cxn modelId="{CAC99C24-C758-1D44-BDD2-27FE89DB7C23}" type="presOf" srcId="{548AA98E-8B44-44A3-A087-1635CA0E6E65}" destId="{62CDBCF0-9D4E-4D5B-9D7E-B5354BB1420D}" srcOrd="0" destOrd="0" presId="urn:microsoft.com/office/officeart/2005/8/layout/hProcess4"/>
    <dgm:cxn modelId="{882E949D-6050-1B4E-8131-DD3C260CBE1D}" type="presOf" srcId="{D1FBE7FE-593E-48D2-BF93-B759517666EB}" destId="{D6C67D12-2EF8-4E5C-A688-2C6298221B51}" srcOrd="1" destOrd="1" presId="urn:microsoft.com/office/officeart/2005/8/layout/hProcess4"/>
    <dgm:cxn modelId="{DC5CA70D-F06D-4C65-8D7C-9E91F50148E9}" srcId="{6D81CA73-BBC8-44DE-8485-60BBD84D3B3A}" destId="{3D80BF38-9300-4E61-8A01-9A0E656BD631}" srcOrd="0" destOrd="0" parTransId="{E139E4D9-B969-4D45-AC14-CFEC99EC456F}" sibTransId="{4BA1E3D5-21DB-4E36-8438-AF921B4B9D71}"/>
    <dgm:cxn modelId="{8C9C3B28-8D11-A642-A6A7-DAEA363B8B07}" type="presOf" srcId="{280C99EE-1A63-4205-8A72-EC79B99ECA5C}" destId="{1B7FB0BD-94A6-44B7-B783-463FE2CD3C44}" srcOrd="0" destOrd="2" presId="urn:microsoft.com/office/officeart/2005/8/layout/hProcess4"/>
    <dgm:cxn modelId="{AEA2C63A-AEF3-DD42-8C91-5CE8014D0138}" type="presOf" srcId="{F3B7D072-6D77-4AEE-8765-61D1128EA12F}" destId="{C6E748BA-9659-4EC0-971A-D8C7E5626988}" srcOrd="0" destOrd="0" presId="urn:microsoft.com/office/officeart/2005/8/layout/hProcess4"/>
    <dgm:cxn modelId="{57C80F3A-BD99-4F2E-B340-9AF4BDC6B4FC}" srcId="{CCDF9E5A-12C3-4EB3-BE5D-1D5AFDB55057}" destId="{548AA98E-8B44-44A3-A087-1635CA0E6E65}" srcOrd="0" destOrd="0" parTransId="{608068A4-4E95-49F9-964D-62114BAFE66B}" sibTransId="{C642616A-7CC0-494D-A829-697640A68FD7}"/>
    <dgm:cxn modelId="{60C94631-BC59-7642-9655-A2E77376CF59}" type="presOf" srcId="{280C99EE-1A63-4205-8A72-EC79B99ECA5C}" destId="{D6C67D12-2EF8-4E5C-A688-2C6298221B51}" srcOrd="1" destOrd="2" presId="urn:microsoft.com/office/officeart/2005/8/layout/hProcess4"/>
    <dgm:cxn modelId="{9CABD813-3EB4-CA45-A9B8-DC1BA3A89D9B}" type="presOf" srcId="{548AA98E-8B44-44A3-A087-1635CA0E6E65}" destId="{97994CD1-63A1-443B-BE64-AF0E96A47CC2}" srcOrd="1" destOrd="0" presId="urn:microsoft.com/office/officeart/2005/8/layout/hProcess4"/>
    <dgm:cxn modelId="{4FD0A050-6130-5440-B0C0-29390A2E2897}" type="presOf" srcId="{79FFF278-FAE5-4D91-BFD3-BC3691C9CEFF}" destId="{62CDBCF0-9D4E-4D5B-9D7E-B5354BB1420D}" srcOrd="0" destOrd="2" presId="urn:microsoft.com/office/officeart/2005/8/layout/hProcess4"/>
    <dgm:cxn modelId="{B73F63D6-B631-6943-83A0-827153E76449}" type="presParOf" srcId="{C536BC7C-3975-400D-A95C-01C28B863FD6}" destId="{CBEF8B8B-DFB5-4864-A8C6-632FDA56352F}" srcOrd="0" destOrd="0" presId="urn:microsoft.com/office/officeart/2005/8/layout/hProcess4"/>
    <dgm:cxn modelId="{D1230A67-EC42-A441-BC26-9BDD0453C498}" type="presParOf" srcId="{C536BC7C-3975-400D-A95C-01C28B863FD6}" destId="{41C7AB9D-FA08-43EB-8DE2-DA1ECE8F0DC3}" srcOrd="1" destOrd="0" presId="urn:microsoft.com/office/officeart/2005/8/layout/hProcess4"/>
    <dgm:cxn modelId="{A81281FA-B23D-7A4C-B981-C31D97824EF2}" type="presParOf" srcId="{C536BC7C-3975-400D-A95C-01C28B863FD6}" destId="{EEABFBCD-BB5B-43E2-9E1C-8D70AD5EEA06}" srcOrd="2" destOrd="0" presId="urn:microsoft.com/office/officeart/2005/8/layout/hProcess4"/>
    <dgm:cxn modelId="{DAAC6FB9-3549-0145-8E7A-81295FF2B697}" type="presParOf" srcId="{EEABFBCD-BB5B-43E2-9E1C-8D70AD5EEA06}" destId="{8F31AE4A-A32F-4E2C-AD36-DEB2BFB026EE}" srcOrd="0" destOrd="0" presId="urn:microsoft.com/office/officeart/2005/8/layout/hProcess4"/>
    <dgm:cxn modelId="{ED5F93FC-8309-124E-98B5-C87781AC33CA}" type="presParOf" srcId="{8F31AE4A-A32F-4E2C-AD36-DEB2BFB026EE}" destId="{8687F52C-7F9F-410C-8BBC-55DDA0C21C99}" srcOrd="0" destOrd="0" presId="urn:microsoft.com/office/officeart/2005/8/layout/hProcess4"/>
    <dgm:cxn modelId="{FCB546C6-C3F2-ED44-8B9C-87271EA12839}" type="presParOf" srcId="{8F31AE4A-A32F-4E2C-AD36-DEB2BFB026EE}" destId="{62CDBCF0-9D4E-4D5B-9D7E-B5354BB1420D}" srcOrd="1" destOrd="0" presId="urn:microsoft.com/office/officeart/2005/8/layout/hProcess4"/>
    <dgm:cxn modelId="{DAA33AF0-B496-3D40-B12F-792389EE935A}" type="presParOf" srcId="{8F31AE4A-A32F-4E2C-AD36-DEB2BFB026EE}" destId="{97994CD1-63A1-443B-BE64-AF0E96A47CC2}" srcOrd="2" destOrd="0" presId="urn:microsoft.com/office/officeart/2005/8/layout/hProcess4"/>
    <dgm:cxn modelId="{7F36B699-046C-F547-8599-CCB03E727DE3}" type="presParOf" srcId="{8F31AE4A-A32F-4E2C-AD36-DEB2BFB026EE}" destId="{0DE8A6E1-A9AE-41CE-8C29-34A763ED8B13}" srcOrd="3" destOrd="0" presId="urn:microsoft.com/office/officeart/2005/8/layout/hProcess4"/>
    <dgm:cxn modelId="{E155ECEE-456C-3642-BC8D-36E7A06DC65F}" type="presParOf" srcId="{8F31AE4A-A32F-4E2C-AD36-DEB2BFB026EE}" destId="{344BF14F-1885-497D-B713-A2B7E4360452}" srcOrd="4" destOrd="0" presId="urn:microsoft.com/office/officeart/2005/8/layout/hProcess4"/>
    <dgm:cxn modelId="{7EBDFD26-4B41-4142-BCAE-E30AC0481C61}" type="presParOf" srcId="{EEABFBCD-BB5B-43E2-9E1C-8D70AD5EEA06}" destId="{C6E748BA-9659-4EC0-971A-D8C7E5626988}" srcOrd="1" destOrd="0" presId="urn:microsoft.com/office/officeart/2005/8/layout/hProcess4"/>
    <dgm:cxn modelId="{41E0CE87-0962-0444-90E0-847042E1F745}" type="presParOf" srcId="{EEABFBCD-BB5B-43E2-9E1C-8D70AD5EEA06}" destId="{75BB937A-ADCE-4C18-AD1B-5613DB7D8E5D}" srcOrd="2" destOrd="0" presId="urn:microsoft.com/office/officeart/2005/8/layout/hProcess4"/>
    <dgm:cxn modelId="{C6D12F6D-E277-7D42-86FD-3D4AAD19C423}" type="presParOf" srcId="{75BB937A-ADCE-4C18-AD1B-5613DB7D8E5D}" destId="{81DA2A8A-1485-4061-B1EE-ED8E56AA3D3A}" srcOrd="0" destOrd="0" presId="urn:microsoft.com/office/officeart/2005/8/layout/hProcess4"/>
    <dgm:cxn modelId="{53A58502-8041-B94F-B91F-A268C75C5572}" type="presParOf" srcId="{75BB937A-ADCE-4C18-AD1B-5613DB7D8E5D}" destId="{1B7FB0BD-94A6-44B7-B783-463FE2CD3C44}" srcOrd="1" destOrd="0" presId="urn:microsoft.com/office/officeart/2005/8/layout/hProcess4"/>
    <dgm:cxn modelId="{D452E070-67A5-F64B-B75E-82C2E16B40B3}" type="presParOf" srcId="{75BB937A-ADCE-4C18-AD1B-5613DB7D8E5D}" destId="{D6C67D12-2EF8-4E5C-A688-2C6298221B51}" srcOrd="2" destOrd="0" presId="urn:microsoft.com/office/officeart/2005/8/layout/hProcess4"/>
    <dgm:cxn modelId="{06370F63-39BB-E641-867A-0357F7F11C8A}" type="presParOf" srcId="{75BB937A-ADCE-4C18-AD1B-5613DB7D8E5D}" destId="{E2002D9A-83F7-41CD-AFC2-D986BAFE9C95}" srcOrd="3" destOrd="0" presId="urn:microsoft.com/office/officeart/2005/8/layout/hProcess4"/>
    <dgm:cxn modelId="{5BB9F63A-3A79-744D-88F4-4E702670B2FA}" type="presParOf" srcId="{75BB937A-ADCE-4C18-AD1B-5613DB7D8E5D}" destId="{160A20E2-7DF7-4C8F-B535-CBB8DD8F19FE}"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76B5B6-2709-CD4D-BA7E-DF44E4E7CB4F}"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C5AD3D4F-3479-1A4C-A453-3EC9E62C2D61}">
      <dgm:prSet phldrT="[Text]"/>
      <dgm:spPr>
        <a:solidFill>
          <a:schemeClr val="accent6">
            <a:lumMod val="40000"/>
            <a:lumOff val="60000"/>
          </a:schemeClr>
        </a:solidFill>
      </dgm:spPr>
      <dgm:t>
        <a:bodyPr/>
        <a:lstStyle/>
        <a:p>
          <a:r>
            <a:rPr lang="en-US" b="1">
              <a:solidFill>
                <a:srgbClr val="000000"/>
              </a:solidFill>
            </a:rPr>
            <a:t>Adjust learning goals</a:t>
          </a:r>
        </a:p>
      </dgm:t>
    </dgm:pt>
    <dgm:pt modelId="{62D7ACCA-957F-A449-96AA-CA96E7D553DA}" type="parTrans" cxnId="{1659FDF4-DF1A-234F-81D5-5F0D6F38D068}">
      <dgm:prSet/>
      <dgm:spPr/>
      <dgm:t>
        <a:bodyPr/>
        <a:lstStyle/>
        <a:p>
          <a:endParaRPr lang="en-US"/>
        </a:p>
      </dgm:t>
    </dgm:pt>
    <dgm:pt modelId="{8B877549-1486-744C-837F-ECEAD120A24F}" type="sibTrans" cxnId="{1659FDF4-DF1A-234F-81D5-5F0D6F38D068}">
      <dgm:prSet/>
      <dgm:spPr/>
      <dgm:t>
        <a:bodyPr/>
        <a:lstStyle/>
        <a:p>
          <a:endParaRPr lang="en-US"/>
        </a:p>
      </dgm:t>
    </dgm:pt>
    <dgm:pt modelId="{5E53B78C-44AB-C847-B900-0A5303A7CC16}">
      <dgm:prSet phldrT="[Text]"/>
      <dgm:spPr>
        <a:solidFill>
          <a:srgbClr val="FFFF00"/>
        </a:solidFill>
      </dgm:spPr>
      <dgm:t>
        <a:bodyPr/>
        <a:lstStyle/>
        <a:p>
          <a:r>
            <a:rPr lang="en-US" b="1">
              <a:solidFill>
                <a:srgbClr val="000000"/>
              </a:solidFill>
            </a:rPr>
            <a:t>Plan strategies/actions</a:t>
          </a:r>
        </a:p>
      </dgm:t>
    </dgm:pt>
    <dgm:pt modelId="{54D043B4-3245-B14D-AAA3-FC2C58149231}" type="parTrans" cxnId="{27F8EA0D-C4AC-5749-955D-19A826293C35}">
      <dgm:prSet/>
      <dgm:spPr/>
      <dgm:t>
        <a:bodyPr/>
        <a:lstStyle/>
        <a:p>
          <a:endParaRPr lang="en-US"/>
        </a:p>
      </dgm:t>
    </dgm:pt>
    <dgm:pt modelId="{3482EEF7-E88C-2441-81AE-98EE897BCCDC}" type="sibTrans" cxnId="{27F8EA0D-C4AC-5749-955D-19A826293C35}">
      <dgm:prSet/>
      <dgm:spPr/>
      <dgm:t>
        <a:bodyPr/>
        <a:lstStyle/>
        <a:p>
          <a:endParaRPr lang="en-US"/>
        </a:p>
      </dgm:t>
    </dgm:pt>
    <dgm:pt modelId="{81A466CF-AC84-0F40-8391-C04F4CBF8075}">
      <dgm:prSet phldrT="[Text]"/>
      <dgm:spPr>
        <a:solidFill>
          <a:schemeClr val="accent1">
            <a:lumMod val="60000"/>
            <a:lumOff val="40000"/>
          </a:schemeClr>
        </a:solidFill>
      </dgm:spPr>
      <dgm:t>
        <a:bodyPr/>
        <a:lstStyle/>
        <a:p>
          <a:r>
            <a:rPr lang="en-US" b="1">
              <a:solidFill>
                <a:srgbClr val="000000"/>
              </a:solidFill>
            </a:rPr>
            <a:t>Implement plans</a:t>
          </a:r>
        </a:p>
      </dgm:t>
    </dgm:pt>
    <dgm:pt modelId="{55ED0DC9-E585-574C-88AD-1D033C5C76D7}" type="parTrans" cxnId="{B1D8EDA2-F603-9C49-BBFA-5562CFC10AB2}">
      <dgm:prSet/>
      <dgm:spPr/>
      <dgm:t>
        <a:bodyPr/>
        <a:lstStyle/>
        <a:p>
          <a:endParaRPr lang="en-US"/>
        </a:p>
      </dgm:t>
    </dgm:pt>
    <dgm:pt modelId="{07D11BA5-A59C-ED47-AE42-218463386C4B}" type="sibTrans" cxnId="{B1D8EDA2-F603-9C49-BBFA-5562CFC10AB2}">
      <dgm:prSet/>
      <dgm:spPr/>
      <dgm:t>
        <a:bodyPr/>
        <a:lstStyle/>
        <a:p>
          <a:endParaRPr lang="en-US"/>
        </a:p>
      </dgm:t>
    </dgm:pt>
    <dgm:pt modelId="{39CF9820-CDEB-9D49-B751-F1A9BE25583B}">
      <dgm:prSet phldrT="[Text]"/>
      <dgm:spPr>
        <a:solidFill>
          <a:schemeClr val="accent4">
            <a:lumMod val="40000"/>
            <a:lumOff val="60000"/>
          </a:schemeClr>
        </a:solidFill>
      </dgm:spPr>
      <dgm:t>
        <a:bodyPr/>
        <a:lstStyle/>
        <a:p>
          <a:r>
            <a:rPr lang="en-US" b="1">
              <a:solidFill>
                <a:srgbClr val="000000"/>
              </a:solidFill>
            </a:rPr>
            <a:t>Monitor progress &amp; collect data</a:t>
          </a:r>
        </a:p>
      </dgm:t>
    </dgm:pt>
    <dgm:pt modelId="{A0F64181-14CE-A54D-8A96-CCABC508553A}" type="parTrans" cxnId="{6455538F-CC58-664F-92EC-E83A07F10AF7}">
      <dgm:prSet/>
      <dgm:spPr/>
      <dgm:t>
        <a:bodyPr/>
        <a:lstStyle/>
        <a:p>
          <a:endParaRPr lang="en-US"/>
        </a:p>
      </dgm:t>
    </dgm:pt>
    <dgm:pt modelId="{CB854F13-B27D-0D47-8CA6-355E6198534D}" type="sibTrans" cxnId="{6455538F-CC58-664F-92EC-E83A07F10AF7}">
      <dgm:prSet/>
      <dgm:spPr/>
      <dgm:t>
        <a:bodyPr/>
        <a:lstStyle/>
        <a:p>
          <a:endParaRPr lang="en-US"/>
        </a:p>
      </dgm:t>
    </dgm:pt>
    <dgm:pt modelId="{7BC91525-75BB-3C4D-B1C0-5C43AB1A8DDF}">
      <dgm:prSet phldrT="[Text]"/>
      <dgm:spPr>
        <a:solidFill>
          <a:srgbClr val="C0504D"/>
        </a:solidFill>
      </dgm:spPr>
      <dgm:t>
        <a:bodyPr/>
        <a:lstStyle/>
        <a:p>
          <a:r>
            <a:rPr lang="en-US" b="1">
              <a:solidFill>
                <a:srgbClr val="000000"/>
              </a:solidFill>
            </a:rPr>
            <a:t>Assess achievement</a:t>
          </a:r>
        </a:p>
      </dgm:t>
    </dgm:pt>
    <dgm:pt modelId="{BDEF16DB-2129-954A-AB7A-CD0B4058C084}" type="parTrans" cxnId="{D2B6C0D2-15CF-784B-8325-F7731528AA38}">
      <dgm:prSet/>
      <dgm:spPr/>
      <dgm:t>
        <a:bodyPr/>
        <a:lstStyle/>
        <a:p>
          <a:endParaRPr lang="en-US"/>
        </a:p>
      </dgm:t>
    </dgm:pt>
    <dgm:pt modelId="{7C173545-FECA-374F-BA1A-A983182C1458}" type="sibTrans" cxnId="{D2B6C0D2-15CF-784B-8325-F7731528AA38}">
      <dgm:prSet/>
      <dgm:spPr/>
      <dgm:t>
        <a:bodyPr/>
        <a:lstStyle/>
        <a:p>
          <a:endParaRPr lang="en-US"/>
        </a:p>
      </dgm:t>
    </dgm:pt>
    <dgm:pt modelId="{1B4B632E-89D9-EF4F-8B64-98B2767F759F}" type="pres">
      <dgm:prSet presAssocID="{5276B5B6-2709-CD4D-BA7E-DF44E4E7CB4F}" presName="cycle" presStyleCnt="0">
        <dgm:presLayoutVars>
          <dgm:dir/>
          <dgm:resizeHandles val="exact"/>
        </dgm:presLayoutVars>
      </dgm:prSet>
      <dgm:spPr/>
      <dgm:t>
        <a:bodyPr/>
        <a:lstStyle/>
        <a:p>
          <a:endParaRPr lang="en-US"/>
        </a:p>
      </dgm:t>
    </dgm:pt>
    <dgm:pt modelId="{03510540-4080-5849-BEDC-63931D57B64E}" type="pres">
      <dgm:prSet presAssocID="{C5AD3D4F-3479-1A4C-A453-3EC9E62C2D61}" presName="node" presStyleLbl="node1" presStyleIdx="0" presStyleCnt="5">
        <dgm:presLayoutVars>
          <dgm:bulletEnabled val="1"/>
        </dgm:presLayoutVars>
      </dgm:prSet>
      <dgm:spPr/>
      <dgm:t>
        <a:bodyPr/>
        <a:lstStyle/>
        <a:p>
          <a:endParaRPr lang="en-US"/>
        </a:p>
      </dgm:t>
    </dgm:pt>
    <dgm:pt modelId="{3396A44D-0443-9D4B-BEE8-C72F4A3F9E04}" type="pres">
      <dgm:prSet presAssocID="{C5AD3D4F-3479-1A4C-A453-3EC9E62C2D61}" presName="spNode" presStyleCnt="0"/>
      <dgm:spPr/>
    </dgm:pt>
    <dgm:pt modelId="{ED037EAE-51BA-474B-8A07-962484925804}" type="pres">
      <dgm:prSet presAssocID="{8B877549-1486-744C-837F-ECEAD120A24F}" presName="sibTrans" presStyleLbl="sibTrans1D1" presStyleIdx="0" presStyleCnt="5"/>
      <dgm:spPr/>
      <dgm:t>
        <a:bodyPr/>
        <a:lstStyle/>
        <a:p>
          <a:endParaRPr lang="en-US"/>
        </a:p>
      </dgm:t>
    </dgm:pt>
    <dgm:pt modelId="{306047FB-06D0-414A-A73A-4764CCAB8989}" type="pres">
      <dgm:prSet presAssocID="{5E53B78C-44AB-C847-B900-0A5303A7CC16}" presName="node" presStyleLbl="node1" presStyleIdx="1" presStyleCnt="5">
        <dgm:presLayoutVars>
          <dgm:bulletEnabled val="1"/>
        </dgm:presLayoutVars>
      </dgm:prSet>
      <dgm:spPr/>
      <dgm:t>
        <a:bodyPr/>
        <a:lstStyle/>
        <a:p>
          <a:endParaRPr lang="en-US"/>
        </a:p>
      </dgm:t>
    </dgm:pt>
    <dgm:pt modelId="{1FE37F31-2B93-A542-9236-C3C551CE3C37}" type="pres">
      <dgm:prSet presAssocID="{5E53B78C-44AB-C847-B900-0A5303A7CC16}" presName="spNode" presStyleCnt="0"/>
      <dgm:spPr/>
    </dgm:pt>
    <dgm:pt modelId="{AA29895A-7629-6E4E-9701-EB595B869390}" type="pres">
      <dgm:prSet presAssocID="{3482EEF7-E88C-2441-81AE-98EE897BCCDC}" presName="sibTrans" presStyleLbl="sibTrans1D1" presStyleIdx="1" presStyleCnt="5"/>
      <dgm:spPr/>
      <dgm:t>
        <a:bodyPr/>
        <a:lstStyle/>
        <a:p>
          <a:endParaRPr lang="en-US"/>
        </a:p>
      </dgm:t>
    </dgm:pt>
    <dgm:pt modelId="{1E6117BC-4F8F-FC47-BDC1-5EE513B9A536}" type="pres">
      <dgm:prSet presAssocID="{81A466CF-AC84-0F40-8391-C04F4CBF8075}" presName="node" presStyleLbl="node1" presStyleIdx="2" presStyleCnt="5">
        <dgm:presLayoutVars>
          <dgm:bulletEnabled val="1"/>
        </dgm:presLayoutVars>
      </dgm:prSet>
      <dgm:spPr/>
      <dgm:t>
        <a:bodyPr/>
        <a:lstStyle/>
        <a:p>
          <a:endParaRPr lang="en-US"/>
        </a:p>
      </dgm:t>
    </dgm:pt>
    <dgm:pt modelId="{5BF260BA-934D-D74A-B8DC-8EE69EC347F5}" type="pres">
      <dgm:prSet presAssocID="{81A466CF-AC84-0F40-8391-C04F4CBF8075}" presName="spNode" presStyleCnt="0"/>
      <dgm:spPr/>
    </dgm:pt>
    <dgm:pt modelId="{6C2872AE-06EF-4346-BED2-F86A80E7871E}" type="pres">
      <dgm:prSet presAssocID="{07D11BA5-A59C-ED47-AE42-218463386C4B}" presName="sibTrans" presStyleLbl="sibTrans1D1" presStyleIdx="2" presStyleCnt="5"/>
      <dgm:spPr/>
      <dgm:t>
        <a:bodyPr/>
        <a:lstStyle/>
        <a:p>
          <a:endParaRPr lang="en-US"/>
        </a:p>
      </dgm:t>
    </dgm:pt>
    <dgm:pt modelId="{01B401E0-6256-6A48-9BBE-72A937C543B5}" type="pres">
      <dgm:prSet presAssocID="{39CF9820-CDEB-9D49-B751-F1A9BE25583B}" presName="node" presStyleLbl="node1" presStyleIdx="3" presStyleCnt="5">
        <dgm:presLayoutVars>
          <dgm:bulletEnabled val="1"/>
        </dgm:presLayoutVars>
      </dgm:prSet>
      <dgm:spPr/>
      <dgm:t>
        <a:bodyPr/>
        <a:lstStyle/>
        <a:p>
          <a:endParaRPr lang="en-US"/>
        </a:p>
      </dgm:t>
    </dgm:pt>
    <dgm:pt modelId="{B3BB33BD-6412-6749-A06D-A3BC07ECE46B}" type="pres">
      <dgm:prSet presAssocID="{39CF9820-CDEB-9D49-B751-F1A9BE25583B}" presName="spNode" presStyleCnt="0"/>
      <dgm:spPr/>
    </dgm:pt>
    <dgm:pt modelId="{ED4333B6-0EE4-E04D-BA28-9B2FC8F04A51}" type="pres">
      <dgm:prSet presAssocID="{CB854F13-B27D-0D47-8CA6-355E6198534D}" presName="sibTrans" presStyleLbl="sibTrans1D1" presStyleIdx="3" presStyleCnt="5"/>
      <dgm:spPr/>
      <dgm:t>
        <a:bodyPr/>
        <a:lstStyle/>
        <a:p>
          <a:endParaRPr lang="en-US"/>
        </a:p>
      </dgm:t>
    </dgm:pt>
    <dgm:pt modelId="{CA5048FC-C080-AD43-B4FF-E9833B0C810D}" type="pres">
      <dgm:prSet presAssocID="{7BC91525-75BB-3C4D-B1C0-5C43AB1A8DDF}" presName="node" presStyleLbl="node1" presStyleIdx="4" presStyleCnt="5">
        <dgm:presLayoutVars>
          <dgm:bulletEnabled val="1"/>
        </dgm:presLayoutVars>
      </dgm:prSet>
      <dgm:spPr/>
      <dgm:t>
        <a:bodyPr/>
        <a:lstStyle/>
        <a:p>
          <a:endParaRPr lang="en-US"/>
        </a:p>
      </dgm:t>
    </dgm:pt>
    <dgm:pt modelId="{5B36AA3A-B0E8-A444-AC77-CC227B0C58B7}" type="pres">
      <dgm:prSet presAssocID="{7BC91525-75BB-3C4D-B1C0-5C43AB1A8DDF}" presName="spNode" presStyleCnt="0"/>
      <dgm:spPr/>
    </dgm:pt>
    <dgm:pt modelId="{50129F13-EF13-D341-B3B6-91FA6FCF792C}" type="pres">
      <dgm:prSet presAssocID="{7C173545-FECA-374F-BA1A-A983182C1458}" presName="sibTrans" presStyleLbl="sibTrans1D1" presStyleIdx="4" presStyleCnt="5"/>
      <dgm:spPr/>
      <dgm:t>
        <a:bodyPr/>
        <a:lstStyle/>
        <a:p>
          <a:endParaRPr lang="en-US"/>
        </a:p>
      </dgm:t>
    </dgm:pt>
  </dgm:ptLst>
  <dgm:cxnLst>
    <dgm:cxn modelId="{25013205-E138-4BE0-9092-594A62DBC900}" type="presOf" srcId="{07D11BA5-A59C-ED47-AE42-218463386C4B}" destId="{6C2872AE-06EF-4346-BED2-F86A80E7871E}" srcOrd="0" destOrd="0" presId="urn:microsoft.com/office/officeart/2005/8/layout/cycle5"/>
    <dgm:cxn modelId="{13F7CE33-D92E-4343-8013-074B83F7A676}" type="presOf" srcId="{CB854F13-B27D-0D47-8CA6-355E6198534D}" destId="{ED4333B6-0EE4-E04D-BA28-9B2FC8F04A51}" srcOrd="0" destOrd="0" presId="urn:microsoft.com/office/officeart/2005/8/layout/cycle5"/>
    <dgm:cxn modelId="{1659FDF4-DF1A-234F-81D5-5F0D6F38D068}" srcId="{5276B5B6-2709-CD4D-BA7E-DF44E4E7CB4F}" destId="{C5AD3D4F-3479-1A4C-A453-3EC9E62C2D61}" srcOrd="0" destOrd="0" parTransId="{62D7ACCA-957F-A449-96AA-CA96E7D553DA}" sibTransId="{8B877549-1486-744C-837F-ECEAD120A24F}"/>
    <dgm:cxn modelId="{1E7A77D4-DE0F-4132-9B5F-BA5FBA818FDB}" type="presOf" srcId="{39CF9820-CDEB-9D49-B751-F1A9BE25583B}" destId="{01B401E0-6256-6A48-9BBE-72A937C543B5}" srcOrd="0" destOrd="0" presId="urn:microsoft.com/office/officeart/2005/8/layout/cycle5"/>
    <dgm:cxn modelId="{27F8EA0D-C4AC-5749-955D-19A826293C35}" srcId="{5276B5B6-2709-CD4D-BA7E-DF44E4E7CB4F}" destId="{5E53B78C-44AB-C847-B900-0A5303A7CC16}" srcOrd="1" destOrd="0" parTransId="{54D043B4-3245-B14D-AAA3-FC2C58149231}" sibTransId="{3482EEF7-E88C-2441-81AE-98EE897BCCDC}"/>
    <dgm:cxn modelId="{B8CD7126-F1D2-4921-A805-55CD35706005}" type="presOf" srcId="{3482EEF7-E88C-2441-81AE-98EE897BCCDC}" destId="{AA29895A-7629-6E4E-9701-EB595B869390}" srcOrd="0" destOrd="0" presId="urn:microsoft.com/office/officeart/2005/8/layout/cycle5"/>
    <dgm:cxn modelId="{7701DB4A-9882-445E-95B1-171A37DA1398}" type="presOf" srcId="{7C173545-FECA-374F-BA1A-A983182C1458}" destId="{50129F13-EF13-D341-B3B6-91FA6FCF792C}" srcOrd="0" destOrd="0" presId="urn:microsoft.com/office/officeart/2005/8/layout/cycle5"/>
    <dgm:cxn modelId="{95E26BE4-43D4-4AEA-A4F6-155262606705}" type="presOf" srcId="{5E53B78C-44AB-C847-B900-0A5303A7CC16}" destId="{306047FB-06D0-414A-A73A-4764CCAB8989}" srcOrd="0" destOrd="0" presId="urn:microsoft.com/office/officeart/2005/8/layout/cycle5"/>
    <dgm:cxn modelId="{772995AB-44D4-4BCE-A135-D393C2CF7AC0}" type="presOf" srcId="{7BC91525-75BB-3C4D-B1C0-5C43AB1A8DDF}" destId="{CA5048FC-C080-AD43-B4FF-E9833B0C810D}" srcOrd="0" destOrd="0" presId="urn:microsoft.com/office/officeart/2005/8/layout/cycle5"/>
    <dgm:cxn modelId="{FDFD4D50-3F0A-42C5-B1A1-1C34D50568C0}" type="presOf" srcId="{81A466CF-AC84-0F40-8391-C04F4CBF8075}" destId="{1E6117BC-4F8F-FC47-BDC1-5EE513B9A536}" srcOrd="0" destOrd="0" presId="urn:microsoft.com/office/officeart/2005/8/layout/cycle5"/>
    <dgm:cxn modelId="{21B5C45E-A143-4072-A383-9D21DDC54C2B}" type="presOf" srcId="{5276B5B6-2709-CD4D-BA7E-DF44E4E7CB4F}" destId="{1B4B632E-89D9-EF4F-8B64-98B2767F759F}" srcOrd="0" destOrd="0" presId="urn:microsoft.com/office/officeart/2005/8/layout/cycle5"/>
    <dgm:cxn modelId="{6455538F-CC58-664F-92EC-E83A07F10AF7}" srcId="{5276B5B6-2709-CD4D-BA7E-DF44E4E7CB4F}" destId="{39CF9820-CDEB-9D49-B751-F1A9BE25583B}" srcOrd="3" destOrd="0" parTransId="{A0F64181-14CE-A54D-8A96-CCABC508553A}" sibTransId="{CB854F13-B27D-0D47-8CA6-355E6198534D}"/>
    <dgm:cxn modelId="{16E7B3CB-BEE4-4F99-83B9-25619395B44E}" type="presOf" srcId="{8B877549-1486-744C-837F-ECEAD120A24F}" destId="{ED037EAE-51BA-474B-8A07-962484925804}" srcOrd="0" destOrd="0" presId="urn:microsoft.com/office/officeart/2005/8/layout/cycle5"/>
    <dgm:cxn modelId="{80BAFD84-3CF1-482E-8BE4-7C6AAC7F1317}" type="presOf" srcId="{C5AD3D4F-3479-1A4C-A453-3EC9E62C2D61}" destId="{03510540-4080-5849-BEDC-63931D57B64E}" srcOrd="0" destOrd="0" presId="urn:microsoft.com/office/officeart/2005/8/layout/cycle5"/>
    <dgm:cxn modelId="{D2B6C0D2-15CF-784B-8325-F7731528AA38}" srcId="{5276B5B6-2709-CD4D-BA7E-DF44E4E7CB4F}" destId="{7BC91525-75BB-3C4D-B1C0-5C43AB1A8DDF}" srcOrd="4" destOrd="0" parTransId="{BDEF16DB-2129-954A-AB7A-CD0B4058C084}" sibTransId="{7C173545-FECA-374F-BA1A-A983182C1458}"/>
    <dgm:cxn modelId="{B1D8EDA2-F603-9C49-BBFA-5562CFC10AB2}" srcId="{5276B5B6-2709-CD4D-BA7E-DF44E4E7CB4F}" destId="{81A466CF-AC84-0F40-8391-C04F4CBF8075}" srcOrd="2" destOrd="0" parTransId="{55ED0DC9-E585-574C-88AD-1D033C5C76D7}" sibTransId="{07D11BA5-A59C-ED47-AE42-218463386C4B}"/>
    <dgm:cxn modelId="{648F0ABC-1360-49E0-8C24-B5DCB025EE83}" type="presParOf" srcId="{1B4B632E-89D9-EF4F-8B64-98B2767F759F}" destId="{03510540-4080-5849-BEDC-63931D57B64E}" srcOrd="0" destOrd="0" presId="urn:microsoft.com/office/officeart/2005/8/layout/cycle5"/>
    <dgm:cxn modelId="{CF6EF0F2-A6DC-4301-8842-4FD36D7206B8}" type="presParOf" srcId="{1B4B632E-89D9-EF4F-8B64-98B2767F759F}" destId="{3396A44D-0443-9D4B-BEE8-C72F4A3F9E04}" srcOrd="1" destOrd="0" presId="urn:microsoft.com/office/officeart/2005/8/layout/cycle5"/>
    <dgm:cxn modelId="{CE596133-8A44-41C0-9C28-ACE5A678DE9C}" type="presParOf" srcId="{1B4B632E-89D9-EF4F-8B64-98B2767F759F}" destId="{ED037EAE-51BA-474B-8A07-962484925804}" srcOrd="2" destOrd="0" presId="urn:microsoft.com/office/officeart/2005/8/layout/cycle5"/>
    <dgm:cxn modelId="{33520FF8-327D-4082-B382-61FEE1EB6964}" type="presParOf" srcId="{1B4B632E-89D9-EF4F-8B64-98B2767F759F}" destId="{306047FB-06D0-414A-A73A-4764CCAB8989}" srcOrd="3" destOrd="0" presId="urn:microsoft.com/office/officeart/2005/8/layout/cycle5"/>
    <dgm:cxn modelId="{17826C6E-8092-45E0-ABF8-39B6AC443F5C}" type="presParOf" srcId="{1B4B632E-89D9-EF4F-8B64-98B2767F759F}" destId="{1FE37F31-2B93-A542-9236-C3C551CE3C37}" srcOrd="4" destOrd="0" presId="urn:microsoft.com/office/officeart/2005/8/layout/cycle5"/>
    <dgm:cxn modelId="{1E71BA7D-7FB1-48AE-BE3A-67A7C1EE225A}" type="presParOf" srcId="{1B4B632E-89D9-EF4F-8B64-98B2767F759F}" destId="{AA29895A-7629-6E4E-9701-EB595B869390}" srcOrd="5" destOrd="0" presId="urn:microsoft.com/office/officeart/2005/8/layout/cycle5"/>
    <dgm:cxn modelId="{455310E1-0294-42FF-9910-D246B4314CC9}" type="presParOf" srcId="{1B4B632E-89D9-EF4F-8B64-98B2767F759F}" destId="{1E6117BC-4F8F-FC47-BDC1-5EE513B9A536}" srcOrd="6" destOrd="0" presId="urn:microsoft.com/office/officeart/2005/8/layout/cycle5"/>
    <dgm:cxn modelId="{D15ACAD1-0597-4F0D-896E-284FEF97C9B5}" type="presParOf" srcId="{1B4B632E-89D9-EF4F-8B64-98B2767F759F}" destId="{5BF260BA-934D-D74A-B8DC-8EE69EC347F5}" srcOrd="7" destOrd="0" presId="urn:microsoft.com/office/officeart/2005/8/layout/cycle5"/>
    <dgm:cxn modelId="{5BC31836-A7FE-4312-A1B3-C4119B4EDF1C}" type="presParOf" srcId="{1B4B632E-89D9-EF4F-8B64-98B2767F759F}" destId="{6C2872AE-06EF-4346-BED2-F86A80E7871E}" srcOrd="8" destOrd="0" presId="urn:microsoft.com/office/officeart/2005/8/layout/cycle5"/>
    <dgm:cxn modelId="{AE0E3D7B-9034-485A-8BFA-05DC1C90309F}" type="presParOf" srcId="{1B4B632E-89D9-EF4F-8B64-98B2767F759F}" destId="{01B401E0-6256-6A48-9BBE-72A937C543B5}" srcOrd="9" destOrd="0" presId="urn:microsoft.com/office/officeart/2005/8/layout/cycle5"/>
    <dgm:cxn modelId="{41E4FB78-F1A5-41B6-9EE4-6AE5968DEA43}" type="presParOf" srcId="{1B4B632E-89D9-EF4F-8B64-98B2767F759F}" destId="{B3BB33BD-6412-6749-A06D-A3BC07ECE46B}" srcOrd="10" destOrd="0" presId="urn:microsoft.com/office/officeart/2005/8/layout/cycle5"/>
    <dgm:cxn modelId="{B7FB5C59-76D7-4B28-8E2A-A1BB1CF780DA}" type="presParOf" srcId="{1B4B632E-89D9-EF4F-8B64-98B2767F759F}" destId="{ED4333B6-0EE4-E04D-BA28-9B2FC8F04A51}" srcOrd="11" destOrd="0" presId="urn:microsoft.com/office/officeart/2005/8/layout/cycle5"/>
    <dgm:cxn modelId="{5EDB8A86-8044-45F4-91B8-B8E5AD545000}" type="presParOf" srcId="{1B4B632E-89D9-EF4F-8B64-98B2767F759F}" destId="{CA5048FC-C080-AD43-B4FF-E9833B0C810D}" srcOrd="12" destOrd="0" presId="urn:microsoft.com/office/officeart/2005/8/layout/cycle5"/>
    <dgm:cxn modelId="{C2907EEB-DEFA-4193-8932-4CE2512699E4}" type="presParOf" srcId="{1B4B632E-89D9-EF4F-8B64-98B2767F759F}" destId="{5B36AA3A-B0E8-A444-AC77-CC227B0C58B7}" srcOrd="13" destOrd="0" presId="urn:microsoft.com/office/officeart/2005/8/layout/cycle5"/>
    <dgm:cxn modelId="{D41F2AE3-5F37-4213-9A00-FE015D993E7B}" type="presParOf" srcId="{1B4B632E-89D9-EF4F-8B64-98B2767F759F}" destId="{50129F13-EF13-D341-B3B6-91FA6FCF792C}"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E70636-799B-4A2C-980D-8579D741475A}"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en-US"/>
        </a:p>
      </dgm:t>
    </dgm:pt>
    <dgm:pt modelId="{CCDF9E5A-12C3-4EB3-BE5D-1D5AFDB55057}">
      <dgm:prSet phldrT="[Text]"/>
      <dgm:spPr/>
      <dgm:t>
        <a:bodyPr/>
        <a:lstStyle/>
        <a:p>
          <a:r>
            <a:rPr lang="en-US">
              <a:latin typeface="Verdana" panose="020B0604030504040204" pitchFamily="34" charset="0"/>
              <a:ea typeface="Verdana" panose="020B0604030504040204" pitchFamily="34" charset="0"/>
              <a:cs typeface="Verdana" panose="020B0604030504040204" pitchFamily="34" charset="0"/>
            </a:rPr>
            <a:t>Assessment </a:t>
          </a:r>
          <a:br>
            <a:rPr lang="en-US">
              <a:latin typeface="Verdana" panose="020B0604030504040204" pitchFamily="34" charset="0"/>
              <a:ea typeface="Verdana" panose="020B0604030504040204" pitchFamily="34" charset="0"/>
              <a:cs typeface="Verdana" panose="020B0604030504040204" pitchFamily="34" charset="0"/>
            </a:rPr>
          </a:br>
          <a:r>
            <a:rPr lang="en-US">
              <a:latin typeface="Verdana" panose="020B0604030504040204" pitchFamily="34" charset="0"/>
              <a:ea typeface="Verdana" panose="020B0604030504040204" pitchFamily="34" charset="0"/>
              <a:cs typeface="Verdana" panose="020B0604030504040204" pitchFamily="34" charset="0"/>
            </a:rPr>
            <a:t>OF Learning </a:t>
          </a:r>
        </a:p>
      </dgm:t>
    </dgm:pt>
    <dgm:pt modelId="{9B938E54-5CBB-49E2-8968-D7B557BD9824}" type="parTrans" cxnId="{71052919-A801-44D0-8A2C-4EAE5D78E23D}">
      <dgm:prSet/>
      <dgm:spPr/>
      <dgm:t>
        <a:bodyPr/>
        <a:lstStyle/>
        <a:p>
          <a:endParaRPr lang="en-US"/>
        </a:p>
      </dgm:t>
    </dgm:pt>
    <dgm:pt modelId="{F3B7D072-6D77-4AEE-8765-61D1128EA12F}" type="sibTrans" cxnId="{71052919-A801-44D0-8A2C-4EAE5D78E23D}">
      <dgm:prSet/>
      <dgm:spPr>
        <a:solidFill>
          <a:srgbClr val="F4A34A"/>
        </a:solidFill>
      </dgm:spPr>
      <dgm:t>
        <a:bodyPr/>
        <a:lstStyle/>
        <a:p>
          <a:endParaRPr lang="en-US"/>
        </a:p>
      </dgm:t>
    </dgm:pt>
    <dgm:pt modelId="{548AA98E-8B44-44A3-A087-1635CA0E6E65}">
      <dgm:prSet phldrT="[Text]"/>
      <dgm:spPr/>
      <dgm:t>
        <a:bodyPr anchor="b"/>
        <a:lstStyle/>
        <a:p>
          <a:r>
            <a:rPr lang="en-US">
              <a:latin typeface="Verdana" panose="020B0604030504040204" pitchFamily="34" charset="0"/>
              <a:ea typeface="Verdana" panose="020B0604030504040204" pitchFamily="34" charset="0"/>
              <a:cs typeface="Verdana" panose="020B0604030504040204" pitchFamily="34" charset="0"/>
            </a:rPr>
            <a:t>“Summative assessment”</a:t>
          </a:r>
        </a:p>
      </dgm:t>
    </dgm:pt>
    <dgm:pt modelId="{608068A4-4E95-49F9-964D-62114BAFE66B}" type="parTrans" cxnId="{57C80F3A-BD99-4F2E-B340-9AF4BDC6B4FC}">
      <dgm:prSet/>
      <dgm:spPr/>
      <dgm:t>
        <a:bodyPr/>
        <a:lstStyle/>
        <a:p>
          <a:endParaRPr lang="en-US"/>
        </a:p>
      </dgm:t>
    </dgm:pt>
    <dgm:pt modelId="{C642616A-7CC0-494D-A829-697640A68FD7}" type="sibTrans" cxnId="{57C80F3A-BD99-4F2E-B340-9AF4BDC6B4FC}">
      <dgm:prSet/>
      <dgm:spPr/>
      <dgm:t>
        <a:bodyPr/>
        <a:lstStyle/>
        <a:p>
          <a:endParaRPr lang="en-US"/>
        </a:p>
      </dgm:t>
    </dgm:pt>
    <dgm:pt modelId="{6D81CA73-BBC8-44DE-8485-60BBD84D3B3A}">
      <dgm:prSet phldrT="[Text]"/>
      <dgm:spPr/>
      <dgm:t>
        <a:bodyPr/>
        <a:lstStyle/>
        <a:p>
          <a:r>
            <a:rPr lang="en-US" b="1" u="none">
              <a:latin typeface="Verdana" panose="020B0604030504040204" pitchFamily="34" charset="0"/>
              <a:ea typeface="Verdana" panose="020B0604030504040204" pitchFamily="34" charset="0"/>
              <a:cs typeface="Verdana" panose="020B0604030504040204" pitchFamily="34" charset="0"/>
            </a:rPr>
            <a:t>Observation</a:t>
          </a:r>
          <a:r>
            <a:rPr lang="en-US">
              <a:latin typeface="Verdana" panose="020B0604030504040204" pitchFamily="34" charset="0"/>
              <a:ea typeface="Verdana" panose="020B0604030504040204" pitchFamily="34" charset="0"/>
              <a:cs typeface="Verdana" panose="020B0604030504040204" pitchFamily="34" charset="0"/>
            </a:rPr>
            <a:t> FOR Learning </a:t>
          </a:r>
        </a:p>
      </dgm:t>
    </dgm:pt>
    <dgm:pt modelId="{F6460205-422B-4A12-8C82-5235BCA30202}" type="parTrans" cxnId="{2F4EDE09-C981-4C3F-B49A-AD72D2302427}">
      <dgm:prSet/>
      <dgm:spPr/>
      <dgm:t>
        <a:bodyPr/>
        <a:lstStyle/>
        <a:p>
          <a:endParaRPr lang="en-US"/>
        </a:p>
      </dgm:t>
    </dgm:pt>
    <dgm:pt modelId="{924D87C8-FF62-41B1-AB3D-90CB747B7A37}" type="sibTrans" cxnId="{2F4EDE09-C981-4C3F-B49A-AD72D2302427}">
      <dgm:prSet/>
      <dgm:spPr/>
      <dgm:t>
        <a:bodyPr/>
        <a:lstStyle/>
        <a:p>
          <a:endParaRPr lang="en-US"/>
        </a:p>
      </dgm:t>
    </dgm:pt>
    <dgm:pt modelId="{3D80BF38-9300-4E61-8A01-9A0E656BD631}">
      <dgm:prSet phldrT="[Text]"/>
      <dgm:spPr/>
      <dgm:t>
        <a:bodyPr anchor="t"/>
        <a:lstStyle/>
        <a:p>
          <a:r>
            <a:rPr lang="en-US">
              <a:latin typeface="Verdana" panose="020B0604030504040204" pitchFamily="34" charset="0"/>
              <a:ea typeface="Verdana" panose="020B0604030504040204" pitchFamily="34" charset="0"/>
              <a:cs typeface="Verdana" panose="020B0604030504040204" pitchFamily="34" charset="0"/>
            </a:rPr>
            <a:t>“Formative assessment”</a:t>
          </a:r>
        </a:p>
      </dgm:t>
    </dgm:pt>
    <dgm:pt modelId="{E139E4D9-B969-4D45-AC14-CFEC99EC456F}" type="parTrans" cxnId="{DC5CA70D-F06D-4C65-8D7C-9E91F50148E9}">
      <dgm:prSet/>
      <dgm:spPr/>
      <dgm:t>
        <a:bodyPr/>
        <a:lstStyle/>
        <a:p>
          <a:endParaRPr lang="en-US"/>
        </a:p>
      </dgm:t>
    </dgm:pt>
    <dgm:pt modelId="{4BA1E3D5-21DB-4E36-8438-AF921B4B9D71}" type="sibTrans" cxnId="{DC5CA70D-F06D-4C65-8D7C-9E91F50148E9}">
      <dgm:prSet/>
      <dgm:spPr/>
      <dgm:t>
        <a:bodyPr/>
        <a:lstStyle/>
        <a:p>
          <a:endParaRPr lang="en-US"/>
        </a:p>
      </dgm:t>
    </dgm:pt>
    <dgm:pt modelId="{280C99EE-1A63-4205-8A72-EC79B99ECA5C}">
      <dgm:prSet phldrT="[Text]"/>
      <dgm:spPr/>
      <dgm:t>
        <a:bodyPr anchor="t"/>
        <a:lstStyle/>
        <a:p>
          <a:r>
            <a:rPr lang="en-US">
              <a:latin typeface="Verdana" panose="020B0604030504040204" pitchFamily="34" charset="0"/>
              <a:ea typeface="Verdana" panose="020B0604030504040204" pitchFamily="34" charset="0"/>
              <a:cs typeface="Verdana" panose="020B0604030504040204" pitchFamily="34" charset="0"/>
            </a:rPr>
            <a:t>Embedded in the learning process (frequent and ongoing)</a:t>
          </a:r>
        </a:p>
      </dgm:t>
    </dgm:pt>
    <dgm:pt modelId="{33D73D43-5146-4091-B723-D3F5077EC91D}" type="parTrans" cxnId="{89704160-8E04-485F-84D1-118747CF9788}">
      <dgm:prSet/>
      <dgm:spPr/>
      <dgm:t>
        <a:bodyPr/>
        <a:lstStyle/>
        <a:p>
          <a:endParaRPr lang="en-CA"/>
        </a:p>
      </dgm:t>
    </dgm:pt>
    <dgm:pt modelId="{2AE16535-DC7B-4668-8EE3-1A1CD88B1B15}" type="sibTrans" cxnId="{89704160-8E04-485F-84D1-118747CF9788}">
      <dgm:prSet/>
      <dgm:spPr/>
      <dgm:t>
        <a:bodyPr/>
        <a:lstStyle/>
        <a:p>
          <a:endParaRPr lang="en-CA"/>
        </a:p>
      </dgm:t>
    </dgm:pt>
    <dgm:pt modelId="{5916C3D1-489E-40EB-8273-B711B165814F}">
      <dgm:prSet phldrT="[Text]"/>
      <dgm:spPr/>
      <dgm:t>
        <a:bodyPr anchor="b"/>
        <a:lstStyle/>
        <a:p>
          <a:r>
            <a:rPr lang="en-CA">
              <a:latin typeface="Verdana" panose="020B0604030504040204" pitchFamily="34" charset="0"/>
              <a:ea typeface="Verdana" panose="020B0604030504040204" pitchFamily="34" charset="0"/>
              <a:cs typeface="Verdana" panose="020B0604030504040204" pitchFamily="34" charset="0"/>
            </a:rPr>
            <a:t>Goal: judge/evaluate learning at that particular instant in time </a:t>
          </a:r>
          <a:endParaRPr lang="en-US">
            <a:latin typeface="Verdana" panose="020B0604030504040204" pitchFamily="34" charset="0"/>
            <a:ea typeface="Verdana" panose="020B0604030504040204" pitchFamily="34" charset="0"/>
            <a:cs typeface="Verdana" panose="020B0604030504040204" pitchFamily="34" charset="0"/>
          </a:endParaRPr>
        </a:p>
      </dgm:t>
    </dgm:pt>
    <dgm:pt modelId="{AF3A22C9-9315-43BE-814F-9A8D650453D9}" type="parTrans" cxnId="{473EAD56-60DC-4E36-93F6-1AA2BAB3BA38}">
      <dgm:prSet/>
      <dgm:spPr/>
      <dgm:t>
        <a:bodyPr/>
        <a:lstStyle/>
        <a:p>
          <a:endParaRPr lang="en-CA"/>
        </a:p>
      </dgm:t>
    </dgm:pt>
    <dgm:pt modelId="{7E8FCDC8-3F68-41A8-8A48-790809649F40}" type="sibTrans" cxnId="{473EAD56-60DC-4E36-93F6-1AA2BAB3BA38}">
      <dgm:prSet/>
      <dgm:spPr/>
      <dgm:t>
        <a:bodyPr/>
        <a:lstStyle/>
        <a:p>
          <a:endParaRPr lang="en-CA"/>
        </a:p>
      </dgm:t>
    </dgm:pt>
    <dgm:pt modelId="{79FFF278-FAE5-4D91-BFD3-BC3691C9CEFF}">
      <dgm:prSet phldrT="[Text]"/>
      <dgm:spPr/>
      <dgm:t>
        <a:bodyPr anchor="b"/>
        <a:lstStyle/>
        <a:p>
          <a:r>
            <a:rPr lang="en-US">
              <a:latin typeface="Verdana" panose="020B0604030504040204" pitchFamily="34" charset="0"/>
              <a:ea typeface="Verdana" panose="020B0604030504040204" pitchFamily="34" charset="0"/>
              <a:cs typeface="Verdana" panose="020B0604030504040204" pitchFamily="34" charset="0"/>
            </a:rPr>
            <a:t>Happens at the end of the learning process</a:t>
          </a:r>
        </a:p>
      </dgm:t>
    </dgm:pt>
    <dgm:pt modelId="{20F57230-8712-4598-AB56-5BA1EE239836}" type="parTrans" cxnId="{B096FD0F-2D44-4722-A857-69972A79B70A}">
      <dgm:prSet/>
      <dgm:spPr/>
      <dgm:t>
        <a:bodyPr/>
        <a:lstStyle/>
        <a:p>
          <a:endParaRPr lang="en-CA"/>
        </a:p>
      </dgm:t>
    </dgm:pt>
    <dgm:pt modelId="{CE50FC86-0181-4C95-B93B-16B81B6B1C00}" type="sibTrans" cxnId="{B096FD0F-2D44-4722-A857-69972A79B70A}">
      <dgm:prSet/>
      <dgm:spPr/>
      <dgm:t>
        <a:bodyPr/>
        <a:lstStyle/>
        <a:p>
          <a:endParaRPr lang="en-CA"/>
        </a:p>
      </dgm:t>
    </dgm:pt>
    <dgm:pt modelId="{D1FBE7FE-593E-48D2-BF93-B759517666EB}">
      <dgm:prSet phldrT="[Text]"/>
      <dgm:spPr/>
      <dgm:t>
        <a:bodyPr anchor="t"/>
        <a:lstStyle/>
        <a:p>
          <a:r>
            <a:rPr lang="en-US">
              <a:latin typeface="Verdana" panose="020B0604030504040204" pitchFamily="34" charset="0"/>
              <a:ea typeface="Verdana" panose="020B0604030504040204" pitchFamily="34" charset="0"/>
              <a:cs typeface="Verdana" panose="020B0604030504040204" pitchFamily="34" charset="0"/>
            </a:rPr>
            <a:t>Low stakes, safe environment</a:t>
          </a:r>
        </a:p>
      </dgm:t>
    </dgm:pt>
    <dgm:pt modelId="{5B8C9C45-32EC-496D-ACBF-1984386CBCF3}" type="parTrans" cxnId="{781E2519-4FCF-48D4-8F84-FF5ED0414045}">
      <dgm:prSet/>
      <dgm:spPr/>
      <dgm:t>
        <a:bodyPr/>
        <a:lstStyle/>
        <a:p>
          <a:endParaRPr lang="en-CA"/>
        </a:p>
      </dgm:t>
    </dgm:pt>
    <dgm:pt modelId="{B5F1A1A4-F8AD-4561-A43E-744C57874410}" type="sibTrans" cxnId="{781E2519-4FCF-48D4-8F84-FF5ED0414045}">
      <dgm:prSet/>
      <dgm:spPr/>
      <dgm:t>
        <a:bodyPr/>
        <a:lstStyle/>
        <a:p>
          <a:endParaRPr lang="en-CA"/>
        </a:p>
      </dgm:t>
    </dgm:pt>
    <dgm:pt modelId="{9522F2D6-9853-411A-B4B0-B1F866E3AB83}">
      <dgm:prSet phldrT="[Text]"/>
      <dgm:spPr/>
      <dgm:t>
        <a:bodyPr anchor="b"/>
        <a:lstStyle/>
        <a:p>
          <a:r>
            <a:rPr lang="en-US">
              <a:latin typeface="Verdana" panose="020B0604030504040204" pitchFamily="34" charset="0"/>
              <a:ea typeface="Verdana" panose="020B0604030504040204" pitchFamily="34" charset="0"/>
              <a:cs typeface="Verdana" panose="020B0604030504040204" pitchFamily="34" charset="0"/>
            </a:rPr>
            <a:t>High stakes</a:t>
          </a:r>
        </a:p>
      </dgm:t>
    </dgm:pt>
    <dgm:pt modelId="{0A695D9A-B1DD-4FF1-8885-2DB5B5BEDA0D}" type="parTrans" cxnId="{FE97AE6B-986E-4AB1-A4A1-EC8A0480FB96}">
      <dgm:prSet/>
      <dgm:spPr/>
      <dgm:t>
        <a:bodyPr/>
        <a:lstStyle/>
        <a:p>
          <a:endParaRPr lang="en-CA"/>
        </a:p>
      </dgm:t>
    </dgm:pt>
    <dgm:pt modelId="{5381BF9B-BBF3-4CC8-878A-105C8D3012C8}" type="sibTrans" cxnId="{FE97AE6B-986E-4AB1-A4A1-EC8A0480FB96}">
      <dgm:prSet/>
      <dgm:spPr/>
      <dgm:t>
        <a:bodyPr/>
        <a:lstStyle/>
        <a:p>
          <a:endParaRPr lang="en-CA"/>
        </a:p>
      </dgm:t>
    </dgm:pt>
    <dgm:pt modelId="{1CBBAE6A-4371-44F3-9827-4E3A475190A2}">
      <dgm:prSet phldrT="[Text]"/>
      <dgm:spPr/>
      <dgm:t>
        <a:bodyPr anchor="t"/>
        <a:lstStyle/>
        <a:p>
          <a:r>
            <a:rPr lang="en-US">
              <a:latin typeface="Verdana" panose="020B0604030504040204" pitchFamily="34" charset="0"/>
              <a:ea typeface="Verdana" panose="020B0604030504040204" pitchFamily="34" charset="0"/>
              <a:cs typeface="Verdana" panose="020B0604030504040204" pitchFamily="34" charset="0"/>
            </a:rPr>
            <a:t>Goal: monitor learning/progress and provide immediate feedback that can be used to improve teaching/learning (feedback loop)</a:t>
          </a:r>
        </a:p>
      </dgm:t>
    </dgm:pt>
    <dgm:pt modelId="{D647038E-C96B-40E1-88C7-397DC22FDD6D}" type="parTrans" cxnId="{10E83835-5046-448B-A4A9-24D6E04CA333}">
      <dgm:prSet/>
      <dgm:spPr/>
      <dgm:t>
        <a:bodyPr/>
        <a:lstStyle/>
        <a:p>
          <a:endParaRPr lang="en-CA"/>
        </a:p>
      </dgm:t>
    </dgm:pt>
    <dgm:pt modelId="{58E443E0-D4BB-442E-A58F-866349C2CF86}" type="sibTrans" cxnId="{10E83835-5046-448B-A4A9-24D6E04CA333}">
      <dgm:prSet/>
      <dgm:spPr/>
      <dgm:t>
        <a:bodyPr/>
        <a:lstStyle/>
        <a:p>
          <a:endParaRPr lang="en-CA"/>
        </a:p>
      </dgm:t>
    </dgm:pt>
    <dgm:pt modelId="{C536BC7C-3975-400D-A95C-01C28B863FD6}" type="pres">
      <dgm:prSet presAssocID="{8CE70636-799B-4A2C-980D-8579D741475A}" presName="Name0" presStyleCnt="0">
        <dgm:presLayoutVars>
          <dgm:dir/>
          <dgm:animLvl val="lvl"/>
          <dgm:resizeHandles val="exact"/>
        </dgm:presLayoutVars>
      </dgm:prSet>
      <dgm:spPr/>
      <dgm:t>
        <a:bodyPr/>
        <a:lstStyle/>
        <a:p>
          <a:endParaRPr lang="en-US"/>
        </a:p>
      </dgm:t>
    </dgm:pt>
    <dgm:pt modelId="{CBEF8B8B-DFB5-4864-A8C6-632FDA56352F}" type="pres">
      <dgm:prSet presAssocID="{8CE70636-799B-4A2C-980D-8579D741475A}" presName="tSp" presStyleCnt="0"/>
      <dgm:spPr/>
    </dgm:pt>
    <dgm:pt modelId="{41C7AB9D-FA08-43EB-8DE2-DA1ECE8F0DC3}" type="pres">
      <dgm:prSet presAssocID="{8CE70636-799B-4A2C-980D-8579D741475A}" presName="bSp" presStyleCnt="0"/>
      <dgm:spPr/>
    </dgm:pt>
    <dgm:pt modelId="{EEABFBCD-BB5B-43E2-9E1C-8D70AD5EEA06}" type="pres">
      <dgm:prSet presAssocID="{8CE70636-799B-4A2C-980D-8579D741475A}" presName="process" presStyleCnt="0"/>
      <dgm:spPr/>
    </dgm:pt>
    <dgm:pt modelId="{8F31AE4A-A32F-4E2C-AD36-DEB2BFB026EE}" type="pres">
      <dgm:prSet presAssocID="{CCDF9E5A-12C3-4EB3-BE5D-1D5AFDB55057}" presName="composite1" presStyleCnt="0"/>
      <dgm:spPr/>
    </dgm:pt>
    <dgm:pt modelId="{8687F52C-7F9F-410C-8BBC-55DDA0C21C99}" type="pres">
      <dgm:prSet presAssocID="{CCDF9E5A-12C3-4EB3-BE5D-1D5AFDB55057}" presName="dummyNode1" presStyleLbl="node1" presStyleIdx="0" presStyleCnt="2"/>
      <dgm:spPr/>
    </dgm:pt>
    <dgm:pt modelId="{62CDBCF0-9D4E-4D5B-9D7E-B5354BB1420D}" type="pres">
      <dgm:prSet presAssocID="{CCDF9E5A-12C3-4EB3-BE5D-1D5AFDB55057}" presName="childNode1" presStyleLbl="bgAcc1" presStyleIdx="0" presStyleCnt="2" custScaleX="141278" custScaleY="137377">
        <dgm:presLayoutVars>
          <dgm:bulletEnabled val="1"/>
        </dgm:presLayoutVars>
      </dgm:prSet>
      <dgm:spPr/>
      <dgm:t>
        <a:bodyPr/>
        <a:lstStyle/>
        <a:p>
          <a:endParaRPr lang="en-US"/>
        </a:p>
      </dgm:t>
    </dgm:pt>
    <dgm:pt modelId="{97994CD1-63A1-443B-BE64-AF0E96A47CC2}" type="pres">
      <dgm:prSet presAssocID="{CCDF9E5A-12C3-4EB3-BE5D-1D5AFDB55057}" presName="childNode1tx" presStyleLbl="bgAcc1" presStyleIdx="0" presStyleCnt="2">
        <dgm:presLayoutVars>
          <dgm:bulletEnabled val="1"/>
        </dgm:presLayoutVars>
      </dgm:prSet>
      <dgm:spPr/>
      <dgm:t>
        <a:bodyPr/>
        <a:lstStyle/>
        <a:p>
          <a:endParaRPr lang="en-US"/>
        </a:p>
      </dgm:t>
    </dgm:pt>
    <dgm:pt modelId="{0DE8A6E1-A9AE-41CE-8C29-34A763ED8B13}" type="pres">
      <dgm:prSet presAssocID="{CCDF9E5A-12C3-4EB3-BE5D-1D5AFDB55057}" presName="parentNode1" presStyleLbl="node1" presStyleIdx="0" presStyleCnt="2" custScaleX="120841" custLinFactNeighborX="7307" custLinFactNeighborY="34014">
        <dgm:presLayoutVars>
          <dgm:chMax val="1"/>
          <dgm:bulletEnabled val="1"/>
        </dgm:presLayoutVars>
      </dgm:prSet>
      <dgm:spPr/>
      <dgm:t>
        <a:bodyPr/>
        <a:lstStyle/>
        <a:p>
          <a:endParaRPr lang="en-US"/>
        </a:p>
      </dgm:t>
    </dgm:pt>
    <dgm:pt modelId="{344BF14F-1885-497D-B713-A2B7E4360452}" type="pres">
      <dgm:prSet presAssocID="{CCDF9E5A-12C3-4EB3-BE5D-1D5AFDB55057}" presName="connSite1" presStyleCnt="0"/>
      <dgm:spPr/>
    </dgm:pt>
    <dgm:pt modelId="{C6E748BA-9659-4EC0-971A-D8C7E5626988}" type="pres">
      <dgm:prSet presAssocID="{F3B7D072-6D77-4AEE-8765-61D1128EA12F}" presName="Name9" presStyleLbl="sibTrans2D1" presStyleIdx="0" presStyleCnt="1" custLinFactNeighborX="-704" custLinFactNeighborY="-1760"/>
      <dgm:spPr/>
      <dgm:t>
        <a:bodyPr/>
        <a:lstStyle/>
        <a:p>
          <a:endParaRPr lang="en-US"/>
        </a:p>
      </dgm:t>
    </dgm:pt>
    <dgm:pt modelId="{75BB937A-ADCE-4C18-AD1B-5613DB7D8E5D}" type="pres">
      <dgm:prSet presAssocID="{6D81CA73-BBC8-44DE-8485-60BBD84D3B3A}" presName="composite2" presStyleCnt="0"/>
      <dgm:spPr/>
    </dgm:pt>
    <dgm:pt modelId="{81DA2A8A-1485-4061-B1EE-ED8E56AA3D3A}" type="pres">
      <dgm:prSet presAssocID="{6D81CA73-BBC8-44DE-8485-60BBD84D3B3A}" presName="dummyNode2" presStyleLbl="node1" presStyleIdx="0" presStyleCnt="2"/>
      <dgm:spPr/>
    </dgm:pt>
    <dgm:pt modelId="{1B7FB0BD-94A6-44B7-B783-463FE2CD3C44}" type="pres">
      <dgm:prSet presAssocID="{6D81CA73-BBC8-44DE-8485-60BBD84D3B3A}" presName="childNode2" presStyleLbl="bgAcc1" presStyleIdx="1" presStyleCnt="2" custScaleX="141211" custScaleY="137217" custLinFactNeighborX="1503" custLinFactNeighborY="-1215">
        <dgm:presLayoutVars>
          <dgm:bulletEnabled val="1"/>
        </dgm:presLayoutVars>
      </dgm:prSet>
      <dgm:spPr/>
      <dgm:t>
        <a:bodyPr/>
        <a:lstStyle/>
        <a:p>
          <a:endParaRPr lang="en-US"/>
        </a:p>
      </dgm:t>
    </dgm:pt>
    <dgm:pt modelId="{D6C67D12-2EF8-4E5C-A688-2C6298221B51}" type="pres">
      <dgm:prSet presAssocID="{6D81CA73-BBC8-44DE-8485-60BBD84D3B3A}" presName="childNode2tx" presStyleLbl="bgAcc1" presStyleIdx="1" presStyleCnt="2">
        <dgm:presLayoutVars>
          <dgm:bulletEnabled val="1"/>
        </dgm:presLayoutVars>
      </dgm:prSet>
      <dgm:spPr/>
      <dgm:t>
        <a:bodyPr/>
        <a:lstStyle/>
        <a:p>
          <a:endParaRPr lang="en-US"/>
        </a:p>
      </dgm:t>
    </dgm:pt>
    <dgm:pt modelId="{E2002D9A-83F7-41CD-AFC2-D986BAFE9C95}" type="pres">
      <dgm:prSet presAssocID="{6D81CA73-BBC8-44DE-8485-60BBD84D3B3A}" presName="parentNode2" presStyleLbl="node1" presStyleIdx="1" presStyleCnt="2" custScaleX="120916" custLinFactNeighborX="13320" custLinFactNeighborY="-41093">
        <dgm:presLayoutVars>
          <dgm:chMax val="0"/>
          <dgm:bulletEnabled val="1"/>
        </dgm:presLayoutVars>
      </dgm:prSet>
      <dgm:spPr/>
      <dgm:t>
        <a:bodyPr/>
        <a:lstStyle/>
        <a:p>
          <a:endParaRPr lang="en-US"/>
        </a:p>
      </dgm:t>
    </dgm:pt>
    <dgm:pt modelId="{160A20E2-7DF7-4C8F-B535-CBB8DD8F19FE}" type="pres">
      <dgm:prSet presAssocID="{6D81CA73-BBC8-44DE-8485-60BBD84D3B3A}" presName="connSite2" presStyleCnt="0"/>
      <dgm:spPr/>
    </dgm:pt>
  </dgm:ptLst>
  <dgm:cxnLst>
    <dgm:cxn modelId="{5322D081-4479-CE47-B7B8-F0B04DC99DD8}" type="presOf" srcId="{8CE70636-799B-4A2C-980D-8579D741475A}" destId="{C536BC7C-3975-400D-A95C-01C28B863FD6}" srcOrd="0" destOrd="0" presId="urn:microsoft.com/office/officeart/2005/8/layout/hProcess4"/>
    <dgm:cxn modelId="{966D9CF2-60A5-A945-A0BD-5E1C0B1D61D7}" type="presOf" srcId="{D1FBE7FE-593E-48D2-BF93-B759517666EB}" destId="{D6C67D12-2EF8-4E5C-A688-2C6298221B51}" srcOrd="1" destOrd="1" presId="urn:microsoft.com/office/officeart/2005/8/layout/hProcess4"/>
    <dgm:cxn modelId="{781E2519-4FCF-48D4-8F84-FF5ED0414045}" srcId="{6D81CA73-BBC8-44DE-8485-60BBD84D3B3A}" destId="{D1FBE7FE-593E-48D2-BF93-B759517666EB}" srcOrd="1" destOrd="0" parTransId="{5B8C9C45-32EC-496D-ACBF-1984386CBCF3}" sibTransId="{B5F1A1A4-F8AD-4561-A43E-744C57874410}"/>
    <dgm:cxn modelId="{35DFD567-412E-9746-8ACF-B211A0DD9E46}" type="presOf" srcId="{5916C3D1-489E-40EB-8273-B711B165814F}" destId="{97994CD1-63A1-443B-BE64-AF0E96A47CC2}" srcOrd="1" destOrd="3" presId="urn:microsoft.com/office/officeart/2005/8/layout/hProcess4"/>
    <dgm:cxn modelId="{ACD911A2-163A-344E-B1C1-8D09D8A03CF2}" type="presOf" srcId="{CCDF9E5A-12C3-4EB3-BE5D-1D5AFDB55057}" destId="{0DE8A6E1-A9AE-41CE-8C29-34A763ED8B13}" srcOrd="0" destOrd="0" presId="urn:microsoft.com/office/officeart/2005/8/layout/hProcess4"/>
    <dgm:cxn modelId="{12428202-1DD9-B04F-9AAF-A78EC9F51B2C}" type="presOf" srcId="{79FFF278-FAE5-4D91-BFD3-BC3691C9CEFF}" destId="{97994CD1-63A1-443B-BE64-AF0E96A47CC2}" srcOrd="1" destOrd="2" presId="urn:microsoft.com/office/officeart/2005/8/layout/hProcess4"/>
    <dgm:cxn modelId="{2F4EDE09-C981-4C3F-B49A-AD72D2302427}" srcId="{8CE70636-799B-4A2C-980D-8579D741475A}" destId="{6D81CA73-BBC8-44DE-8485-60BBD84D3B3A}" srcOrd="1" destOrd="0" parTransId="{F6460205-422B-4A12-8C82-5235BCA30202}" sibTransId="{924D87C8-FF62-41B1-AB3D-90CB747B7A37}"/>
    <dgm:cxn modelId="{4B83F626-CC32-A741-B2FB-A0C6D7E7F154}" type="presOf" srcId="{D1FBE7FE-593E-48D2-BF93-B759517666EB}" destId="{1B7FB0BD-94A6-44B7-B783-463FE2CD3C44}" srcOrd="0" destOrd="1" presId="urn:microsoft.com/office/officeart/2005/8/layout/hProcess4"/>
    <dgm:cxn modelId="{89704160-8E04-485F-84D1-118747CF9788}" srcId="{6D81CA73-BBC8-44DE-8485-60BBD84D3B3A}" destId="{280C99EE-1A63-4205-8A72-EC79B99ECA5C}" srcOrd="2" destOrd="0" parTransId="{33D73D43-5146-4091-B723-D3F5077EC91D}" sibTransId="{2AE16535-DC7B-4668-8EE3-1A1CD88B1B15}"/>
    <dgm:cxn modelId="{57C80F3A-BD99-4F2E-B340-9AF4BDC6B4FC}" srcId="{CCDF9E5A-12C3-4EB3-BE5D-1D5AFDB55057}" destId="{548AA98E-8B44-44A3-A087-1635CA0E6E65}" srcOrd="0" destOrd="0" parTransId="{608068A4-4E95-49F9-964D-62114BAFE66B}" sibTransId="{C642616A-7CC0-494D-A829-697640A68FD7}"/>
    <dgm:cxn modelId="{DF9CB121-8EC7-824E-95E5-23EDF6531E7A}" type="presOf" srcId="{1CBBAE6A-4371-44F3-9827-4E3A475190A2}" destId="{D6C67D12-2EF8-4E5C-A688-2C6298221B51}" srcOrd="1" destOrd="3" presId="urn:microsoft.com/office/officeart/2005/8/layout/hProcess4"/>
    <dgm:cxn modelId="{6F82A518-C3C4-0F4A-B16A-3B142CD263B9}" type="presOf" srcId="{3D80BF38-9300-4E61-8A01-9A0E656BD631}" destId="{1B7FB0BD-94A6-44B7-B783-463FE2CD3C44}" srcOrd="0" destOrd="0" presId="urn:microsoft.com/office/officeart/2005/8/layout/hProcess4"/>
    <dgm:cxn modelId="{B82E52FB-1EEC-F540-9AB8-C302F2018BA4}" type="presOf" srcId="{280C99EE-1A63-4205-8A72-EC79B99ECA5C}" destId="{1B7FB0BD-94A6-44B7-B783-463FE2CD3C44}" srcOrd="0" destOrd="2" presId="urn:microsoft.com/office/officeart/2005/8/layout/hProcess4"/>
    <dgm:cxn modelId="{06015FD5-11D9-6D40-9F7E-E131FEB9FABD}" type="presOf" srcId="{548AA98E-8B44-44A3-A087-1635CA0E6E65}" destId="{97994CD1-63A1-443B-BE64-AF0E96A47CC2}" srcOrd="1" destOrd="0" presId="urn:microsoft.com/office/officeart/2005/8/layout/hProcess4"/>
    <dgm:cxn modelId="{542D7931-8184-2C42-AC2B-435F11116841}" type="presOf" srcId="{6D81CA73-BBC8-44DE-8485-60BBD84D3B3A}" destId="{E2002D9A-83F7-41CD-AFC2-D986BAFE9C95}" srcOrd="0" destOrd="0" presId="urn:microsoft.com/office/officeart/2005/8/layout/hProcess4"/>
    <dgm:cxn modelId="{9FF96779-A7A9-E248-AA3A-7335764B6CC9}" type="presOf" srcId="{9522F2D6-9853-411A-B4B0-B1F866E3AB83}" destId="{97994CD1-63A1-443B-BE64-AF0E96A47CC2}" srcOrd="1" destOrd="1" presId="urn:microsoft.com/office/officeart/2005/8/layout/hProcess4"/>
    <dgm:cxn modelId="{002BDC67-72E2-E544-B1D4-FE3F28DD6301}" type="presOf" srcId="{1CBBAE6A-4371-44F3-9827-4E3A475190A2}" destId="{1B7FB0BD-94A6-44B7-B783-463FE2CD3C44}" srcOrd="0" destOrd="3" presId="urn:microsoft.com/office/officeart/2005/8/layout/hProcess4"/>
    <dgm:cxn modelId="{10E83835-5046-448B-A4A9-24D6E04CA333}" srcId="{6D81CA73-BBC8-44DE-8485-60BBD84D3B3A}" destId="{1CBBAE6A-4371-44F3-9827-4E3A475190A2}" srcOrd="3" destOrd="0" parTransId="{D647038E-C96B-40E1-88C7-397DC22FDD6D}" sibTransId="{58E443E0-D4BB-442E-A58F-866349C2CF86}"/>
    <dgm:cxn modelId="{56B18E3A-4DFB-0543-81F8-28CBFFA12B78}" type="presOf" srcId="{F3B7D072-6D77-4AEE-8765-61D1128EA12F}" destId="{C6E748BA-9659-4EC0-971A-D8C7E5626988}" srcOrd="0" destOrd="0" presId="urn:microsoft.com/office/officeart/2005/8/layout/hProcess4"/>
    <dgm:cxn modelId="{B096FD0F-2D44-4722-A857-69972A79B70A}" srcId="{CCDF9E5A-12C3-4EB3-BE5D-1D5AFDB55057}" destId="{79FFF278-FAE5-4D91-BFD3-BC3691C9CEFF}" srcOrd="2" destOrd="0" parTransId="{20F57230-8712-4598-AB56-5BA1EE239836}" sibTransId="{CE50FC86-0181-4C95-B93B-16B81B6B1C00}"/>
    <dgm:cxn modelId="{473EAD56-60DC-4E36-93F6-1AA2BAB3BA38}" srcId="{CCDF9E5A-12C3-4EB3-BE5D-1D5AFDB55057}" destId="{5916C3D1-489E-40EB-8273-B711B165814F}" srcOrd="3" destOrd="0" parTransId="{AF3A22C9-9315-43BE-814F-9A8D650453D9}" sibTransId="{7E8FCDC8-3F68-41A8-8A48-790809649F40}"/>
    <dgm:cxn modelId="{71052919-A801-44D0-8A2C-4EAE5D78E23D}" srcId="{8CE70636-799B-4A2C-980D-8579D741475A}" destId="{CCDF9E5A-12C3-4EB3-BE5D-1D5AFDB55057}" srcOrd="0" destOrd="0" parTransId="{9B938E54-5CBB-49E2-8968-D7B557BD9824}" sibTransId="{F3B7D072-6D77-4AEE-8765-61D1128EA12F}"/>
    <dgm:cxn modelId="{07C92A4B-D526-0B4B-9315-5C9FACF57241}" type="presOf" srcId="{3D80BF38-9300-4E61-8A01-9A0E656BD631}" destId="{D6C67D12-2EF8-4E5C-A688-2C6298221B51}" srcOrd="1" destOrd="0" presId="urn:microsoft.com/office/officeart/2005/8/layout/hProcess4"/>
    <dgm:cxn modelId="{FE97AE6B-986E-4AB1-A4A1-EC8A0480FB96}" srcId="{CCDF9E5A-12C3-4EB3-BE5D-1D5AFDB55057}" destId="{9522F2D6-9853-411A-B4B0-B1F866E3AB83}" srcOrd="1" destOrd="0" parTransId="{0A695D9A-B1DD-4FF1-8885-2DB5B5BEDA0D}" sibTransId="{5381BF9B-BBF3-4CC8-878A-105C8D3012C8}"/>
    <dgm:cxn modelId="{F0DECF44-FD4A-CF45-94FD-E85842D26CCF}" type="presOf" srcId="{9522F2D6-9853-411A-B4B0-B1F866E3AB83}" destId="{62CDBCF0-9D4E-4D5B-9D7E-B5354BB1420D}" srcOrd="0" destOrd="1" presId="urn:microsoft.com/office/officeart/2005/8/layout/hProcess4"/>
    <dgm:cxn modelId="{6698A9BF-3555-EA46-9F93-B39E923B2DDF}" type="presOf" srcId="{5916C3D1-489E-40EB-8273-B711B165814F}" destId="{62CDBCF0-9D4E-4D5B-9D7E-B5354BB1420D}" srcOrd="0" destOrd="3" presId="urn:microsoft.com/office/officeart/2005/8/layout/hProcess4"/>
    <dgm:cxn modelId="{D937444C-9652-254A-8437-A68DDDC973CC}" type="presOf" srcId="{548AA98E-8B44-44A3-A087-1635CA0E6E65}" destId="{62CDBCF0-9D4E-4D5B-9D7E-B5354BB1420D}" srcOrd="0" destOrd="0" presId="urn:microsoft.com/office/officeart/2005/8/layout/hProcess4"/>
    <dgm:cxn modelId="{6F79712F-F923-4848-8E55-6F84F2B643BD}" type="presOf" srcId="{79FFF278-FAE5-4D91-BFD3-BC3691C9CEFF}" destId="{62CDBCF0-9D4E-4D5B-9D7E-B5354BB1420D}" srcOrd="0" destOrd="2" presId="urn:microsoft.com/office/officeart/2005/8/layout/hProcess4"/>
    <dgm:cxn modelId="{ED726CDA-931C-9946-94AD-702228C0A27F}" type="presOf" srcId="{280C99EE-1A63-4205-8A72-EC79B99ECA5C}" destId="{D6C67D12-2EF8-4E5C-A688-2C6298221B51}" srcOrd="1" destOrd="2" presId="urn:microsoft.com/office/officeart/2005/8/layout/hProcess4"/>
    <dgm:cxn modelId="{DC5CA70D-F06D-4C65-8D7C-9E91F50148E9}" srcId="{6D81CA73-BBC8-44DE-8485-60BBD84D3B3A}" destId="{3D80BF38-9300-4E61-8A01-9A0E656BD631}" srcOrd="0" destOrd="0" parTransId="{E139E4D9-B969-4D45-AC14-CFEC99EC456F}" sibTransId="{4BA1E3D5-21DB-4E36-8438-AF921B4B9D71}"/>
    <dgm:cxn modelId="{CC7F8CA7-E5A1-EA4F-9566-BF9FB370C7BC}" type="presParOf" srcId="{C536BC7C-3975-400D-A95C-01C28B863FD6}" destId="{CBEF8B8B-DFB5-4864-A8C6-632FDA56352F}" srcOrd="0" destOrd="0" presId="urn:microsoft.com/office/officeart/2005/8/layout/hProcess4"/>
    <dgm:cxn modelId="{CB44C685-B819-5E4E-AEEB-01736753605D}" type="presParOf" srcId="{C536BC7C-3975-400D-A95C-01C28B863FD6}" destId="{41C7AB9D-FA08-43EB-8DE2-DA1ECE8F0DC3}" srcOrd="1" destOrd="0" presId="urn:microsoft.com/office/officeart/2005/8/layout/hProcess4"/>
    <dgm:cxn modelId="{CA864AC1-A6B1-DE44-B766-B102229C4B88}" type="presParOf" srcId="{C536BC7C-3975-400D-A95C-01C28B863FD6}" destId="{EEABFBCD-BB5B-43E2-9E1C-8D70AD5EEA06}" srcOrd="2" destOrd="0" presId="urn:microsoft.com/office/officeart/2005/8/layout/hProcess4"/>
    <dgm:cxn modelId="{C8AD1130-D20A-D54A-B681-9312C20D98E4}" type="presParOf" srcId="{EEABFBCD-BB5B-43E2-9E1C-8D70AD5EEA06}" destId="{8F31AE4A-A32F-4E2C-AD36-DEB2BFB026EE}" srcOrd="0" destOrd="0" presId="urn:microsoft.com/office/officeart/2005/8/layout/hProcess4"/>
    <dgm:cxn modelId="{E94FE9B4-62BD-CB4D-B880-5B55C4E34B71}" type="presParOf" srcId="{8F31AE4A-A32F-4E2C-AD36-DEB2BFB026EE}" destId="{8687F52C-7F9F-410C-8BBC-55DDA0C21C99}" srcOrd="0" destOrd="0" presId="urn:microsoft.com/office/officeart/2005/8/layout/hProcess4"/>
    <dgm:cxn modelId="{22DF511D-C79A-924F-A65A-804F39BEF1B1}" type="presParOf" srcId="{8F31AE4A-A32F-4E2C-AD36-DEB2BFB026EE}" destId="{62CDBCF0-9D4E-4D5B-9D7E-B5354BB1420D}" srcOrd="1" destOrd="0" presId="urn:microsoft.com/office/officeart/2005/8/layout/hProcess4"/>
    <dgm:cxn modelId="{D3BCBFCA-2DDD-774C-8006-140894FB88AB}" type="presParOf" srcId="{8F31AE4A-A32F-4E2C-AD36-DEB2BFB026EE}" destId="{97994CD1-63A1-443B-BE64-AF0E96A47CC2}" srcOrd="2" destOrd="0" presId="urn:microsoft.com/office/officeart/2005/8/layout/hProcess4"/>
    <dgm:cxn modelId="{8F0F8C4B-7C62-D24C-BFCC-5CB995A9A07D}" type="presParOf" srcId="{8F31AE4A-A32F-4E2C-AD36-DEB2BFB026EE}" destId="{0DE8A6E1-A9AE-41CE-8C29-34A763ED8B13}" srcOrd="3" destOrd="0" presId="urn:microsoft.com/office/officeart/2005/8/layout/hProcess4"/>
    <dgm:cxn modelId="{07382B48-A5BA-5F42-BEE6-4C858C46A804}" type="presParOf" srcId="{8F31AE4A-A32F-4E2C-AD36-DEB2BFB026EE}" destId="{344BF14F-1885-497D-B713-A2B7E4360452}" srcOrd="4" destOrd="0" presId="urn:microsoft.com/office/officeart/2005/8/layout/hProcess4"/>
    <dgm:cxn modelId="{5A0AEEEB-48A6-F943-BA3A-893BC1A0801A}" type="presParOf" srcId="{EEABFBCD-BB5B-43E2-9E1C-8D70AD5EEA06}" destId="{C6E748BA-9659-4EC0-971A-D8C7E5626988}" srcOrd="1" destOrd="0" presId="urn:microsoft.com/office/officeart/2005/8/layout/hProcess4"/>
    <dgm:cxn modelId="{88EA2C4E-D74A-0849-9F62-CF0AEA2F6DAA}" type="presParOf" srcId="{EEABFBCD-BB5B-43E2-9E1C-8D70AD5EEA06}" destId="{75BB937A-ADCE-4C18-AD1B-5613DB7D8E5D}" srcOrd="2" destOrd="0" presId="urn:microsoft.com/office/officeart/2005/8/layout/hProcess4"/>
    <dgm:cxn modelId="{DF08A05C-5438-E946-9D10-382C7642F882}" type="presParOf" srcId="{75BB937A-ADCE-4C18-AD1B-5613DB7D8E5D}" destId="{81DA2A8A-1485-4061-B1EE-ED8E56AA3D3A}" srcOrd="0" destOrd="0" presId="urn:microsoft.com/office/officeart/2005/8/layout/hProcess4"/>
    <dgm:cxn modelId="{A790F968-6449-B04C-8EEE-42F14210E30B}" type="presParOf" srcId="{75BB937A-ADCE-4C18-AD1B-5613DB7D8E5D}" destId="{1B7FB0BD-94A6-44B7-B783-463FE2CD3C44}" srcOrd="1" destOrd="0" presId="urn:microsoft.com/office/officeart/2005/8/layout/hProcess4"/>
    <dgm:cxn modelId="{9E48EE6B-26E6-054B-8FDB-1C5796B039C9}" type="presParOf" srcId="{75BB937A-ADCE-4C18-AD1B-5613DB7D8E5D}" destId="{D6C67D12-2EF8-4E5C-A688-2C6298221B51}" srcOrd="2" destOrd="0" presId="urn:microsoft.com/office/officeart/2005/8/layout/hProcess4"/>
    <dgm:cxn modelId="{85DB2084-3DDB-1C4C-A4FB-0A2AD0A5F510}" type="presParOf" srcId="{75BB937A-ADCE-4C18-AD1B-5613DB7D8E5D}" destId="{E2002D9A-83F7-41CD-AFC2-D986BAFE9C95}" srcOrd="3" destOrd="0" presId="urn:microsoft.com/office/officeart/2005/8/layout/hProcess4"/>
    <dgm:cxn modelId="{5BE3007B-00EA-DE41-A645-914306B6694B}" type="presParOf" srcId="{75BB937A-ADCE-4C18-AD1B-5613DB7D8E5D}" destId="{160A20E2-7DF7-4C8F-B535-CBB8DD8F19FE}"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414C5C-7F78-4547-8D0A-CE0F673C7075}" type="doc">
      <dgm:prSet loTypeId="urn:microsoft.com/office/officeart/2005/8/layout/arrow2" loCatId="process" qsTypeId="urn:microsoft.com/office/officeart/2005/8/quickstyle/simple1" qsCatId="simple" csTypeId="urn:microsoft.com/office/officeart/2005/8/colors/accent1_2" csCatId="accent1" phldr="1"/>
      <dgm:spPr/>
    </dgm:pt>
    <dgm:pt modelId="{C0E939BB-9240-4651-BB25-1FCB400A07B6}">
      <dgm:prSet phldrT="[Text]" custT="1"/>
      <dgm:spPr/>
      <dgm:t>
        <a:bodyPr/>
        <a:lstStyle/>
        <a:p>
          <a:r>
            <a:rPr lang="en-CA" sz="2000" dirty="0"/>
            <a:t>- Begin establishing “educational alliance”</a:t>
          </a:r>
        </a:p>
        <a:p>
          <a:r>
            <a:rPr lang="en-CA" sz="2000" dirty="0"/>
            <a:t> - Create short &amp; long term objectives with strategies</a:t>
          </a:r>
        </a:p>
      </dgm:t>
    </dgm:pt>
    <dgm:pt modelId="{09D45B30-A34D-40F8-8829-95EC27F018F9}" type="parTrans" cxnId="{5F3BA01C-E328-49DB-A1D7-4C233D2656A1}">
      <dgm:prSet/>
      <dgm:spPr/>
      <dgm:t>
        <a:bodyPr/>
        <a:lstStyle/>
        <a:p>
          <a:endParaRPr lang="en-CA"/>
        </a:p>
      </dgm:t>
    </dgm:pt>
    <dgm:pt modelId="{EAD4DE5D-EBDB-45C3-BCAF-94B8DA02270A}" type="sibTrans" cxnId="{5F3BA01C-E328-49DB-A1D7-4C233D2656A1}">
      <dgm:prSet/>
      <dgm:spPr/>
      <dgm:t>
        <a:bodyPr/>
        <a:lstStyle/>
        <a:p>
          <a:endParaRPr lang="en-CA"/>
        </a:p>
      </dgm:t>
    </dgm:pt>
    <dgm:pt modelId="{A79E14B9-E0AE-41F3-B001-483B5F1FE32D}">
      <dgm:prSet phldrT="[Text]" custT="1"/>
      <dgm:spPr/>
      <dgm:t>
        <a:bodyPr/>
        <a:lstStyle/>
        <a:p>
          <a:r>
            <a:rPr lang="en-CA" sz="2000" dirty="0"/>
            <a:t>- Reinforce “educational alliance”</a:t>
          </a:r>
        </a:p>
        <a:p>
          <a:r>
            <a:rPr lang="en-CA" sz="2000" dirty="0"/>
            <a:t>- Review progress, introduce/ modify strategies PRN</a:t>
          </a:r>
        </a:p>
        <a:p>
          <a:endParaRPr lang="en-CA" sz="2000" dirty="0"/>
        </a:p>
      </dgm:t>
    </dgm:pt>
    <dgm:pt modelId="{ECB7FEAE-8A20-404F-984C-EB0953E6122B}" type="parTrans" cxnId="{7CC97B63-39A0-4D0C-81AE-6259E3380FF9}">
      <dgm:prSet/>
      <dgm:spPr/>
      <dgm:t>
        <a:bodyPr/>
        <a:lstStyle/>
        <a:p>
          <a:endParaRPr lang="en-CA"/>
        </a:p>
      </dgm:t>
    </dgm:pt>
    <dgm:pt modelId="{EF882E44-8B91-4209-A543-022D317CFED9}" type="sibTrans" cxnId="{7CC97B63-39A0-4D0C-81AE-6259E3380FF9}">
      <dgm:prSet/>
      <dgm:spPr/>
      <dgm:t>
        <a:bodyPr/>
        <a:lstStyle/>
        <a:p>
          <a:endParaRPr lang="en-CA"/>
        </a:p>
      </dgm:t>
    </dgm:pt>
    <dgm:pt modelId="{7D6FFA09-5049-4FC0-8347-D06971DE5424}">
      <dgm:prSet phldrT="[Text]" custT="1"/>
      <dgm:spPr/>
      <dgm:t>
        <a:bodyPr/>
        <a:lstStyle/>
        <a:p>
          <a:r>
            <a:rPr lang="en-CA" sz="2000" dirty="0"/>
            <a:t>- Reinforce</a:t>
          </a:r>
        </a:p>
        <a:p>
          <a:r>
            <a:rPr lang="en-CA" sz="2000" dirty="0"/>
            <a:t>- Review</a:t>
          </a:r>
        </a:p>
        <a:p>
          <a:r>
            <a:rPr lang="en-CA" sz="2000" dirty="0"/>
            <a:t>- Re-strategize</a:t>
          </a:r>
        </a:p>
        <a:p>
          <a:endParaRPr lang="en-CA" sz="2000" dirty="0"/>
        </a:p>
      </dgm:t>
    </dgm:pt>
    <dgm:pt modelId="{6027291C-5DA3-40C9-9D7B-8740AC57C0D4}" type="parTrans" cxnId="{75596EF7-282A-40CF-AF69-7467034C4569}">
      <dgm:prSet/>
      <dgm:spPr/>
      <dgm:t>
        <a:bodyPr/>
        <a:lstStyle/>
        <a:p>
          <a:endParaRPr lang="en-CA"/>
        </a:p>
      </dgm:t>
    </dgm:pt>
    <dgm:pt modelId="{34F14EC4-540E-4527-A801-361BD13D4C6D}" type="sibTrans" cxnId="{75596EF7-282A-40CF-AF69-7467034C4569}">
      <dgm:prSet/>
      <dgm:spPr/>
      <dgm:t>
        <a:bodyPr/>
        <a:lstStyle/>
        <a:p>
          <a:endParaRPr lang="en-CA"/>
        </a:p>
      </dgm:t>
    </dgm:pt>
    <dgm:pt modelId="{B3C0416B-DD55-4EA1-ABBB-632F6E342F10}" type="pres">
      <dgm:prSet presAssocID="{A2414C5C-7F78-4547-8D0A-CE0F673C7075}" presName="arrowDiagram" presStyleCnt="0">
        <dgm:presLayoutVars>
          <dgm:chMax val="5"/>
          <dgm:dir/>
          <dgm:resizeHandles val="exact"/>
        </dgm:presLayoutVars>
      </dgm:prSet>
      <dgm:spPr/>
    </dgm:pt>
    <dgm:pt modelId="{6791A484-F9EE-40B8-985F-1CE18800E5E9}" type="pres">
      <dgm:prSet presAssocID="{A2414C5C-7F78-4547-8D0A-CE0F673C7075}" presName="arrow" presStyleLbl="bgShp" presStyleIdx="0" presStyleCnt="1" custScaleX="133898"/>
      <dgm:spPr/>
    </dgm:pt>
    <dgm:pt modelId="{62A15C83-734D-45E3-9A94-E0B0F88CDC17}" type="pres">
      <dgm:prSet presAssocID="{A2414C5C-7F78-4547-8D0A-CE0F673C7075}" presName="arrowDiagram3" presStyleCnt="0"/>
      <dgm:spPr/>
    </dgm:pt>
    <dgm:pt modelId="{DF28C2DA-5091-4991-B2D4-AE711B14A0CE}" type="pres">
      <dgm:prSet presAssocID="{C0E939BB-9240-4651-BB25-1FCB400A07B6}" presName="bullet3a" presStyleLbl="node1" presStyleIdx="0" presStyleCnt="3" custLinFactX="-282865" custLinFactNeighborX="-300000" custLinFactNeighborY="77715"/>
      <dgm:spPr>
        <a:solidFill>
          <a:schemeClr val="accent2">
            <a:lumMod val="75000"/>
          </a:schemeClr>
        </a:solidFill>
      </dgm:spPr>
    </dgm:pt>
    <dgm:pt modelId="{D15FDD0B-7979-4E49-9907-3AD555725520}" type="pres">
      <dgm:prSet presAssocID="{C0E939BB-9240-4651-BB25-1FCB400A07B6}" presName="textBox3a" presStyleLbl="revTx" presStyleIdx="0" presStyleCnt="3" custScaleX="159290" custLinFactNeighborX="-30062" custLinFactNeighborY="-3356">
        <dgm:presLayoutVars>
          <dgm:bulletEnabled val="1"/>
        </dgm:presLayoutVars>
      </dgm:prSet>
      <dgm:spPr/>
      <dgm:t>
        <a:bodyPr/>
        <a:lstStyle/>
        <a:p>
          <a:endParaRPr lang="en-US"/>
        </a:p>
      </dgm:t>
    </dgm:pt>
    <dgm:pt modelId="{0FCF6D4F-415C-48C4-A917-BA08772E9267}" type="pres">
      <dgm:prSet presAssocID="{A79E14B9-E0AE-41F3-B001-483B5F1FE32D}" presName="bullet3b" presStyleLbl="node1" presStyleIdx="1" presStyleCnt="3" custLinFactNeighborX="-68786" custLinFactNeighborY="8598"/>
      <dgm:spPr>
        <a:solidFill>
          <a:schemeClr val="accent2">
            <a:lumMod val="75000"/>
          </a:schemeClr>
        </a:solidFill>
      </dgm:spPr>
    </dgm:pt>
    <dgm:pt modelId="{C6EDEC09-D99B-4F53-AC18-EF4DE0709BCF}" type="pres">
      <dgm:prSet presAssocID="{A79E14B9-E0AE-41F3-B001-483B5F1FE32D}" presName="textBox3b" presStyleLbl="revTx" presStyleIdx="1" presStyleCnt="3" custScaleX="147618" custLinFactNeighborX="22731" custLinFactNeighborY="-11291">
        <dgm:presLayoutVars>
          <dgm:bulletEnabled val="1"/>
        </dgm:presLayoutVars>
      </dgm:prSet>
      <dgm:spPr/>
      <dgm:t>
        <a:bodyPr/>
        <a:lstStyle/>
        <a:p>
          <a:endParaRPr lang="en-US"/>
        </a:p>
      </dgm:t>
    </dgm:pt>
    <dgm:pt modelId="{3CB3D75B-A17E-48F7-BCCC-3D35D1391AD8}" type="pres">
      <dgm:prSet presAssocID="{7D6FFA09-5049-4FC0-8347-D06971DE5424}" presName="bullet3c" presStyleLbl="node1" presStyleIdx="2" presStyleCnt="3" custLinFactX="86518" custLinFactNeighborX="100000" custLinFactNeighborY="-4505"/>
      <dgm:spPr>
        <a:solidFill>
          <a:schemeClr val="accent2">
            <a:lumMod val="75000"/>
          </a:schemeClr>
        </a:solidFill>
      </dgm:spPr>
    </dgm:pt>
    <dgm:pt modelId="{FB0D3BF7-E52A-4BF2-934D-B3BC33BE695A}" type="pres">
      <dgm:prSet presAssocID="{7D6FFA09-5049-4FC0-8347-D06971DE5424}" presName="textBox3c" presStyleLbl="revTx" presStyleIdx="2" presStyleCnt="3" custScaleX="120596" custScaleY="57122" custLinFactNeighborX="67353" custLinFactNeighborY="-29306">
        <dgm:presLayoutVars>
          <dgm:bulletEnabled val="1"/>
        </dgm:presLayoutVars>
      </dgm:prSet>
      <dgm:spPr/>
      <dgm:t>
        <a:bodyPr/>
        <a:lstStyle/>
        <a:p>
          <a:endParaRPr lang="en-US"/>
        </a:p>
      </dgm:t>
    </dgm:pt>
  </dgm:ptLst>
  <dgm:cxnLst>
    <dgm:cxn modelId="{5F3BA01C-E328-49DB-A1D7-4C233D2656A1}" srcId="{A2414C5C-7F78-4547-8D0A-CE0F673C7075}" destId="{C0E939BB-9240-4651-BB25-1FCB400A07B6}" srcOrd="0" destOrd="0" parTransId="{09D45B30-A34D-40F8-8829-95EC27F018F9}" sibTransId="{EAD4DE5D-EBDB-45C3-BCAF-94B8DA02270A}"/>
    <dgm:cxn modelId="{1BE69E5B-8CEB-4C46-9B28-5B30A69538F4}" type="presOf" srcId="{A2414C5C-7F78-4547-8D0A-CE0F673C7075}" destId="{B3C0416B-DD55-4EA1-ABBB-632F6E342F10}" srcOrd="0" destOrd="0" presId="urn:microsoft.com/office/officeart/2005/8/layout/arrow2"/>
    <dgm:cxn modelId="{75596EF7-282A-40CF-AF69-7467034C4569}" srcId="{A2414C5C-7F78-4547-8D0A-CE0F673C7075}" destId="{7D6FFA09-5049-4FC0-8347-D06971DE5424}" srcOrd="2" destOrd="0" parTransId="{6027291C-5DA3-40C9-9D7B-8740AC57C0D4}" sibTransId="{34F14EC4-540E-4527-A801-361BD13D4C6D}"/>
    <dgm:cxn modelId="{7CC97B63-39A0-4D0C-81AE-6259E3380FF9}" srcId="{A2414C5C-7F78-4547-8D0A-CE0F673C7075}" destId="{A79E14B9-E0AE-41F3-B001-483B5F1FE32D}" srcOrd="1" destOrd="0" parTransId="{ECB7FEAE-8A20-404F-984C-EB0953E6122B}" sibTransId="{EF882E44-8B91-4209-A543-022D317CFED9}"/>
    <dgm:cxn modelId="{75982C61-3F30-4577-9631-26E63E32D15A}" type="presOf" srcId="{A79E14B9-E0AE-41F3-B001-483B5F1FE32D}" destId="{C6EDEC09-D99B-4F53-AC18-EF4DE0709BCF}" srcOrd="0" destOrd="0" presId="urn:microsoft.com/office/officeart/2005/8/layout/arrow2"/>
    <dgm:cxn modelId="{A1459637-D12C-45BF-A8E7-2798F950496E}" type="presOf" srcId="{7D6FFA09-5049-4FC0-8347-D06971DE5424}" destId="{FB0D3BF7-E52A-4BF2-934D-B3BC33BE695A}" srcOrd="0" destOrd="0" presId="urn:microsoft.com/office/officeart/2005/8/layout/arrow2"/>
    <dgm:cxn modelId="{D566B768-37BA-4A38-8860-4EB7972C9C7F}" type="presOf" srcId="{C0E939BB-9240-4651-BB25-1FCB400A07B6}" destId="{D15FDD0B-7979-4E49-9907-3AD555725520}" srcOrd="0" destOrd="0" presId="urn:microsoft.com/office/officeart/2005/8/layout/arrow2"/>
    <dgm:cxn modelId="{4E600E96-877D-4718-8AA4-55672A600768}" type="presParOf" srcId="{B3C0416B-DD55-4EA1-ABBB-632F6E342F10}" destId="{6791A484-F9EE-40B8-985F-1CE18800E5E9}" srcOrd="0" destOrd="0" presId="urn:microsoft.com/office/officeart/2005/8/layout/arrow2"/>
    <dgm:cxn modelId="{D8D462ED-5D2F-4167-9594-FEEBDFDAB4BE}" type="presParOf" srcId="{B3C0416B-DD55-4EA1-ABBB-632F6E342F10}" destId="{62A15C83-734D-45E3-9A94-E0B0F88CDC17}" srcOrd="1" destOrd="0" presId="urn:microsoft.com/office/officeart/2005/8/layout/arrow2"/>
    <dgm:cxn modelId="{693AAB81-B609-41AC-AB71-852D2BD2D030}" type="presParOf" srcId="{62A15C83-734D-45E3-9A94-E0B0F88CDC17}" destId="{DF28C2DA-5091-4991-B2D4-AE711B14A0CE}" srcOrd="0" destOrd="0" presId="urn:microsoft.com/office/officeart/2005/8/layout/arrow2"/>
    <dgm:cxn modelId="{6E517CE8-B3C3-4184-A4EF-DA592E0EB522}" type="presParOf" srcId="{62A15C83-734D-45E3-9A94-E0B0F88CDC17}" destId="{D15FDD0B-7979-4E49-9907-3AD555725520}" srcOrd="1" destOrd="0" presId="urn:microsoft.com/office/officeart/2005/8/layout/arrow2"/>
    <dgm:cxn modelId="{3EEB0333-E8FF-477B-A8F2-F63EA5F3A554}" type="presParOf" srcId="{62A15C83-734D-45E3-9A94-E0B0F88CDC17}" destId="{0FCF6D4F-415C-48C4-A917-BA08772E9267}" srcOrd="2" destOrd="0" presId="urn:microsoft.com/office/officeart/2005/8/layout/arrow2"/>
    <dgm:cxn modelId="{A48E9CB8-53D8-47D9-80CB-DA399C2A8644}" type="presParOf" srcId="{62A15C83-734D-45E3-9A94-E0B0F88CDC17}" destId="{C6EDEC09-D99B-4F53-AC18-EF4DE0709BCF}" srcOrd="3" destOrd="0" presId="urn:microsoft.com/office/officeart/2005/8/layout/arrow2"/>
    <dgm:cxn modelId="{B833ACE4-74D3-4C8C-8683-51135A4A29A8}" type="presParOf" srcId="{62A15C83-734D-45E3-9A94-E0B0F88CDC17}" destId="{3CB3D75B-A17E-48F7-BCCC-3D35D1391AD8}" srcOrd="4" destOrd="0" presId="urn:microsoft.com/office/officeart/2005/8/layout/arrow2"/>
    <dgm:cxn modelId="{CABF9DD7-C651-4FED-BE0C-D122FECE154F}" type="presParOf" srcId="{62A15C83-734D-45E3-9A94-E0B0F88CDC17}" destId="{FB0D3BF7-E52A-4BF2-934D-B3BC33BE695A}"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DBCF0-9D4E-4D5B-9D7E-B5354BB1420D}">
      <dsp:nvSpPr>
        <dsp:cNvPr id="0" name=""/>
        <dsp:cNvSpPr/>
      </dsp:nvSpPr>
      <dsp:spPr>
        <a:xfrm>
          <a:off x="1457815" y="889810"/>
          <a:ext cx="4551634" cy="365048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b" anchorCtr="0">
          <a:noAutofit/>
        </a:bodyPr>
        <a:lstStyle/>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cs typeface="Verdana" panose="020B0604030504040204" pitchFamily="34" charset="0"/>
            </a:rPr>
            <a:t>“Summative assessment”</a:t>
          </a:r>
        </a:p>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cs typeface="Verdana" panose="020B0604030504040204" pitchFamily="34" charset="0"/>
            </a:rPr>
            <a:t>High stakes</a:t>
          </a:r>
        </a:p>
        <a:p>
          <a:pPr marL="171450" lvl="1" indent="-171450" algn="l" defTabSz="800100">
            <a:lnSpc>
              <a:spcPct val="90000"/>
            </a:lnSpc>
            <a:spcBef>
              <a:spcPct val="0"/>
            </a:spcBef>
            <a:spcAft>
              <a:spcPct val="15000"/>
            </a:spcAft>
            <a:buChar char="••"/>
          </a:pPr>
          <a:r>
            <a:rPr lang="en-US" sz="1800" kern="1200" dirty="0">
              <a:latin typeface="Verdana" panose="020B0604030504040204" pitchFamily="34" charset="0"/>
              <a:ea typeface="Verdana" panose="020B0604030504040204" pitchFamily="34" charset="0"/>
              <a:cs typeface="Verdana" panose="020B0604030504040204" pitchFamily="34" charset="0"/>
            </a:rPr>
            <a:t>Happens at the end of the learning process</a:t>
          </a:r>
        </a:p>
        <a:p>
          <a:pPr marL="171450" lvl="1" indent="-171450" algn="l" defTabSz="800100">
            <a:lnSpc>
              <a:spcPct val="90000"/>
            </a:lnSpc>
            <a:spcBef>
              <a:spcPct val="0"/>
            </a:spcBef>
            <a:spcAft>
              <a:spcPct val="15000"/>
            </a:spcAft>
            <a:buChar char="••"/>
          </a:pPr>
          <a:r>
            <a:rPr lang="en-CA" sz="1800" kern="1200" dirty="0">
              <a:latin typeface="Verdana" panose="020B0604030504040204" pitchFamily="34" charset="0"/>
              <a:ea typeface="Verdana" panose="020B0604030504040204" pitchFamily="34" charset="0"/>
              <a:cs typeface="Verdana" panose="020B0604030504040204" pitchFamily="34" charset="0"/>
            </a:rPr>
            <a:t>Goal: judge/evaluate learning at that particular instance in time </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1541823" y="973818"/>
        <a:ext cx="4383618" cy="2700222"/>
      </dsp:txXfrm>
    </dsp:sp>
    <dsp:sp modelId="{C6E748BA-9659-4EC0-971A-D8C7E5626988}">
      <dsp:nvSpPr>
        <dsp:cNvPr id="0" name=""/>
        <dsp:cNvSpPr/>
      </dsp:nvSpPr>
      <dsp:spPr>
        <a:xfrm>
          <a:off x="3886560" y="1298262"/>
          <a:ext cx="4669677" cy="4669677"/>
        </a:xfrm>
        <a:prstGeom prst="leftCircularArrow">
          <a:avLst>
            <a:gd name="adj1" fmla="val 2844"/>
            <a:gd name="adj2" fmla="val 347477"/>
            <a:gd name="adj3" fmla="val 1743593"/>
            <a:gd name="adj4" fmla="val 8645094"/>
            <a:gd name="adj5" fmla="val 3318"/>
          </a:avLst>
        </a:prstGeom>
        <a:solidFill>
          <a:srgbClr val="F4A34A"/>
        </a:solidFill>
        <a:ln>
          <a:noFill/>
        </a:ln>
        <a:effectLst/>
      </dsp:spPr>
      <dsp:style>
        <a:lnRef idx="0">
          <a:scrgbClr r="0" g="0" b="0"/>
        </a:lnRef>
        <a:fillRef idx="1">
          <a:scrgbClr r="0" g="0" b="0"/>
        </a:fillRef>
        <a:effectRef idx="0">
          <a:scrgbClr r="0" g="0" b="0"/>
        </a:effectRef>
        <a:fontRef idx="minor">
          <a:schemeClr val="lt1"/>
        </a:fontRef>
      </dsp:style>
    </dsp:sp>
    <dsp:sp modelId="{0DE8A6E1-A9AE-41CE-8C29-34A763ED8B13}">
      <dsp:nvSpPr>
        <dsp:cNvPr id="0" name=""/>
        <dsp:cNvSpPr/>
      </dsp:nvSpPr>
      <dsp:spPr>
        <a:xfrm>
          <a:off x="2749535" y="3861637"/>
          <a:ext cx="3460625" cy="113883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kern="1200" dirty="0">
              <a:latin typeface="Verdana" panose="020B0604030504040204" pitchFamily="34" charset="0"/>
              <a:ea typeface="Verdana" panose="020B0604030504040204" pitchFamily="34" charset="0"/>
              <a:cs typeface="Verdana" panose="020B0604030504040204" pitchFamily="34" charset="0"/>
            </a:rPr>
            <a:t>Assessment </a:t>
          </a:r>
          <a:br>
            <a:rPr lang="en-US" sz="3400" kern="1200" dirty="0">
              <a:latin typeface="Verdana" panose="020B0604030504040204" pitchFamily="34" charset="0"/>
              <a:ea typeface="Verdana" panose="020B0604030504040204" pitchFamily="34" charset="0"/>
              <a:cs typeface="Verdana" panose="020B0604030504040204" pitchFamily="34" charset="0"/>
            </a:rPr>
          </a:br>
          <a:r>
            <a:rPr lang="en-US" sz="3400" kern="1200" dirty="0">
              <a:latin typeface="Verdana" panose="020B0604030504040204" pitchFamily="34" charset="0"/>
              <a:ea typeface="Verdana" panose="020B0604030504040204" pitchFamily="34" charset="0"/>
              <a:cs typeface="Verdana" panose="020B0604030504040204" pitchFamily="34" charset="0"/>
            </a:rPr>
            <a:t>OF Learning </a:t>
          </a:r>
        </a:p>
      </dsp:txBody>
      <dsp:txXfrm>
        <a:off x="2782890" y="3894992"/>
        <a:ext cx="3393915" cy="1072122"/>
      </dsp:txXfrm>
    </dsp:sp>
    <dsp:sp modelId="{1B7FB0BD-94A6-44B7-B783-463FE2CD3C44}">
      <dsp:nvSpPr>
        <dsp:cNvPr id="0" name=""/>
        <dsp:cNvSpPr/>
      </dsp:nvSpPr>
      <dsp:spPr>
        <a:xfrm>
          <a:off x="6690332" y="852570"/>
          <a:ext cx="4549475" cy="364623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Verdana" panose="020B0604030504040204" pitchFamily="34" charset="0"/>
              <a:ea typeface="Verdana" panose="020B0604030504040204" pitchFamily="34" charset="0"/>
              <a:cs typeface="Verdana" panose="020B0604030504040204" pitchFamily="34" charset="0"/>
            </a:rPr>
            <a:t>“Formative assessment”</a:t>
          </a:r>
        </a:p>
        <a:p>
          <a:pPr marL="171450" lvl="1" indent="-171450" algn="l" defTabSz="844550">
            <a:lnSpc>
              <a:spcPct val="90000"/>
            </a:lnSpc>
            <a:spcBef>
              <a:spcPct val="0"/>
            </a:spcBef>
            <a:spcAft>
              <a:spcPct val="15000"/>
            </a:spcAft>
            <a:buChar char="••"/>
          </a:pPr>
          <a:r>
            <a:rPr lang="en-US" sz="1900" kern="1200" dirty="0">
              <a:latin typeface="Verdana" panose="020B0604030504040204" pitchFamily="34" charset="0"/>
              <a:ea typeface="Verdana" panose="020B0604030504040204" pitchFamily="34" charset="0"/>
              <a:cs typeface="Verdana" panose="020B0604030504040204" pitchFamily="34" charset="0"/>
            </a:rPr>
            <a:t>Low stakes, safe environment</a:t>
          </a:r>
        </a:p>
        <a:p>
          <a:pPr marL="171450" lvl="1" indent="-171450" algn="l" defTabSz="844550">
            <a:lnSpc>
              <a:spcPct val="90000"/>
            </a:lnSpc>
            <a:spcBef>
              <a:spcPct val="0"/>
            </a:spcBef>
            <a:spcAft>
              <a:spcPct val="15000"/>
            </a:spcAft>
            <a:buChar char="••"/>
          </a:pPr>
          <a:r>
            <a:rPr lang="en-US" sz="1900" kern="1200" dirty="0">
              <a:latin typeface="Verdana" panose="020B0604030504040204" pitchFamily="34" charset="0"/>
              <a:ea typeface="Verdana" panose="020B0604030504040204" pitchFamily="34" charset="0"/>
              <a:cs typeface="Verdana" panose="020B0604030504040204" pitchFamily="34" charset="0"/>
            </a:rPr>
            <a:t>Embedded in the learning process (frequent and ongoing)</a:t>
          </a:r>
        </a:p>
        <a:p>
          <a:pPr marL="171450" lvl="1" indent="-171450" algn="l" defTabSz="844550">
            <a:lnSpc>
              <a:spcPct val="90000"/>
            </a:lnSpc>
            <a:spcBef>
              <a:spcPct val="0"/>
            </a:spcBef>
            <a:spcAft>
              <a:spcPct val="15000"/>
            </a:spcAft>
            <a:buChar char="••"/>
          </a:pPr>
          <a:r>
            <a:rPr lang="en-US" sz="1900" kern="1200" dirty="0">
              <a:latin typeface="Verdana" panose="020B0604030504040204" pitchFamily="34" charset="0"/>
              <a:ea typeface="Verdana" panose="020B0604030504040204" pitchFamily="34" charset="0"/>
              <a:cs typeface="Verdana" panose="020B0604030504040204" pitchFamily="34" charset="0"/>
            </a:rPr>
            <a:t>Goal: monitor learning/progress and provide immediate feedback that can be used to improve teaching/learning (feedback loop)</a:t>
          </a:r>
        </a:p>
      </dsp:txBody>
      <dsp:txXfrm>
        <a:off x="6774242" y="1717816"/>
        <a:ext cx="4381655" cy="2697078"/>
      </dsp:txXfrm>
    </dsp:sp>
    <dsp:sp modelId="{E2002D9A-83F7-41CD-AFC2-D986BAFE9C95}">
      <dsp:nvSpPr>
        <dsp:cNvPr id="0" name=""/>
        <dsp:cNvSpPr/>
      </dsp:nvSpPr>
      <dsp:spPr>
        <a:xfrm>
          <a:off x="8103676" y="341939"/>
          <a:ext cx="3462773" cy="113883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0" i="0" u="none" kern="1200" dirty="0">
              <a:latin typeface="Verdana" panose="020B0604030504040204" pitchFamily="34" charset="0"/>
              <a:ea typeface="Verdana" panose="020B0604030504040204" pitchFamily="34" charset="0"/>
              <a:cs typeface="Verdana" panose="020B0604030504040204" pitchFamily="34" charset="0"/>
            </a:rPr>
            <a:t>Observation</a:t>
          </a:r>
          <a:r>
            <a:rPr lang="en-US" sz="3400" b="0" i="0" kern="1200" dirty="0">
              <a:latin typeface="Verdana" panose="020B0604030504040204" pitchFamily="34" charset="0"/>
              <a:ea typeface="Verdana" panose="020B0604030504040204" pitchFamily="34" charset="0"/>
              <a:cs typeface="Verdana" panose="020B0604030504040204" pitchFamily="34" charset="0"/>
            </a:rPr>
            <a:t> </a:t>
          </a:r>
          <a:r>
            <a:rPr lang="en-US" sz="3400" kern="1200" dirty="0">
              <a:latin typeface="Verdana" panose="020B0604030504040204" pitchFamily="34" charset="0"/>
              <a:ea typeface="Verdana" panose="020B0604030504040204" pitchFamily="34" charset="0"/>
              <a:cs typeface="Verdana" panose="020B0604030504040204" pitchFamily="34" charset="0"/>
            </a:rPr>
            <a:t>FOR Learning </a:t>
          </a:r>
        </a:p>
      </dsp:txBody>
      <dsp:txXfrm>
        <a:off x="8137031" y="375294"/>
        <a:ext cx="3396063" cy="1072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10540-4080-5849-BEDC-63931D57B64E}">
      <dsp:nvSpPr>
        <dsp:cNvPr id="0" name=""/>
        <dsp:cNvSpPr/>
      </dsp:nvSpPr>
      <dsp:spPr>
        <a:xfrm>
          <a:off x="3315146" y="1357"/>
          <a:ext cx="1599307" cy="1039549"/>
        </a:xfrm>
        <a:prstGeom prst="roundRect">
          <a:avLst/>
        </a:prstGeom>
        <a:solidFill>
          <a:schemeClr val="accent6">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solidFill>
                <a:srgbClr val="000000"/>
              </a:solidFill>
            </a:rPr>
            <a:t>Adjust learning goals</a:t>
          </a:r>
        </a:p>
      </dsp:txBody>
      <dsp:txXfrm>
        <a:off x="3365893" y="52104"/>
        <a:ext cx="1497813" cy="938055"/>
      </dsp:txXfrm>
    </dsp:sp>
    <dsp:sp modelId="{ED037EAE-51BA-474B-8A07-962484925804}">
      <dsp:nvSpPr>
        <dsp:cNvPr id="0" name=""/>
        <dsp:cNvSpPr/>
      </dsp:nvSpPr>
      <dsp:spPr>
        <a:xfrm>
          <a:off x="2035455" y="521132"/>
          <a:ext cx="4158688" cy="4158688"/>
        </a:xfrm>
        <a:custGeom>
          <a:avLst/>
          <a:gdLst/>
          <a:ahLst/>
          <a:cxnLst/>
          <a:rect l="0" t="0" r="0" b="0"/>
          <a:pathLst>
            <a:path>
              <a:moveTo>
                <a:pt x="3093846" y="264279"/>
              </a:moveTo>
              <a:arcTo wR="2079344" hR="2079344" stAng="17952139" swAng="121359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06047FB-06D0-414A-A73A-4764CCAB8989}">
      <dsp:nvSpPr>
        <dsp:cNvPr id="0" name=""/>
        <dsp:cNvSpPr/>
      </dsp:nvSpPr>
      <dsp:spPr>
        <a:xfrm>
          <a:off x="5292720" y="1438149"/>
          <a:ext cx="1599307" cy="1039549"/>
        </a:xfrm>
        <a:prstGeom prst="roundRect">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solidFill>
                <a:srgbClr val="000000"/>
              </a:solidFill>
            </a:rPr>
            <a:t>Plan strategies/actions</a:t>
          </a:r>
        </a:p>
      </dsp:txBody>
      <dsp:txXfrm>
        <a:off x="5343467" y="1488896"/>
        <a:ext cx="1497813" cy="938055"/>
      </dsp:txXfrm>
    </dsp:sp>
    <dsp:sp modelId="{AA29895A-7629-6E4E-9701-EB595B869390}">
      <dsp:nvSpPr>
        <dsp:cNvPr id="0" name=""/>
        <dsp:cNvSpPr/>
      </dsp:nvSpPr>
      <dsp:spPr>
        <a:xfrm>
          <a:off x="2035455" y="521132"/>
          <a:ext cx="4158688" cy="4158688"/>
        </a:xfrm>
        <a:custGeom>
          <a:avLst/>
          <a:gdLst/>
          <a:ahLst/>
          <a:cxnLst/>
          <a:rect l="0" t="0" r="0" b="0"/>
          <a:pathLst>
            <a:path>
              <a:moveTo>
                <a:pt x="4153729" y="2222874"/>
              </a:moveTo>
              <a:arcTo wR="2079344" hR="2079344" stAng="21837485" swAng="136131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E6117BC-4F8F-FC47-BDC1-5EE513B9A536}">
      <dsp:nvSpPr>
        <dsp:cNvPr id="0" name=""/>
        <dsp:cNvSpPr/>
      </dsp:nvSpPr>
      <dsp:spPr>
        <a:xfrm>
          <a:off x="4537354" y="3762927"/>
          <a:ext cx="1599307" cy="1039549"/>
        </a:xfrm>
        <a:prstGeom prst="roundRect">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solidFill>
                <a:srgbClr val="000000"/>
              </a:solidFill>
            </a:rPr>
            <a:t>Implement plans</a:t>
          </a:r>
        </a:p>
      </dsp:txBody>
      <dsp:txXfrm>
        <a:off x="4588101" y="3813674"/>
        <a:ext cx="1497813" cy="938055"/>
      </dsp:txXfrm>
    </dsp:sp>
    <dsp:sp modelId="{6C2872AE-06EF-4346-BED2-F86A80E7871E}">
      <dsp:nvSpPr>
        <dsp:cNvPr id="0" name=""/>
        <dsp:cNvSpPr/>
      </dsp:nvSpPr>
      <dsp:spPr>
        <a:xfrm>
          <a:off x="2035455" y="521132"/>
          <a:ext cx="4158688" cy="4158688"/>
        </a:xfrm>
        <a:custGeom>
          <a:avLst/>
          <a:gdLst/>
          <a:ahLst/>
          <a:cxnLst/>
          <a:rect l="0" t="0" r="0" b="0"/>
          <a:pathLst>
            <a:path>
              <a:moveTo>
                <a:pt x="2335190" y="4142888"/>
              </a:moveTo>
              <a:arcTo wR="2079344" hR="2079344" stAng="4975939" swAng="84812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1B401E0-6256-6A48-9BBE-72A937C543B5}">
      <dsp:nvSpPr>
        <dsp:cNvPr id="0" name=""/>
        <dsp:cNvSpPr/>
      </dsp:nvSpPr>
      <dsp:spPr>
        <a:xfrm>
          <a:off x="2092938" y="3762927"/>
          <a:ext cx="1599307" cy="1039549"/>
        </a:xfrm>
        <a:prstGeom prst="roundRect">
          <a:avLst/>
        </a:prstGeom>
        <a:solidFill>
          <a:schemeClr val="accent4">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solidFill>
                <a:srgbClr val="000000"/>
              </a:solidFill>
            </a:rPr>
            <a:t>Monitor progress &amp; collect data</a:t>
          </a:r>
        </a:p>
      </dsp:txBody>
      <dsp:txXfrm>
        <a:off x="2143685" y="3813674"/>
        <a:ext cx="1497813" cy="938055"/>
      </dsp:txXfrm>
    </dsp:sp>
    <dsp:sp modelId="{ED4333B6-0EE4-E04D-BA28-9B2FC8F04A51}">
      <dsp:nvSpPr>
        <dsp:cNvPr id="0" name=""/>
        <dsp:cNvSpPr/>
      </dsp:nvSpPr>
      <dsp:spPr>
        <a:xfrm>
          <a:off x="2035455" y="521132"/>
          <a:ext cx="4158688" cy="4158688"/>
        </a:xfrm>
        <a:custGeom>
          <a:avLst/>
          <a:gdLst/>
          <a:ahLst/>
          <a:cxnLst/>
          <a:rect l="0" t="0" r="0" b="0"/>
          <a:pathLst>
            <a:path>
              <a:moveTo>
                <a:pt x="220849" y="3011905"/>
              </a:moveTo>
              <a:arcTo wR="2079344" hR="2079344" stAng="9201197" swAng="136131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A5048FC-C080-AD43-B4FF-E9833B0C810D}">
      <dsp:nvSpPr>
        <dsp:cNvPr id="0" name=""/>
        <dsp:cNvSpPr/>
      </dsp:nvSpPr>
      <dsp:spPr>
        <a:xfrm>
          <a:off x="1337572" y="1438149"/>
          <a:ext cx="1599307" cy="1039549"/>
        </a:xfrm>
        <a:prstGeom prst="roundRect">
          <a:avLst/>
        </a:prstGeom>
        <a:solidFill>
          <a:srgbClr val="C0504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solidFill>
                <a:srgbClr val="000000"/>
              </a:solidFill>
            </a:rPr>
            <a:t>Assess achievement</a:t>
          </a:r>
        </a:p>
      </dsp:txBody>
      <dsp:txXfrm>
        <a:off x="1388319" y="1488896"/>
        <a:ext cx="1497813" cy="938055"/>
      </dsp:txXfrm>
    </dsp:sp>
    <dsp:sp modelId="{50129F13-EF13-D341-B3B6-91FA6FCF792C}">
      <dsp:nvSpPr>
        <dsp:cNvPr id="0" name=""/>
        <dsp:cNvSpPr/>
      </dsp:nvSpPr>
      <dsp:spPr>
        <a:xfrm>
          <a:off x="2035455" y="521132"/>
          <a:ext cx="4158688" cy="4158688"/>
        </a:xfrm>
        <a:custGeom>
          <a:avLst/>
          <a:gdLst/>
          <a:ahLst/>
          <a:cxnLst/>
          <a:rect l="0" t="0" r="0" b="0"/>
          <a:pathLst>
            <a:path>
              <a:moveTo>
                <a:pt x="499874" y="726957"/>
              </a:moveTo>
              <a:arcTo wR="2079344" hR="2079344" stAng="13234265" swAng="121359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DBCF0-9D4E-4D5B-9D7E-B5354BB1420D}">
      <dsp:nvSpPr>
        <dsp:cNvPr id="0" name=""/>
        <dsp:cNvSpPr/>
      </dsp:nvSpPr>
      <dsp:spPr>
        <a:xfrm>
          <a:off x="1524936" y="735134"/>
          <a:ext cx="3760425" cy="301592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b" anchorCtr="0">
          <a:noAutofit/>
        </a:bodyPr>
        <a:lstStyle/>
        <a:p>
          <a:pPr marL="171450" lvl="1" indent="-171450" algn="l" defTabSz="711200">
            <a:lnSpc>
              <a:spcPct val="90000"/>
            </a:lnSpc>
            <a:spcBef>
              <a:spcPct val="0"/>
            </a:spcBef>
            <a:spcAft>
              <a:spcPct val="15000"/>
            </a:spcAft>
            <a:buChar char="••"/>
          </a:pPr>
          <a:r>
            <a:rPr lang="en-US" sz="1600" kern="1200">
              <a:latin typeface="Verdana" panose="020B0604030504040204" pitchFamily="34" charset="0"/>
              <a:ea typeface="Verdana" panose="020B0604030504040204" pitchFamily="34" charset="0"/>
              <a:cs typeface="Verdana" panose="020B0604030504040204" pitchFamily="34" charset="0"/>
            </a:rPr>
            <a:t>“Summative assessment”</a:t>
          </a:r>
        </a:p>
        <a:p>
          <a:pPr marL="171450" lvl="1" indent="-171450" algn="l" defTabSz="711200">
            <a:lnSpc>
              <a:spcPct val="90000"/>
            </a:lnSpc>
            <a:spcBef>
              <a:spcPct val="0"/>
            </a:spcBef>
            <a:spcAft>
              <a:spcPct val="15000"/>
            </a:spcAft>
            <a:buChar char="••"/>
          </a:pPr>
          <a:r>
            <a:rPr lang="en-US" sz="1600" kern="1200">
              <a:latin typeface="Verdana" panose="020B0604030504040204" pitchFamily="34" charset="0"/>
              <a:ea typeface="Verdana" panose="020B0604030504040204" pitchFamily="34" charset="0"/>
              <a:cs typeface="Verdana" panose="020B0604030504040204" pitchFamily="34" charset="0"/>
            </a:rPr>
            <a:t>High stakes</a:t>
          </a:r>
        </a:p>
        <a:p>
          <a:pPr marL="171450" lvl="1" indent="-171450" algn="l" defTabSz="711200">
            <a:lnSpc>
              <a:spcPct val="90000"/>
            </a:lnSpc>
            <a:spcBef>
              <a:spcPct val="0"/>
            </a:spcBef>
            <a:spcAft>
              <a:spcPct val="15000"/>
            </a:spcAft>
            <a:buChar char="••"/>
          </a:pPr>
          <a:r>
            <a:rPr lang="en-US" sz="1600" kern="1200">
              <a:latin typeface="Verdana" panose="020B0604030504040204" pitchFamily="34" charset="0"/>
              <a:ea typeface="Verdana" panose="020B0604030504040204" pitchFamily="34" charset="0"/>
              <a:cs typeface="Verdana" panose="020B0604030504040204" pitchFamily="34" charset="0"/>
            </a:rPr>
            <a:t>Happens at the end of the learning process</a:t>
          </a:r>
        </a:p>
        <a:p>
          <a:pPr marL="171450" lvl="1" indent="-171450" algn="l" defTabSz="711200">
            <a:lnSpc>
              <a:spcPct val="90000"/>
            </a:lnSpc>
            <a:spcBef>
              <a:spcPct val="0"/>
            </a:spcBef>
            <a:spcAft>
              <a:spcPct val="15000"/>
            </a:spcAft>
            <a:buChar char="••"/>
          </a:pPr>
          <a:r>
            <a:rPr lang="en-CA" sz="1600" kern="1200">
              <a:latin typeface="Verdana" panose="020B0604030504040204" pitchFamily="34" charset="0"/>
              <a:ea typeface="Verdana" panose="020B0604030504040204" pitchFamily="34" charset="0"/>
              <a:cs typeface="Verdana" panose="020B0604030504040204" pitchFamily="34" charset="0"/>
            </a:rPr>
            <a:t>Goal: judge/evaluate learning at that particular instant in time </a:t>
          </a:r>
          <a:endParaRPr lang="en-US" sz="1600" kern="1200">
            <a:latin typeface="Verdana" panose="020B0604030504040204" pitchFamily="34" charset="0"/>
            <a:ea typeface="Verdana" panose="020B0604030504040204" pitchFamily="34" charset="0"/>
            <a:cs typeface="Verdana" panose="020B0604030504040204" pitchFamily="34" charset="0"/>
          </a:endParaRPr>
        </a:p>
      </dsp:txBody>
      <dsp:txXfrm>
        <a:off x="1594341" y="804539"/>
        <a:ext cx="3621615" cy="2230844"/>
      </dsp:txXfrm>
    </dsp:sp>
    <dsp:sp modelId="{C6E748BA-9659-4EC0-971A-D8C7E5626988}">
      <dsp:nvSpPr>
        <dsp:cNvPr id="0" name=""/>
        <dsp:cNvSpPr/>
      </dsp:nvSpPr>
      <dsp:spPr>
        <a:xfrm>
          <a:off x="3521024" y="1035096"/>
          <a:ext cx="3911869" cy="3911869"/>
        </a:xfrm>
        <a:prstGeom prst="leftCircularArrow">
          <a:avLst>
            <a:gd name="adj1" fmla="val 2986"/>
            <a:gd name="adj2" fmla="val 366033"/>
            <a:gd name="adj3" fmla="val 1766164"/>
            <a:gd name="adj4" fmla="val 8649110"/>
            <a:gd name="adj5" fmla="val 3484"/>
          </a:avLst>
        </a:prstGeom>
        <a:solidFill>
          <a:srgbClr val="F4A34A"/>
        </a:solidFill>
        <a:ln>
          <a:noFill/>
        </a:ln>
        <a:effectLst/>
      </dsp:spPr>
      <dsp:style>
        <a:lnRef idx="0">
          <a:scrgbClr r="0" g="0" b="0"/>
        </a:lnRef>
        <a:fillRef idx="1">
          <a:scrgbClr r="0" g="0" b="0"/>
        </a:fillRef>
        <a:effectRef idx="0">
          <a:scrgbClr r="0" g="0" b="0"/>
        </a:effectRef>
        <a:fontRef idx="minor">
          <a:schemeClr val="lt1"/>
        </a:fontRef>
      </dsp:style>
    </dsp:sp>
    <dsp:sp modelId="{0DE8A6E1-A9AE-41CE-8C29-34A763ED8B13}">
      <dsp:nvSpPr>
        <dsp:cNvPr id="0" name=""/>
        <dsp:cNvSpPr/>
      </dsp:nvSpPr>
      <dsp:spPr>
        <a:xfrm>
          <a:off x="2592117" y="3190370"/>
          <a:ext cx="2859066" cy="9408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a:latin typeface="Verdana" panose="020B0604030504040204" pitchFamily="34" charset="0"/>
              <a:ea typeface="Verdana" panose="020B0604030504040204" pitchFamily="34" charset="0"/>
              <a:cs typeface="Verdana" panose="020B0604030504040204" pitchFamily="34" charset="0"/>
            </a:rPr>
            <a:t>Assessment </a:t>
          </a:r>
          <a:br>
            <a:rPr lang="en-US" sz="2800" kern="1200">
              <a:latin typeface="Verdana" panose="020B0604030504040204" pitchFamily="34" charset="0"/>
              <a:ea typeface="Verdana" panose="020B0604030504040204" pitchFamily="34" charset="0"/>
              <a:cs typeface="Verdana" panose="020B0604030504040204" pitchFamily="34" charset="0"/>
            </a:rPr>
          </a:br>
          <a:r>
            <a:rPr lang="en-US" sz="2800" kern="1200">
              <a:latin typeface="Verdana" panose="020B0604030504040204" pitchFamily="34" charset="0"/>
              <a:ea typeface="Verdana" panose="020B0604030504040204" pitchFamily="34" charset="0"/>
              <a:cs typeface="Verdana" panose="020B0604030504040204" pitchFamily="34" charset="0"/>
            </a:rPr>
            <a:t>OF Learning </a:t>
          </a:r>
        </a:p>
      </dsp:txBody>
      <dsp:txXfrm>
        <a:off x="2619674" y="3217927"/>
        <a:ext cx="2803952" cy="885755"/>
      </dsp:txXfrm>
    </dsp:sp>
    <dsp:sp modelId="{1B7FB0BD-94A6-44B7-B783-463FE2CD3C44}">
      <dsp:nvSpPr>
        <dsp:cNvPr id="0" name=""/>
        <dsp:cNvSpPr/>
      </dsp:nvSpPr>
      <dsp:spPr>
        <a:xfrm>
          <a:off x="5881627" y="704368"/>
          <a:ext cx="3758642" cy="301241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Verdana" panose="020B0604030504040204" pitchFamily="34" charset="0"/>
              <a:ea typeface="Verdana" panose="020B0604030504040204" pitchFamily="34" charset="0"/>
              <a:cs typeface="Verdana" panose="020B0604030504040204" pitchFamily="34" charset="0"/>
            </a:rPr>
            <a:t>“Formative assessment”</a:t>
          </a:r>
        </a:p>
        <a:p>
          <a:pPr marL="114300" lvl="1" indent="-114300" algn="l" defTabSz="666750">
            <a:lnSpc>
              <a:spcPct val="90000"/>
            </a:lnSpc>
            <a:spcBef>
              <a:spcPct val="0"/>
            </a:spcBef>
            <a:spcAft>
              <a:spcPct val="15000"/>
            </a:spcAft>
            <a:buChar char="••"/>
          </a:pPr>
          <a:r>
            <a:rPr lang="en-US" sz="1500" kern="1200">
              <a:latin typeface="Verdana" panose="020B0604030504040204" pitchFamily="34" charset="0"/>
              <a:ea typeface="Verdana" panose="020B0604030504040204" pitchFamily="34" charset="0"/>
              <a:cs typeface="Verdana" panose="020B0604030504040204" pitchFamily="34" charset="0"/>
            </a:rPr>
            <a:t>Low stakes, safe environment</a:t>
          </a:r>
        </a:p>
        <a:p>
          <a:pPr marL="114300" lvl="1" indent="-114300" algn="l" defTabSz="666750">
            <a:lnSpc>
              <a:spcPct val="90000"/>
            </a:lnSpc>
            <a:spcBef>
              <a:spcPct val="0"/>
            </a:spcBef>
            <a:spcAft>
              <a:spcPct val="15000"/>
            </a:spcAft>
            <a:buChar char="••"/>
          </a:pPr>
          <a:r>
            <a:rPr lang="en-US" sz="1500" kern="1200">
              <a:latin typeface="Verdana" panose="020B0604030504040204" pitchFamily="34" charset="0"/>
              <a:ea typeface="Verdana" panose="020B0604030504040204" pitchFamily="34" charset="0"/>
              <a:cs typeface="Verdana" panose="020B0604030504040204" pitchFamily="34" charset="0"/>
            </a:rPr>
            <a:t>Embedded in the learning process (frequent and ongoing)</a:t>
          </a:r>
        </a:p>
        <a:p>
          <a:pPr marL="114300" lvl="1" indent="-114300" algn="l" defTabSz="666750">
            <a:lnSpc>
              <a:spcPct val="90000"/>
            </a:lnSpc>
            <a:spcBef>
              <a:spcPct val="0"/>
            </a:spcBef>
            <a:spcAft>
              <a:spcPct val="15000"/>
            </a:spcAft>
            <a:buChar char="••"/>
          </a:pPr>
          <a:r>
            <a:rPr lang="en-US" sz="1500" kern="1200">
              <a:latin typeface="Verdana" panose="020B0604030504040204" pitchFamily="34" charset="0"/>
              <a:ea typeface="Verdana" panose="020B0604030504040204" pitchFamily="34" charset="0"/>
              <a:cs typeface="Verdana" panose="020B0604030504040204" pitchFamily="34" charset="0"/>
            </a:rPr>
            <a:t>Goal: monitor learning/progress and provide immediate feedback that can be used to improve teaching/learning (feedback loop)</a:t>
          </a:r>
        </a:p>
      </dsp:txBody>
      <dsp:txXfrm>
        <a:off x="5950951" y="1419209"/>
        <a:ext cx="3619994" cy="2228246"/>
      </dsp:txXfrm>
    </dsp:sp>
    <dsp:sp modelId="{E2002D9A-83F7-41CD-AFC2-D986BAFE9C95}">
      <dsp:nvSpPr>
        <dsp:cNvPr id="0" name=""/>
        <dsp:cNvSpPr/>
      </dsp:nvSpPr>
      <dsp:spPr>
        <a:xfrm>
          <a:off x="7049290" y="282500"/>
          <a:ext cx="2860840" cy="9408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b="1" u="none" kern="1200">
              <a:latin typeface="Verdana" panose="020B0604030504040204" pitchFamily="34" charset="0"/>
              <a:ea typeface="Verdana" panose="020B0604030504040204" pitchFamily="34" charset="0"/>
              <a:cs typeface="Verdana" panose="020B0604030504040204" pitchFamily="34" charset="0"/>
            </a:rPr>
            <a:t>Observation</a:t>
          </a:r>
          <a:r>
            <a:rPr lang="en-US" sz="2700" kern="1200">
              <a:latin typeface="Verdana" panose="020B0604030504040204" pitchFamily="34" charset="0"/>
              <a:ea typeface="Verdana" panose="020B0604030504040204" pitchFamily="34" charset="0"/>
              <a:cs typeface="Verdana" panose="020B0604030504040204" pitchFamily="34" charset="0"/>
            </a:rPr>
            <a:t> FOR Learning </a:t>
          </a:r>
        </a:p>
      </dsp:txBody>
      <dsp:txXfrm>
        <a:off x="7076847" y="310057"/>
        <a:ext cx="2805726" cy="8857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1A484-F9EE-40B8-985F-1CE18800E5E9}">
      <dsp:nvSpPr>
        <dsp:cNvPr id="0" name=""/>
        <dsp:cNvSpPr/>
      </dsp:nvSpPr>
      <dsp:spPr>
        <a:xfrm>
          <a:off x="596716" y="0"/>
          <a:ext cx="9322167" cy="435133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28C2DA-5091-4991-B2D4-AE711B14A0CE}">
      <dsp:nvSpPr>
        <dsp:cNvPr id="0" name=""/>
        <dsp:cNvSpPr/>
      </dsp:nvSpPr>
      <dsp:spPr>
        <a:xfrm>
          <a:off x="1605844" y="3143969"/>
          <a:ext cx="181015" cy="181015"/>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5FDD0B-7979-4E49-9907-3AD555725520}">
      <dsp:nvSpPr>
        <dsp:cNvPr id="0" name=""/>
        <dsp:cNvSpPr/>
      </dsp:nvSpPr>
      <dsp:spPr>
        <a:xfrm>
          <a:off x="1782875" y="3051598"/>
          <a:ext cx="2583968" cy="125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16" tIns="0" rIns="0" bIns="0" numCol="1" spcCol="1270" anchor="t" anchorCtr="0">
          <a:noAutofit/>
        </a:bodyPr>
        <a:lstStyle/>
        <a:p>
          <a:pPr lvl="0" algn="l" defTabSz="889000">
            <a:lnSpc>
              <a:spcPct val="90000"/>
            </a:lnSpc>
            <a:spcBef>
              <a:spcPct val="0"/>
            </a:spcBef>
            <a:spcAft>
              <a:spcPct val="35000"/>
            </a:spcAft>
          </a:pPr>
          <a:r>
            <a:rPr lang="en-CA" sz="2000" kern="1200" dirty="0"/>
            <a:t>- Begin establishing “educational alliance”</a:t>
          </a:r>
        </a:p>
        <a:p>
          <a:pPr lvl="0" algn="l" defTabSz="889000">
            <a:lnSpc>
              <a:spcPct val="90000"/>
            </a:lnSpc>
            <a:spcBef>
              <a:spcPct val="0"/>
            </a:spcBef>
            <a:spcAft>
              <a:spcPct val="35000"/>
            </a:spcAft>
          </a:pPr>
          <a:r>
            <a:rPr lang="en-CA" sz="2000" kern="1200" dirty="0"/>
            <a:t> - Create short &amp; long term objectives with strategies</a:t>
          </a:r>
        </a:p>
      </dsp:txBody>
      <dsp:txXfrm>
        <a:off x="1782875" y="3051598"/>
        <a:ext cx="2583968" cy="1257536"/>
      </dsp:txXfrm>
    </dsp:sp>
    <dsp:sp modelId="{0FCF6D4F-415C-48C4-A917-BA08772E9267}">
      <dsp:nvSpPr>
        <dsp:cNvPr id="0" name=""/>
        <dsp:cNvSpPr/>
      </dsp:nvSpPr>
      <dsp:spPr>
        <a:xfrm>
          <a:off x="4033650" y="1848734"/>
          <a:ext cx="327220" cy="327220"/>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EDEC09-D99B-4F53-AC18-EF4DE0709BCF}">
      <dsp:nvSpPr>
        <dsp:cNvPr id="0" name=""/>
        <dsp:cNvSpPr/>
      </dsp:nvSpPr>
      <dsp:spPr>
        <a:xfrm>
          <a:off x="4404330" y="1716937"/>
          <a:ext cx="2466569" cy="236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387" tIns="0" rIns="0" bIns="0" numCol="1" spcCol="1270" anchor="t" anchorCtr="0">
          <a:noAutofit/>
        </a:bodyPr>
        <a:lstStyle/>
        <a:p>
          <a:pPr lvl="0" algn="l" defTabSz="889000">
            <a:lnSpc>
              <a:spcPct val="90000"/>
            </a:lnSpc>
            <a:spcBef>
              <a:spcPct val="0"/>
            </a:spcBef>
            <a:spcAft>
              <a:spcPct val="35000"/>
            </a:spcAft>
          </a:pPr>
          <a:r>
            <a:rPr lang="en-CA" sz="2000" kern="1200" dirty="0"/>
            <a:t>- Reinforce “educational alliance”</a:t>
          </a:r>
        </a:p>
        <a:p>
          <a:pPr lvl="0" algn="l" defTabSz="889000">
            <a:lnSpc>
              <a:spcPct val="90000"/>
            </a:lnSpc>
            <a:spcBef>
              <a:spcPct val="0"/>
            </a:spcBef>
            <a:spcAft>
              <a:spcPct val="35000"/>
            </a:spcAft>
          </a:pPr>
          <a:r>
            <a:rPr lang="en-CA" sz="2000" kern="1200" dirty="0"/>
            <a:t>- Review progress, introduce/ modify strategies PRN</a:t>
          </a:r>
        </a:p>
        <a:p>
          <a:pPr lvl="0" algn="l" defTabSz="889000">
            <a:lnSpc>
              <a:spcPct val="90000"/>
            </a:lnSpc>
            <a:spcBef>
              <a:spcPct val="0"/>
            </a:spcBef>
            <a:spcAft>
              <a:spcPct val="35000"/>
            </a:spcAft>
          </a:pPr>
          <a:endParaRPr lang="en-CA" sz="2000" kern="1200" dirty="0"/>
        </a:p>
      </dsp:txBody>
      <dsp:txXfrm>
        <a:off x="4404330" y="1716937"/>
        <a:ext cx="2466569" cy="2367127"/>
      </dsp:txXfrm>
    </dsp:sp>
    <dsp:sp modelId="{3CB3D75B-A17E-48F7-BCCC-3D35D1391AD8}">
      <dsp:nvSpPr>
        <dsp:cNvPr id="0" name=""/>
        <dsp:cNvSpPr/>
      </dsp:nvSpPr>
      <dsp:spPr>
        <a:xfrm>
          <a:off x="7024350" y="1080501"/>
          <a:ext cx="452539" cy="452539"/>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0D3BF7-E52A-4BF2-934D-B3BC33BE695A}">
      <dsp:nvSpPr>
        <dsp:cNvPr id="0" name=""/>
        <dsp:cNvSpPr/>
      </dsp:nvSpPr>
      <dsp:spPr>
        <a:xfrm>
          <a:off x="7359893" y="1089245"/>
          <a:ext cx="2015055" cy="1727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91" tIns="0" rIns="0" bIns="0" numCol="1" spcCol="1270" anchor="t" anchorCtr="0">
          <a:noAutofit/>
        </a:bodyPr>
        <a:lstStyle/>
        <a:p>
          <a:pPr lvl="0" algn="l" defTabSz="889000">
            <a:lnSpc>
              <a:spcPct val="90000"/>
            </a:lnSpc>
            <a:spcBef>
              <a:spcPct val="0"/>
            </a:spcBef>
            <a:spcAft>
              <a:spcPct val="35000"/>
            </a:spcAft>
          </a:pPr>
          <a:r>
            <a:rPr lang="en-CA" sz="2000" kern="1200" dirty="0"/>
            <a:t>- Reinforce</a:t>
          </a:r>
        </a:p>
        <a:p>
          <a:pPr lvl="0" algn="l" defTabSz="889000">
            <a:lnSpc>
              <a:spcPct val="90000"/>
            </a:lnSpc>
            <a:spcBef>
              <a:spcPct val="0"/>
            </a:spcBef>
            <a:spcAft>
              <a:spcPct val="35000"/>
            </a:spcAft>
          </a:pPr>
          <a:r>
            <a:rPr lang="en-CA" sz="2000" kern="1200" dirty="0"/>
            <a:t>- Review</a:t>
          </a:r>
        </a:p>
        <a:p>
          <a:pPr lvl="0" algn="l" defTabSz="889000">
            <a:lnSpc>
              <a:spcPct val="90000"/>
            </a:lnSpc>
            <a:spcBef>
              <a:spcPct val="0"/>
            </a:spcBef>
            <a:spcAft>
              <a:spcPct val="35000"/>
            </a:spcAft>
          </a:pPr>
          <a:r>
            <a:rPr lang="en-CA" sz="2000" kern="1200" dirty="0"/>
            <a:t>- Re-strategize</a:t>
          </a:r>
        </a:p>
        <a:p>
          <a:pPr lvl="0" algn="l" defTabSz="889000">
            <a:lnSpc>
              <a:spcPct val="90000"/>
            </a:lnSpc>
            <a:spcBef>
              <a:spcPct val="0"/>
            </a:spcBef>
            <a:spcAft>
              <a:spcPct val="35000"/>
            </a:spcAft>
          </a:pPr>
          <a:endParaRPr lang="en-CA" sz="2000" kern="1200" dirty="0"/>
        </a:p>
      </dsp:txBody>
      <dsp:txXfrm>
        <a:off x="7359893" y="1089245"/>
        <a:ext cx="2015055" cy="17274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986D5-5163-7345-BC42-060FE9E468C9}" type="datetimeFigureOut">
              <a:rPr lang="en-US" smtClean="0"/>
              <a:t>6/16/2020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A614D-86B7-1344-A445-A83B92FCB26A}" type="slidenum">
              <a:rPr lang="en-US" smtClean="0"/>
              <a:t>‹#›</a:t>
            </a:fld>
            <a:endParaRPr lang="en-US"/>
          </a:p>
        </p:txBody>
      </p:sp>
    </p:spTree>
    <p:extLst>
      <p:ext uri="{BB962C8B-B14F-4D97-AF65-F5344CB8AC3E}">
        <p14:creationId xmlns:p14="http://schemas.microsoft.com/office/powerpoint/2010/main" val="326726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Coaching is a form of teaching or </a:t>
            </a:r>
            <a:r>
              <a:rPr lang="en-US" b="1" dirty="0"/>
              <a:t>competency</a:t>
            </a:r>
            <a:r>
              <a:rPr lang="en-US" b="1" baseline="0" dirty="0"/>
              <a:t> focused </a:t>
            </a:r>
            <a:r>
              <a:rPr lang="en-US" b="1" dirty="0"/>
              <a:t>instruction</a:t>
            </a:r>
            <a:r>
              <a:rPr lang="en-US" dirty="0"/>
              <a:t>.</a:t>
            </a:r>
            <a:r>
              <a:rPr lang="en-US" baseline="0" dirty="0"/>
              <a:t> </a:t>
            </a:r>
            <a:endParaRPr lang="en-US" dirty="0"/>
          </a:p>
          <a:p>
            <a:endParaRPr lang="en-US" dirty="0"/>
          </a:p>
          <a:p>
            <a:r>
              <a:rPr lang="en-US" dirty="0"/>
              <a:t>Within education, coaching has been defined as “a one-to-one conversation focused on the enhancement of learning and development through increasing self-awareness and a sense of personal responsibility, where the coach facilitates the self-directed learning of the [learner] through questioning, active listening, and appropriate challenge in a supportive and encouraging climate.” </a:t>
            </a:r>
          </a:p>
          <a:p>
            <a:endParaRPr lang="en-CA" dirty="0"/>
          </a:p>
          <a:p>
            <a:pPr defTabSz="897301">
              <a:defRPr/>
            </a:pPr>
            <a:r>
              <a:rPr lang="en-US" dirty="0"/>
              <a:t>Coaching may also be inquiries being deliberately asked by the “coach” (front line clinician) to stimulate thinking of other factors or alternatives.  It is an exchange between the coach and the resident.  The resident</a:t>
            </a:r>
            <a:r>
              <a:rPr lang="en-US" baseline="0" dirty="0"/>
              <a:t> </a:t>
            </a:r>
            <a:r>
              <a:rPr lang="en-US" dirty="0"/>
              <a:t>may clarify what is being offered.  </a:t>
            </a:r>
          </a:p>
          <a:p>
            <a:endParaRPr lang="en-CA" dirty="0"/>
          </a:p>
          <a:p>
            <a:r>
              <a:rPr lang="en-CA" dirty="0"/>
              <a:t>Ref - </a:t>
            </a:r>
            <a:r>
              <a:rPr lang="en-US" dirty="0"/>
              <a:t>Van </a:t>
            </a:r>
            <a:r>
              <a:rPr lang="en-US" dirty="0" err="1"/>
              <a:t>Niewerburgh</a:t>
            </a:r>
            <a:r>
              <a:rPr lang="en-US" dirty="0"/>
              <a:t> C: Coaching in Education: Getting Better Results for Students, Educators and Parents. London, </a:t>
            </a:r>
            <a:r>
              <a:rPr lang="en-US" dirty="0" err="1"/>
              <a:t>Karnac</a:t>
            </a:r>
            <a:r>
              <a:rPr lang="en-US" dirty="0"/>
              <a:t> Books, 2012.</a:t>
            </a:r>
          </a:p>
          <a:p>
            <a:r>
              <a:rPr lang="en-US" dirty="0"/>
              <a:t>[learner]</a:t>
            </a:r>
            <a:r>
              <a:rPr lang="en-US" baseline="0" dirty="0"/>
              <a:t> replaced </a:t>
            </a:r>
            <a:r>
              <a:rPr lang="en-US" baseline="0" dirty="0" err="1"/>
              <a:t>coachee</a:t>
            </a:r>
            <a:r>
              <a:rPr lang="en-US" baseline="0" dirty="0"/>
              <a:t> in verbatim definition.</a:t>
            </a:r>
          </a:p>
          <a:p>
            <a:endParaRPr lang="en-US" baseline="0" dirty="0"/>
          </a:p>
        </p:txBody>
      </p:sp>
      <p:sp>
        <p:nvSpPr>
          <p:cNvPr id="4" name="Slide Number Placeholder 3"/>
          <p:cNvSpPr>
            <a:spLocks noGrp="1"/>
          </p:cNvSpPr>
          <p:nvPr>
            <p:ph type="sldNum" sz="quarter" idx="10"/>
          </p:nvPr>
        </p:nvSpPr>
        <p:spPr/>
        <p:txBody>
          <a:bodyPr/>
          <a:lstStyle/>
          <a:p>
            <a:fld id="{C363E9D8-54C9-C64E-AA8F-4430CA68FE93}" type="slidenum">
              <a:rPr lang="en-US" smtClean="0"/>
              <a:pPr/>
              <a:t>4</a:t>
            </a:fld>
            <a:endParaRPr lang="en-US"/>
          </a:p>
        </p:txBody>
      </p:sp>
    </p:spTree>
    <p:extLst>
      <p:ext uri="{BB962C8B-B14F-4D97-AF65-F5344CB8AC3E}">
        <p14:creationId xmlns:p14="http://schemas.microsoft.com/office/powerpoint/2010/main" val="998788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1"/>
        <p:cNvGrpSpPr/>
        <p:nvPr/>
      </p:nvGrpSpPr>
      <p:grpSpPr>
        <a:xfrm>
          <a:off x="0" y="0"/>
          <a:ext cx="0" cy="0"/>
          <a:chOff x="0" y="0"/>
          <a:chExt cx="0" cy="0"/>
        </a:xfrm>
      </p:grpSpPr>
      <p:sp>
        <p:nvSpPr>
          <p:cNvPr id="1872" name="Google Shape;1872;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3" name="Google Shape;1873;p60:notes"/>
          <p:cNvSpPr txBox="1">
            <a:spLocks noGrp="1"/>
          </p:cNvSpPr>
          <p:nvPr>
            <p:ph type="body" idx="1"/>
          </p:nvPr>
        </p:nvSpPr>
        <p:spPr>
          <a:xfrm>
            <a:off x="685801"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Miller triangle of clinical competence</a:t>
            </a:r>
          </a:p>
          <a:p>
            <a:pPr marL="0" marR="0" lvl="0" indent="0" algn="l" rtl="0">
              <a:spcBef>
                <a:spcPts val="0"/>
              </a:spcBef>
              <a:spcAft>
                <a:spcPts val="0"/>
              </a:spcAft>
              <a:buNone/>
            </a:pPr>
            <a:endParaRPr lang="en-US"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It is only in the “does” triangle that the physician truly performs, and observing the resident in the “real world” is the only way to measure this ability to perform.</a:t>
            </a:r>
            <a:endParaRPr sz="1200" b="0" i="0" u="none" strike="noStrike" cap="none">
              <a:solidFill>
                <a:schemeClr val="dk1"/>
              </a:solidFill>
              <a:latin typeface="Calibri"/>
              <a:ea typeface="Calibri"/>
              <a:cs typeface="Calibri"/>
              <a:sym typeface="Calibri"/>
            </a:endParaRPr>
          </a:p>
        </p:txBody>
      </p:sp>
      <p:sp>
        <p:nvSpPr>
          <p:cNvPr id="1874" name="Google Shape;1874;p60:notes"/>
          <p:cNvSpPr txBox="1">
            <a:spLocks noGrp="1"/>
          </p:cNvSpPr>
          <p:nvPr>
            <p:ph type="sldNum" idx="12"/>
          </p:nvPr>
        </p:nvSpPr>
        <p:spPr>
          <a:xfrm>
            <a:off x="3884614"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spcAft>
                  <a:spcPts val="0"/>
                </a:spcAft>
                <a:buNone/>
              </a:pPr>
              <a:t>13</a:t>
            </a:fld>
            <a:endParaRPr sz="1200">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6" name="Google Shape;1616;p27:notes"/>
          <p:cNvSpPr txBox="1">
            <a:spLocks noGrp="1"/>
          </p:cNvSpPr>
          <p:nvPr>
            <p:ph type="body" idx="1"/>
          </p:nvPr>
        </p:nvSpPr>
        <p:spPr>
          <a:xfrm>
            <a:off x="685801"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FACILITATOR TIP: Your colleagues may have doubts about the practicality of “directly observing” everything all of the time for CBD. This slide is meant to reassure them that they don’t have to: indirect observation is ok too.</a:t>
            </a:r>
            <a:endParaRPr dirty="0"/>
          </a:p>
          <a:p>
            <a:pPr marL="0" marR="0" lvl="0" indent="0" algn="l" rtl="0">
              <a:spcBef>
                <a:spcPts val="0"/>
              </a:spcBef>
              <a:spcAft>
                <a:spcPts val="0"/>
              </a:spcAft>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Direct observation of performance (i.e. when a clinician is watching the work being done – in real time or asynchronously, for example via video recording)  is of paramount importance and needs to make up a substantive proportion of the observation of work that takes place.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However, this is not to say it is the only form of observation of work.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On some occasions, some observation may occur indirectly.  An example of an indirect observation of work includes review of products of the learner’s work.  For example, a review of clinical notes, presentations, or written reflections would be indirect observations of a learner’s work.  Additionally, another form of an indirect observation would be observations from secondary sources,    In this case, the observation of performance or work is done by someone else: another clinician, staff, patient or family but communicated back to the clinician working directly with the resident. Multi-source feedback process is an example of observations from other sources but getting comments and observations from admin staff or other healthcare professionals informally.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617" name="Google Shape;1617;p27:notes"/>
          <p:cNvSpPr txBox="1">
            <a:spLocks noGrp="1"/>
          </p:cNvSpPr>
          <p:nvPr>
            <p:ph type="sldNum" idx="12"/>
          </p:nvPr>
        </p:nvSpPr>
        <p:spPr>
          <a:xfrm>
            <a:off x="3884614"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spcAft>
                  <a:spcPts val="0"/>
                </a:spcAft>
                <a:buNone/>
              </a:pPr>
              <a:t>14</a:t>
            </a:fld>
            <a:endParaRPr sz="1200">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many programs this role has been labelled as “advisor”, and/or may have been taken on in its entirety by the program director. By articulating the actions involved, programs may decide how to best assign this role. This session is going to focus on coaching over time and what is involved.</a:t>
            </a:r>
          </a:p>
        </p:txBody>
      </p:sp>
      <p:sp>
        <p:nvSpPr>
          <p:cNvPr id="4" name="Slide Number Placeholder 3"/>
          <p:cNvSpPr>
            <a:spLocks noGrp="1"/>
          </p:cNvSpPr>
          <p:nvPr>
            <p:ph type="sldNum" sz="quarter" idx="10"/>
          </p:nvPr>
        </p:nvSpPr>
        <p:spPr/>
        <p:txBody>
          <a:bodyPr/>
          <a:lstStyle/>
          <a:p>
            <a:fld id="{1BCA614D-86B7-1344-A445-A83B92FCB26A}" type="slidenum">
              <a:rPr lang="en-US" smtClean="0"/>
              <a:t>15</a:t>
            </a:fld>
            <a:endParaRPr lang="en-US"/>
          </a:p>
        </p:txBody>
      </p:sp>
    </p:spTree>
    <p:extLst>
      <p:ext uri="{BB962C8B-B14F-4D97-AF65-F5344CB8AC3E}">
        <p14:creationId xmlns:p14="http://schemas.microsoft.com/office/powerpoint/2010/main" val="413088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5" name="Google Shape;1455;p6:notes"/>
          <p:cNvSpPr txBox="1">
            <a:spLocks noGrp="1"/>
          </p:cNvSpPr>
          <p:nvPr>
            <p:ph type="body" idx="1"/>
          </p:nvPr>
        </p:nvSpPr>
        <p:spPr>
          <a:xfrm>
            <a:off x="685801"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110" b="0" i="0" u="none" strike="noStrike" cap="none" dirty="0">
                <a:solidFill>
                  <a:schemeClr val="dk1"/>
                </a:solidFill>
                <a:latin typeface="Calibri"/>
                <a:ea typeface="Calibri"/>
                <a:cs typeface="Calibri"/>
                <a:sym typeface="Calibri"/>
              </a:rPr>
              <a:t>Simply defined, a coach is a person who:</a:t>
            </a:r>
            <a:endParaRPr dirty="0"/>
          </a:p>
          <a:p>
            <a:pPr marL="0" marR="0" lvl="0" indent="-70485" algn="l" rtl="0">
              <a:lnSpc>
                <a:spcPct val="80000"/>
              </a:lnSpc>
              <a:spcBef>
                <a:spcPts val="0"/>
              </a:spcBef>
              <a:spcAft>
                <a:spcPts val="0"/>
              </a:spcAft>
              <a:buClr>
                <a:schemeClr val="dk1"/>
              </a:buClr>
              <a:buSzPts val="1110"/>
              <a:buFont typeface="Arial"/>
              <a:buChar char="•"/>
            </a:pPr>
            <a:r>
              <a:rPr lang="en-US" sz="1110" b="0" i="0" u="none" strike="noStrike" cap="none" dirty="0">
                <a:solidFill>
                  <a:schemeClr val="dk1"/>
                </a:solidFill>
                <a:latin typeface="Calibri"/>
                <a:ea typeface="Calibri"/>
                <a:cs typeface="Calibri"/>
                <a:sym typeface="Calibri"/>
              </a:rPr>
              <a:t>is guiding another through a process, leading to performance enhancement. Coaching is beneficial for anyone who is pursuing optimal performance. </a:t>
            </a:r>
            <a:endParaRPr lang="en-US" sz="1200" b="0" i="0" u="none" strike="noStrike" cap="none" dirty="0">
              <a:solidFill>
                <a:schemeClr val="tx1"/>
              </a:solidFill>
              <a:latin typeface="+mn-lt"/>
              <a:ea typeface="+mn-ea"/>
              <a:cs typeface="+mn-cs"/>
              <a:sym typeface="Calibri"/>
            </a:endParaRPr>
          </a:p>
          <a:p>
            <a:pPr marL="0" marR="0" lvl="0" indent="0" algn="l" rtl="0">
              <a:lnSpc>
                <a:spcPct val="80000"/>
              </a:lnSpc>
              <a:spcBef>
                <a:spcPts val="0"/>
              </a:spcBef>
              <a:spcAft>
                <a:spcPts val="0"/>
              </a:spcAft>
              <a:buClr>
                <a:schemeClr val="dk1"/>
              </a:buClr>
              <a:buSzPts val="1110"/>
              <a:buFont typeface="Arial"/>
              <a:buNone/>
            </a:pPr>
            <a:endParaRPr dirty="0"/>
          </a:p>
          <a:p>
            <a:pPr marL="0" marR="0" lvl="0" indent="-70485" algn="l" rtl="0">
              <a:lnSpc>
                <a:spcPct val="80000"/>
              </a:lnSpc>
              <a:spcBef>
                <a:spcPts val="0"/>
              </a:spcBef>
              <a:spcAft>
                <a:spcPts val="0"/>
              </a:spcAft>
              <a:buClr>
                <a:schemeClr val="dk1"/>
              </a:buClr>
              <a:buSzPts val="1110"/>
              <a:buFont typeface="Arial"/>
              <a:buChar char="•"/>
            </a:pPr>
            <a:r>
              <a:rPr lang="en-US" sz="1110" b="0" i="0" u="none" strike="noStrike" cap="none" dirty="0">
                <a:solidFill>
                  <a:schemeClr val="dk1"/>
                </a:solidFill>
                <a:latin typeface="Calibri"/>
                <a:ea typeface="Calibri"/>
                <a:cs typeface="Calibri"/>
                <a:sym typeface="Calibri"/>
              </a:rPr>
              <a:t>Coache</a:t>
            </a:r>
            <a:r>
              <a:rPr lang="en-US" sz="1110" b="0" i="1" u="none" strike="noStrike" cap="none" dirty="0">
                <a:solidFill>
                  <a:schemeClr val="dk1"/>
                </a:solidFill>
                <a:latin typeface="Calibri"/>
                <a:ea typeface="Calibri"/>
                <a:cs typeface="Calibri"/>
                <a:sym typeface="Calibri"/>
              </a:rPr>
              <a:t>s</a:t>
            </a:r>
            <a:r>
              <a:rPr lang="en-US" sz="1110" b="0" i="0" u="none" strike="noStrike" cap="none" dirty="0">
                <a:solidFill>
                  <a:schemeClr val="dk1"/>
                </a:solidFill>
                <a:latin typeface="Calibri"/>
                <a:ea typeface="Calibri"/>
                <a:cs typeface="Calibri"/>
                <a:sym typeface="Calibri"/>
              </a:rPr>
              <a:t> can help an individual to do a task better, develop a skill they don't yet possess or achieve a specific goal. </a:t>
            </a:r>
            <a:endParaRPr dirty="0"/>
          </a:p>
          <a:p>
            <a:pPr marL="0" marR="0" lvl="0" indent="-70485" algn="l" rtl="0">
              <a:lnSpc>
                <a:spcPct val="80000"/>
              </a:lnSpc>
              <a:spcBef>
                <a:spcPts val="0"/>
              </a:spcBef>
              <a:spcAft>
                <a:spcPts val="0"/>
              </a:spcAft>
              <a:buClr>
                <a:schemeClr val="dk1"/>
              </a:buClr>
              <a:buSzPts val="1110"/>
              <a:buFont typeface="Arial"/>
              <a:buChar char="•"/>
            </a:pPr>
            <a:r>
              <a:rPr lang="en-US" sz="1110" b="0" i="0" u="none" strike="noStrike" cap="none" dirty="0">
                <a:solidFill>
                  <a:schemeClr val="dk1"/>
                </a:solidFill>
                <a:latin typeface="Calibri"/>
                <a:ea typeface="Calibri"/>
                <a:cs typeface="Calibri"/>
                <a:sym typeface="Calibri"/>
              </a:rPr>
              <a:t>Coaching helps a learner understand what adjustments and modifications will allow them to progress to the next level of capability/proficiency.  </a:t>
            </a:r>
            <a:endParaRPr dirty="0"/>
          </a:p>
          <a:p>
            <a:pPr marL="0" marR="0" lvl="0" indent="-70485" algn="l" rtl="0">
              <a:lnSpc>
                <a:spcPct val="80000"/>
              </a:lnSpc>
              <a:spcBef>
                <a:spcPts val="0"/>
              </a:spcBef>
              <a:spcAft>
                <a:spcPts val="0"/>
              </a:spcAft>
              <a:buClr>
                <a:schemeClr val="dk1"/>
              </a:buClr>
              <a:buSzPts val="1110"/>
              <a:buFont typeface="Arial"/>
              <a:buChar char="•"/>
            </a:pPr>
            <a:r>
              <a:rPr lang="en-US" sz="1110" b="0" i="0" u="none" strike="noStrike" cap="none" dirty="0">
                <a:solidFill>
                  <a:schemeClr val="dk1"/>
                </a:solidFill>
                <a:latin typeface="Calibri"/>
                <a:ea typeface="Calibri"/>
                <a:cs typeface="Calibri"/>
                <a:sym typeface="Calibri"/>
              </a:rPr>
              <a:t>Coaching is giving actionable concrete suggestions for improvement.  </a:t>
            </a:r>
            <a:endParaRPr dirty="0"/>
          </a:p>
          <a:p>
            <a:pPr marL="0" marR="0" lvl="0" indent="0" algn="l" rtl="0">
              <a:lnSpc>
                <a:spcPct val="80000"/>
              </a:lnSpc>
              <a:spcBef>
                <a:spcPts val="0"/>
              </a:spcBef>
              <a:spcAft>
                <a:spcPts val="0"/>
              </a:spcAft>
              <a:buClr>
                <a:schemeClr val="dk1"/>
              </a:buClr>
              <a:buSzPts val="1110"/>
              <a:buFont typeface="Arial"/>
              <a:buNone/>
            </a:pPr>
            <a:endParaRPr sz="111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en-US" sz="1110" b="0" i="0" u="none" strike="noStrike" cap="none" dirty="0">
                <a:solidFill>
                  <a:schemeClr val="dk1"/>
                </a:solidFill>
                <a:latin typeface="Times"/>
                <a:ea typeface="Times"/>
                <a:cs typeface="Times"/>
                <a:sym typeface="Times"/>
              </a:rPr>
              <a:t>In CBD, the role of clinical teacher is evolving from supervisor to observer and coach. When clinical teachers directly or indirectly observe the work residents do, these observations provide learning opportunities. </a:t>
            </a:r>
            <a:endParaRPr dirty="0"/>
          </a:p>
          <a:p>
            <a:pPr marL="0" marR="0" lvl="0" indent="0" algn="l" rtl="0">
              <a:lnSpc>
                <a:spcPct val="80000"/>
              </a:lnSpc>
              <a:spcBef>
                <a:spcPts val="0"/>
              </a:spcBef>
              <a:spcAft>
                <a:spcPts val="0"/>
              </a:spcAft>
              <a:buClr>
                <a:schemeClr val="dk1"/>
              </a:buClr>
              <a:buSzPts val="1110"/>
              <a:buFont typeface="Arial"/>
              <a:buNone/>
            </a:pPr>
            <a:endParaRPr sz="111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en-US" sz="1110" b="0" i="0" u="none" strike="noStrike" cap="none" dirty="0">
                <a:solidFill>
                  <a:schemeClr val="dk1"/>
                </a:solidFill>
                <a:latin typeface="Calibri"/>
                <a:ea typeface="Calibri"/>
                <a:cs typeface="Calibri"/>
                <a:sym typeface="Calibri"/>
              </a:rPr>
              <a:t>Judgment is NOT the purpose of the observation (Assessment).  Of course, a coach will make decisions about the quality of the task performed but a </a:t>
            </a:r>
            <a:r>
              <a:rPr lang="en-US" sz="1110" b="1" i="0" u="none" strike="noStrike" cap="none" dirty="0">
                <a:solidFill>
                  <a:srgbClr val="FF0000"/>
                </a:solidFill>
                <a:latin typeface="Calibri"/>
                <a:ea typeface="Calibri"/>
                <a:cs typeface="Calibri"/>
                <a:sym typeface="Calibri"/>
              </a:rPr>
              <a:t>coach’s priority is to promote improvement</a:t>
            </a:r>
            <a:r>
              <a:rPr lang="en-US" sz="1110" b="0" i="0" u="none" strike="noStrike" cap="none" dirty="0">
                <a:solidFill>
                  <a:schemeClr val="dk1"/>
                </a:solidFill>
                <a:latin typeface="Calibri"/>
                <a:ea typeface="Calibri"/>
                <a:cs typeface="Calibri"/>
                <a:sym typeface="Calibri"/>
              </a:rPr>
              <a:t>.  </a:t>
            </a:r>
            <a:endParaRPr dirty="0"/>
          </a:p>
          <a:p>
            <a:pPr marL="0" marR="0" lvl="0" indent="0" algn="l" rtl="0">
              <a:lnSpc>
                <a:spcPct val="80000"/>
              </a:lnSpc>
              <a:spcBef>
                <a:spcPts val="0"/>
              </a:spcBef>
              <a:spcAft>
                <a:spcPts val="0"/>
              </a:spcAft>
              <a:buNone/>
            </a:pPr>
            <a:endParaRPr sz="111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en-US" sz="1110" b="0" i="0" u="none" strike="noStrike" cap="none" dirty="0">
                <a:solidFill>
                  <a:schemeClr val="dk1"/>
                </a:solidFill>
                <a:latin typeface="Calibri"/>
                <a:ea typeface="Calibri"/>
                <a:cs typeface="Calibri"/>
                <a:sym typeface="Calibri"/>
              </a:rPr>
              <a:t>A coach always has the best interests and goal of performance improvement of the resident as their primary concerns. Beneficence of the learner!</a:t>
            </a:r>
            <a:endParaRPr dirty="0"/>
          </a:p>
          <a:p>
            <a:pPr marL="0" marR="0" lvl="0" indent="0" algn="l" rtl="0">
              <a:lnSpc>
                <a:spcPct val="80000"/>
              </a:lnSpc>
              <a:spcBef>
                <a:spcPts val="0"/>
              </a:spcBef>
              <a:spcAft>
                <a:spcPts val="0"/>
              </a:spcAft>
              <a:buNone/>
            </a:pPr>
            <a:endParaRPr sz="111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en-US" sz="1110" b="0" i="0" u="none" strike="noStrike" cap="none" dirty="0">
                <a:solidFill>
                  <a:schemeClr val="dk1"/>
                </a:solidFill>
                <a:latin typeface="Calibri"/>
                <a:ea typeface="Calibri"/>
                <a:cs typeface="Calibri"/>
                <a:sym typeface="Calibri"/>
              </a:rPr>
              <a:t>Although coaching does involve observing the task, the purpose of observation is for the coach and resident to identify learning opportunities.</a:t>
            </a:r>
            <a:endParaRPr dirty="0"/>
          </a:p>
          <a:p>
            <a:pPr marL="0" marR="0" lvl="0" indent="0" algn="l" rtl="0">
              <a:lnSpc>
                <a:spcPct val="80000"/>
              </a:lnSpc>
              <a:spcBef>
                <a:spcPts val="0"/>
              </a:spcBef>
              <a:spcAft>
                <a:spcPts val="0"/>
              </a:spcAft>
              <a:buNone/>
            </a:pPr>
            <a:endParaRPr sz="111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en-US" sz="1110" b="0" i="0" u="none" strike="noStrike" cap="none" dirty="0">
                <a:solidFill>
                  <a:schemeClr val="dk1"/>
                </a:solidFill>
                <a:latin typeface="Calibri"/>
                <a:ea typeface="Calibri"/>
                <a:cs typeface="Calibri"/>
                <a:sym typeface="Calibri"/>
              </a:rPr>
              <a:t>Coaching is a form of teaching or instruction </a:t>
            </a:r>
            <a:r>
              <a:rPr lang="en-US" sz="1110" b="0" i="0" u="none" strike="noStrike" cap="none" dirty="0" smtClean="0">
                <a:solidFill>
                  <a:schemeClr val="dk1"/>
                </a:solidFill>
                <a:latin typeface="Calibri"/>
                <a:ea typeface="Calibri"/>
                <a:cs typeface="Calibri"/>
                <a:sym typeface="Calibri"/>
              </a:rPr>
              <a:t>focused </a:t>
            </a:r>
            <a:r>
              <a:rPr lang="en-US" sz="1110" b="0" i="0" u="none" strike="noStrike" cap="none" dirty="0">
                <a:solidFill>
                  <a:schemeClr val="dk1"/>
                </a:solidFill>
                <a:latin typeface="Calibri"/>
                <a:ea typeface="Calibri"/>
                <a:cs typeface="Calibri"/>
                <a:sym typeface="Calibri"/>
              </a:rPr>
              <a:t>on future performance or practice and is </a:t>
            </a:r>
            <a:r>
              <a:rPr lang="en-US" sz="1110" b="0" i="0" u="none" strike="noStrike" cap="none" dirty="0" smtClean="0">
                <a:solidFill>
                  <a:schemeClr val="dk1"/>
                </a:solidFill>
                <a:latin typeface="Calibri"/>
                <a:ea typeface="Calibri"/>
                <a:cs typeface="Calibri"/>
                <a:sym typeface="Calibri"/>
              </a:rPr>
              <a:t>developmental.</a:t>
            </a:r>
            <a:endParaRPr sz="1110" b="0" i="0" u="none" strike="noStrike" cap="none" dirty="0">
              <a:solidFill>
                <a:schemeClr val="dk1"/>
              </a:solidFill>
              <a:latin typeface="Calibri"/>
              <a:ea typeface="Calibri"/>
              <a:cs typeface="Calibri"/>
              <a:sym typeface="Calibri"/>
            </a:endParaRPr>
          </a:p>
        </p:txBody>
      </p:sp>
      <p:sp>
        <p:nvSpPr>
          <p:cNvPr id="1456" name="Google Shape;1456;p6:notes"/>
          <p:cNvSpPr txBox="1">
            <a:spLocks noGrp="1"/>
          </p:cNvSpPr>
          <p:nvPr>
            <p:ph type="sldNum" idx="12"/>
          </p:nvPr>
        </p:nvSpPr>
        <p:spPr>
          <a:xfrm>
            <a:off x="3884614"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that the participants understand the difference between coaching in the moment and coaching over time.</a:t>
            </a:r>
          </a:p>
          <a:p>
            <a:r>
              <a:rPr lang="en-US" dirty="0"/>
              <a:t>They may wish to discuss the reasons why CBD has articulated the coaching over time role and what it means for them</a:t>
            </a:r>
            <a:endParaRPr lang="en-US" dirty="0">
              <a:cs typeface="Calibri"/>
            </a:endParaRPr>
          </a:p>
          <a:p>
            <a:r>
              <a:rPr lang="en-US" dirty="0">
                <a:cs typeface="Calibri"/>
              </a:rPr>
              <a:t>What points would you bring up and wish to discuss with the resident. </a:t>
            </a:r>
          </a:p>
          <a:p>
            <a:r>
              <a:rPr lang="en-US" dirty="0">
                <a:cs typeface="Calibri"/>
              </a:rPr>
              <a:t>STRAIGHTFORWARD CASE </a:t>
            </a:r>
          </a:p>
        </p:txBody>
      </p:sp>
      <p:sp>
        <p:nvSpPr>
          <p:cNvPr id="4" name="Slide Number Placeholder 3"/>
          <p:cNvSpPr>
            <a:spLocks noGrp="1"/>
          </p:cNvSpPr>
          <p:nvPr>
            <p:ph type="sldNum" sz="quarter" idx="10"/>
          </p:nvPr>
        </p:nvSpPr>
        <p:spPr/>
        <p:txBody>
          <a:bodyPr/>
          <a:lstStyle/>
          <a:p>
            <a:fld id="{1BCA614D-86B7-1344-A445-A83B92FCB26A}" type="slidenum">
              <a:rPr lang="en-US" smtClean="0"/>
              <a:t>17</a:t>
            </a:fld>
            <a:endParaRPr lang="en-US"/>
          </a:p>
        </p:txBody>
      </p:sp>
    </p:spTree>
    <p:extLst>
      <p:ext uri="{BB962C8B-B14F-4D97-AF65-F5344CB8AC3E}">
        <p14:creationId xmlns:p14="http://schemas.microsoft.com/office/powerpoint/2010/main" val="1642902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review Alex Liu’s portfolio and discuss these questions. </a:t>
            </a:r>
          </a:p>
          <a:p>
            <a:endParaRPr lang="en-US" dirty="0"/>
          </a:p>
        </p:txBody>
      </p:sp>
      <p:sp>
        <p:nvSpPr>
          <p:cNvPr id="4" name="Slide Number Placeholder 3"/>
          <p:cNvSpPr>
            <a:spLocks noGrp="1"/>
          </p:cNvSpPr>
          <p:nvPr>
            <p:ph type="sldNum" sz="quarter" idx="10"/>
          </p:nvPr>
        </p:nvSpPr>
        <p:spPr/>
        <p:txBody>
          <a:bodyPr/>
          <a:lstStyle/>
          <a:p>
            <a:fld id="{1BCA614D-86B7-1344-A445-A83B92FCB26A}" type="slidenum">
              <a:rPr lang="en-US" smtClean="0"/>
              <a:t>18</a:t>
            </a:fld>
            <a:endParaRPr lang="en-US"/>
          </a:p>
        </p:txBody>
      </p:sp>
    </p:spTree>
    <p:extLst>
      <p:ext uri="{BB962C8B-B14F-4D97-AF65-F5344CB8AC3E}">
        <p14:creationId xmlns:p14="http://schemas.microsoft.com/office/powerpoint/2010/main" val="58803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handout listing 10 questions, participants will select several questions for discussion. Each program will enact this role slightly differently, depending on the resources and context of residency training. </a:t>
            </a:r>
            <a:endParaRPr lang="en-US" dirty="0" smtClean="0"/>
          </a:p>
          <a:p>
            <a:endParaRPr lang="en-US" dirty="0"/>
          </a:p>
          <a:p>
            <a:r>
              <a:rPr lang="en-US" sz="1200" kern="1200" dirty="0">
                <a:solidFill>
                  <a:schemeClr val="tx1"/>
                </a:solidFill>
                <a:effectLst/>
                <a:latin typeface="+mn-lt"/>
                <a:ea typeface="+mn-ea"/>
                <a:cs typeface="+mn-cs"/>
              </a:rPr>
              <a:t>The following are a few questions you could use as a guide.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dirty="0">
                <a:effectLst/>
              </a:rPr>
              <a:t>Should there be any pre-requisite qualifications for an academic coach? If so, which qualifications</a:t>
            </a:r>
            <a:r>
              <a:rPr lang="en-US" sz="1200" dirty="0" smtClean="0">
                <a:effectLst/>
              </a:rPr>
              <a:t>?</a:t>
            </a:r>
            <a:endParaRPr lang="en-CA" dirty="0">
              <a:effectLst/>
            </a:endParaRPr>
          </a:p>
          <a:p>
            <a:pPr marL="171450" lvl="0" indent="-171450">
              <a:buFont typeface="Arial" panose="020B0604020202020204" pitchFamily="34" charset="0"/>
              <a:buChar char="•"/>
            </a:pPr>
            <a:r>
              <a:rPr lang="en-US" sz="1200" dirty="0">
                <a:effectLst/>
              </a:rPr>
              <a:t>How are academic coaches selected? Appointed vs nominated and elected</a:t>
            </a:r>
            <a:r>
              <a:rPr lang="en-US" sz="1200" dirty="0" smtClean="0">
                <a:effectLst/>
              </a:rPr>
              <a:t>?</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there a maximum number of that the academic coach should coach at any given time</a:t>
            </a:r>
            <a:r>
              <a:rPr lang="en-US" sz="1200" kern="1200" dirty="0" smtClean="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Does the academic coach follow the resident for the duration of their residency or could a resident have multiple coaches at different points of their residency</a:t>
            </a:r>
            <a:r>
              <a:rPr lang="en-US" sz="1200" kern="1200" dirty="0" smtClean="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long is the academic coach’s </a:t>
            </a:r>
            <a:r>
              <a:rPr lang="en-US" sz="1200" kern="1200" dirty="0" smtClean="0">
                <a:solidFill>
                  <a:schemeClr val="tx1"/>
                </a:solidFill>
                <a:effectLst/>
                <a:latin typeface="+mn-lt"/>
                <a:ea typeface="+mn-ea"/>
                <a:cs typeface="+mn-cs"/>
              </a:rPr>
              <a:t>term?</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Can </a:t>
            </a:r>
            <a:r>
              <a:rPr lang="en-US" sz="1200" kern="1200" dirty="0">
                <a:solidFill>
                  <a:schemeClr val="tx1"/>
                </a:solidFill>
                <a:effectLst/>
                <a:latin typeface="+mn-lt"/>
                <a:ea typeface="+mn-ea"/>
                <a:cs typeface="+mn-cs"/>
              </a:rPr>
              <a:t>the program director be an academic coach</a:t>
            </a:r>
            <a:r>
              <a:rPr lang="en-US" sz="1200" kern="1200" dirty="0" smtClean="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the responsibilities of the academic coach</a:t>
            </a:r>
            <a:r>
              <a:rPr lang="en-US" sz="1200" kern="1200" dirty="0" smtClean="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often would the academic coach meet with the resident? What should the coach discuss at these meetings</a:t>
            </a:r>
            <a:r>
              <a:rPr lang="en-US" sz="1200" kern="1200" dirty="0" smtClean="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often would the academic coach present the resident(s) to the competence committee?</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Would </a:t>
            </a:r>
            <a:r>
              <a:rPr lang="en-US" sz="1200" kern="1200" dirty="0">
                <a:solidFill>
                  <a:schemeClr val="tx1"/>
                </a:solidFill>
                <a:effectLst/>
                <a:latin typeface="+mn-lt"/>
                <a:ea typeface="+mn-ea"/>
                <a:cs typeface="+mn-cs"/>
              </a:rPr>
              <a:t>this job description differ for a small, medium, or large sized residency program?</a:t>
            </a:r>
            <a:endParaRPr lang="en-CA" sz="1200" kern="1200" dirty="0">
              <a:solidFill>
                <a:schemeClr val="tx1"/>
              </a:solidFill>
              <a:effectLst/>
              <a:latin typeface="+mn-lt"/>
              <a:ea typeface="+mn-ea"/>
              <a:cs typeface="+mn-cs"/>
            </a:endParaRPr>
          </a:p>
          <a:p>
            <a:endParaRPr lang="en-US" dirty="0"/>
          </a:p>
          <a:p>
            <a:r>
              <a:rPr lang="en-US" dirty="0"/>
              <a:t>The goal of the discussion is for participants to work on the development of what is most appropriate in their program.</a:t>
            </a:r>
          </a:p>
          <a:p>
            <a:r>
              <a:rPr lang="en-US" dirty="0"/>
              <a:t>If there is already a clear description of the responsibilities, they can be outlined at this point.</a:t>
            </a:r>
          </a:p>
        </p:txBody>
      </p:sp>
      <p:sp>
        <p:nvSpPr>
          <p:cNvPr id="4" name="Slide Number Placeholder 3"/>
          <p:cNvSpPr>
            <a:spLocks noGrp="1"/>
          </p:cNvSpPr>
          <p:nvPr>
            <p:ph type="sldNum" sz="quarter" idx="10"/>
          </p:nvPr>
        </p:nvSpPr>
        <p:spPr/>
        <p:txBody>
          <a:bodyPr/>
          <a:lstStyle/>
          <a:p>
            <a:fld id="{1BCA614D-86B7-1344-A445-A83B92FCB26A}" type="slidenum">
              <a:rPr lang="en-US" smtClean="0"/>
              <a:t>19</a:t>
            </a:fld>
            <a:endParaRPr lang="en-US"/>
          </a:p>
        </p:txBody>
      </p:sp>
    </p:spTree>
    <p:extLst>
      <p:ext uri="{BB962C8B-B14F-4D97-AF65-F5344CB8AC3E}">
        <p14:creationId xmlns:p14="http://schemas.microsoft.com/office/powerpoint/2010/main" val="3847515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Same coach vs not: PCCU has one coach</a:t>
            </a:r>
            <a:r>
              <a:rPr lang="en-US" baseline="0" dirty="0" smtClean="0"/>
              <a:t> (PD) for first stage, then “matched” to a coach for duration of training. </a:t>
            </a:r>
          </a:p>
          <a:p>
            <a:r>
              <a:rPr lang="en-US" baseline="0" dirty="0" smtClean="0"/>
              <a:t> Some programs have a different coach for each stage of training (</a:t>
            </a:r>
            <a:r>
              <a:rPr lang="en-US" baseline="0" dirty="0" smtClean="0"/>
              <a:t>i.e. </a:t>
            </a:r>
            <a:r>
              <a:rPr lang="en-US" baseline="0" dirty="0" smtClean="0"/>
              <a:t>longer-duration programs may choose this). Some choose to be with the same coach throughout. </a:t>
            </a:r>
          </a:p>
          <a:p>
            <a:endParaRPr lang="en-US" baseline="0" dirty="0" smtClean="0"/>
          </a:p>
          <a:p>
            <a:r>
              <a:rPr lang="en-US" baseline="0" dirty="0" smtClean="0"/>
              <a:t>2. Academic coach versus academic advisor: </a:t>
            </a:r>
            <a:r>
              <a:rPr lang="en-US" baseline="0" dirty="0" err="1" smtClean="0"/>
              <a:t>Peds</a:t>
            </a:r>
            <a:r>
              <a:rPr lang="en-US" baseline="0" dirty="0" smtClean="0"/>
              <a:t> anesthesia uses the term ”academic advisor”. They see the “coaching” as a collective responsibility of all faculty and that the role of the advisor is for the longitudinal relationship-building and advising re: personal learning plans, etc. </a:t>
            </a:r>
          </a:p>
          <a:p>
            <a:endParaRPr lang="en-US" baseline="0" dirty="0" smtClean="0"/>
          </a:p>
          <a:p>
            <a:r>
              <a:rPr lang="en-US" baseline="0" dirty="0" smtClean="0"/>
              <a:t>3. Larger programs have enough faculty, but more trainees. Often faculty members end up coaching multiple trainees. Smaller programs have the issue of having to wear multiple hats. Often times someone may be the CC chair and coach, </a:t>
            </a:r>
            <a:r>
              <a:rPr lang="en-US" baseline="0" dirty="0" smtClean="0"/>
              <a:t>PD </a:t>
            </a:r>
            <a:r>
              <a:rPr lang="en-US" baseline="0" dirty="0" smtClean="0"/>
              <a:t>and coach, etc. Some programs will reach outside of their program/division for some of these roles to be fulfilled. Each small program must be creative to meet their individual needs. </a:t>
            </a:r>
            <a:endParaRPr lang="en-US" dirty="0"/>
          </a:p>
        </p:txBody>
      </p:sp>
      <p:sp>
        <p:nvSpPr>
          <p:cNvPr id="4" name="Slide Number Placeholder 3"/>
          <p:cNvSpPr>
            <a:spLocks noGrp="1"/>
          </p:cNvSpPr>
          <p:nvPr>
            <p:ph type="sldNum" sz="quarter" idx="10"/>
          </p:nvPr>
        </p:nvSpPr>
        <p:spPr/>
        <p:txBody>
          <a:bodyPr/>
          <a:lstStyle/>
          <a:p>
            <a:fld id="{1BCA614D-86B7-1344-A445-A83B92FCB26A}" type="slidenum">
              <a:rPr lang="en-US" smtClean="0"/>
              <a:t>20</a:t>
            </a:fld>
            <a:endParaRPr lang="en-US"/>
          </a:p>
        </p:txBody>
      </p:sp>
    </p:spTree>
    <p:extLst>
      <p:ext uri="{BB962C8B-B14F-4D97-AF65-F5344CB8AC3E}">
        <p14:creationId xmlns:p14="http://schemas.microsoft.com/office/powerpoint/2010/main" val="3836955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 we build such relationships with learners?</a:t>
            </a:r>
          </a:p>
          <a:p>
            <a:r>
              <a:rPr lang="en-US"/>
              <a:t>How do we recognize and ameliorate relationships which are troubled?</a:t>
            </a:r>
          </a:p>
        </p:txBody>
      </p:sp>
      <p:sp>
        <p:nvSpPr>
          <p:cNvPr id="4" name="Slide Number Placeholder 3"/>
          <p:cNvSpPr>
            <a:spLocks noGrp="1"/>
          </p:cNvSpPr>
          <p:nvPr>
            <p:ph type="sldNum" sz="quarter" idx="10"/>
          </p:nvPr>
        </p:nvSpPr>
        <p:spPr/>
        <p:txBody>
          <a:bodyPr/>
          <a:lstStyle/>
          <a:p>
            <a:fld id="{A1A35755-CFB9-47B6-BCDA-A7F627DFE9F3}" type="slidenum">
              <a:rPr lang="en-CA" smtClean="0"/>
              <a:t>21</a:t>
            </a:fld>
            <a:endParaRPr lang="en-CA"/>
          </a:p>
        </p:txBody>
      </p:sp>
    </p:spTree>
    <p:extLst>
      <p:ext uri="{BB962C8B-B14F-4D97-AF65-F5344CB8AC3E}">
        <p14:creationId xmlns:p14="http://schemas.microsoft.com/office/powerpoint/2010/main" val="2474943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 coach is a person who</a:t>
            </a:r>
            <a:r>
              <a:rPr lang="en-US" baseline="0" dirty="0"/>
              <a:t> </a:t>
            </a:r>
            <a:r>
              <a:rPr lang="en-CA" sz="1200" b="0" dirty="0">
                <a:solidFill>
                  <a:schemeClr val="tx1"/>
                </a:solidFill>
              </a:rPr>
              <a:t>“… can help learners reflect on where their performance stands and how to improve” (</a:t>
            </a:r>
            <a:r>
              <a:rPr lang="en-CA" sz="1200" b="0" dirty="0" err="1">
                <a:solidFill>
                  <a:schemeClr val="tx1"/>
                </a:solidFill>
              </a:rPr>
              <a:t>Deiorio</a:t>
            </a:r>
            <a:r>
              <a:rPr lang="en-CA" sz="1200" b="0" dirty="0">
                <a:solidFill>
                  <a:schemeClr val="tx1"/>
                </a:solidFill>
              </a:rPr>
              <a:t>, 2016). </a:t>
            </a:r>
            <a:r>
              <a:rPr lang="en-US" dirty="0"/>
              <a:t>Coaching is beneficial for anyone who is pursuing optimal performance. </a:t>
            </a:r>
          </a:p>
          <a:p>
            <a:pPr>
              <a:buFont typeface="Arial" pitchFamily="34" charset="0"/>
              <a:buNone/>
            </a:pPr>
            <a:r>
              <a:rPr lang="en-US" dirty="0"/>
              <a:t> </a:t>
            </a:r>
          </a:p>
          <a:p>
            <a:pPr>
              <a:buFont typeface="Arial" pitchFamily="34" charset="0"/>
              <a:buChar char="•"/>
            </a:pPr>
            <a:r>
              <a:rPr lang="en-US" dirty="0"/>
              <a:t>Coache</a:t>
            </a:r>
            <a:r>
              <a:rPr lang="en-US" i="0" dirty="0"/>
              <a:t>s</a:t>
            </a:r>
            <a:r>
              <a:rPr lang="en-US" dirty="0"/>
              <a:t> can help an individual to do a task better, develop a skill they don't yet possess or achieve a specific goal. </a:t>
            </a:r>
          </a:p>
          <a:p>
            <a:pPr>
              <a:buFont typeface="Arial" pitchFamily="34" charset="0"/>
              <a:buChar char="•"/>
            </a:pPr>
            <a:r>
              <a:rPr lang="en-US" dirty="0"/>
              <a:t>Coaching helps a learner understand what adjustments and modifications will allow them to progress to the next level of capability/proficiency.  </a:t>
            </a:r>
          </a:p>
          <a:p>
            <a:pPr>
              <a:buFont typeface="Arial" pitchFamily="34" charset="0"/>
              <a:buChar char="•"/>
            </a:pPr>
            <a:r>
              <a:rPr lang="en-US" dirty="0"/>
              <a:t>Coaching is giving</a:t>
            </a:r>
            <a:r>
              <a:rPr lang="en-US" baseline="0" dirty="0"/>
              <a:t> </a:t>
            </a:r>
            <a:r>
              <a:rPr lang="en-US" dirty="0"/>
              <a:t>actionable concrete suggestions for improvement.  </a:t>
            </a:r>
          </a:p>
          <a:p>
            <a:pPr>
              <a:buFont typeface="Arial" pitchFamily="34" charset="0"/>
              <a:buChar char="•"/>
            </a:pP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altLang="en-US" baseline="0" dirty="0">
                <a:latin typeface="Times" pitchFamily="-112" charset="0"/>
              </a:rPr>
              <a:t>In CBD, the role of clinical teacher is evolving from supervisor to observer and coach. When clinical teachers directly or indirectly observe the work residents do, these observations provide learning opportunities. </a:t>
            </a:r>
          </a:p>
        </p:txBody>
      </p:sp>
      <p:sp>
        <p:nvSpPr>
          <p:cNvPr id="4" name="Slide Number Placeholder 3"/>
          <p:cNvSpPr>
            <a:spLocks noGrp="1"/>
          </p:cNvSpPr>
          <p:nvPr>
            <p:ph type="sldNum" sz="quarter" idx="5"/>
          </p:nvPr>
        </p:nvSpPr>
        <p:spPr/>
        <p:txBody>
          <a:bodyPr/>
          <a:lstStyle/>
          <a:p>
            <a:fld id="{1BCA614D-86B7-1344-A445-A83B92FCB26A}" type="slidenum">
              <a:rPr lang="en-US" smtClean="0"/>
              <a:t>22</a:t>
            </a:fld>
            <a:endParaRPr lang="en-US"/>
          </a:p>
        </p:txBody>
      </p:sp>
    </p:spTree>
    <p:extLst>
      <p:ext uri="{BB962C8B-B14F-4D97-AF65-F5344CB8AC3E}">
        <p14:creationId xmlns:p14="http://schemas.microsoft.com/office/powerpoint/2010/main" val="3989320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a:t>
            </a:r>
            <a:r>
              <a:rPr lang="en-US" dirty="0"/>
              <a:t>is important to distinguish some overlapping concepts – frequently confused both in the literature and in practice.</a:t>
            </a:r>
            <a:endParaRPr lang="en-US" dirty="0">
              <a:cs typeface="Calibri"/>
            </a:endParaRPr>
          </a:p>
          <a:p>
            <a:r>
              <a:rPr lang="en-US" dirty="0"/>
              <a:t>Coaching requires the observation of performance and is heavily focused on facilitating the learner’s own learning process (self regulated learning) through observation, feedback and goal setting. </a:t>
            </a:r>
            <a:endParaRPr lang="en-US" dirty="0">
              <a:cs typeface="Calibri"/>
            </a:endParaRPr>
          </a:p>
          <a:p>
            <a:r>
              <a:rPr lang="en-US" dirty="0"/>
              <a:t>Coaches need to be able to help the resident break down what is required to achieve the best possible performance and facilitate actions to achieve it. We are familiar with the concept of coaches with less skill than the “</a:t>
            </a:r>
            <a:r>
              <a:rPr lang="en-US" dirty="0" err="1"/>
              <a:t>coachee</a:t>
            </a:r>
            <a:r>
              <a:rPr lang="en-US" dirty="0"/>
              <a:t>” in performance (sports, music </a:t>
            </a:r>
            <a:r>
              <a:rPr lang="en-US" dirty="0" err="1"/>
              <a:t>etc</a:t>
            </a:r>
            <a:r>
              <a:rPr lang="en-US" dirty="0"/>
              <a:t>) and the same holds true in medicine. It is the ability to help the learner grow and develop that is key.</a:t>
            </a:r>
            <a:endParaRPr lang="en-US" dirty="0">
              <a:cs typeface="Calibri"/>
            </a:endParaRPr>
          </a:p>
        </p:txBody>
      </p:sp>
      <p:sp>
        <p:nvSpPr>
          <p:cNvPr id="4" name="Slide Number Placeholder 3"/>
          <p:cNvSpPr>
            <a:spLocks noGrp="1"/>
          </p:cNvSpPr>
          <p:nvPr>
            <p:ph type="sldNum" sz="quarter" idx="10"/>
          </p:nvPr>
        </p:nvSpPr>
        <p:spPr/>
        <p:txBody>
          <a:bodyPr/>
          <a:lstStyle/>
          <a:p>
            <a:fld id="{1BCA614D-86B7-1344-A445-A83B92FCB26A}" type="slidenum">
              <a:rPr lang="en-US" smtClean="0"/>
              <a:t>5</a:t>
            </a:fld>
            <a:endParaRPr lang="en-US"/>
          </a:p>
        </p:txBody>
      </p:sp>
    </p:spTree>
    <p:extLst>
      <p:ext uri="{BB962C8B-B14F-4D97-AF65-F5344CB8AC3E}">
        <p14:creationId xmlns:p14="http://schemas.microsoft.com/office/powerpoint/2010/main" val="4231530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717550" y="1162050"/>
            <a:ext cx="5575300" cy="3136900"/>
          </a:xfrm>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31774">
              <a:defRPr/>
            </a:pPr>
            <a:r>
              <a:rPr lang="en-CA" b="1" baseline="0" dirty="0"/>
              <a:t>FACILITATOR TIP: </a:t>
            </a:r>
            <a:r>
              <a:rPr lang="en-US" altLang="en-US" b="1" baseline="0" dirty="0">
                <a:latin typeface="Times" pitchFamily="-112" charset="0"/>
              </a:rPr>
              <a:t> </a:t>
            </a:r>
            <a:r>
              <a:rPr lang="en-CA" b="1" dirty="0"/>
              <a:t>One of the most notable changes for clinical teachers as they transition to Competence by Design (CBD) is the need for more frequent observation, allowing coaching feedback and documentation.</a:t>
            </a:r>
            <a:r>
              <a:rPr lang="en-US" altLang="en-US" b="1" baseline="0" dirty="0">
                <a:latin typeface="Times" pitchFamily="-112" charset="0"/>
              </a:rPr>
              <a:t> In some cases, your colleagues are already doing this, which is a bonus for your program.  In those cases where observation and feedback is less common, though, you may find it helpful to introduce these concepts using a slide deck like this one and then reinforce the messages and behaviours using resources like the 2 page Coaching Model handout, Coaching Snippets and even the WBA resources. Help them see the value in the aforementioned philosophical shift and, more specifically, the distinction between Assessment OF versus FOR Learning.  How deeply you cover this content will depend on your group readiness.</a:t>
            </a:r>
          </a:p>
          <a:p>
            <a:endParaRPr lang="en-CA" altLang="en-US" baseline="0" dirty="0">
              <a:latin typeface="Times" pitchFamily="-112" charset="0"/>
            </a:endParaRPr>
          </a:p>
          <a:p>
            <a:pPr defTabSz="931774">
              <a:defRPr/>
            </a:pPr>
            <a:r>
              <a:rPr lang="en-CA" altLang="en-US" baseline="0" dirty="0">
                <a:latin typeface="Times" pitchFamily="-112" charset="0"/>
              </a:rPr>
              <a:t>Coaching as a method of teaching and learning for competency progression.  </a:t>
            </a:r>
          </a:p>
          <a:p>
            <a:pPr marL="0" marR="0" indent="0" algn="l" defTabSz="931774" rtl="0" eaLnBrk="1" fontAlgn="auto" latinLnBrk="0" hangingPunct="1">
              <a:lnSpc>
                <a:spcPct val="100000"/>
              </a:lnSpc>
              <a:spcBef>
                <a:spcPts val="0"/>
              </a:spcBef>
              <a:spcAft>
                <a:spcPts val="0"/>
              </a:spcAft>
              <a:buClrTx/>
              <a:buSzTx/>
              <a:buFontTx/>
              <a:buNone/>
              <a:tabLst/>
              <a:defRPr/>
            </a:pPr>
            <a:endParaRPr lang="en-CA" altLang="en-US" baseline="0" dirty="0">
              <a:latin typeface="Times" pitchFamily="-112" charset="0"/>
            </a:endParaRPr>
          </a:p>
          <a:p>
            <a:pPr marL="0" marR="0" indent="0" algn="l" defTabSz="931774" rtl="0" eaLnBrk="1" fontAlgn="auto" latinLnBrk="0" hangingPunct="1">
              <a:lnSpc>
                <a:spcPct val="100000"/>
              </a:lnSpc>
              <a:spcBef>
                <a:spcPts val="0"/>
              </a:spcBef>
              <a:spcAft>
                <a:spcPts val="0"/>
              </a:spcAft>
              <a:buClrTx/>
              <a:buSzTx/>
              <a:buFontTx/>
              <a:buNone/>
              <a:tabLst/>
              <a:defRPr/>
            </a:pPr>
            <a:r>
              <a:rPr lang="en-CA" altLang="en-US" baseline="0" dirty="0">
                <a:latin typeface="Times" pitchFamily="-112" charset="0"/>
              </a:rPr>
              <a:t>From the coaching standpoint, the purpose of workplace-based assessment , which occurs in the practice environment, must be understood and accepted as formative, in other words, for the purpose of informing learning. The goal of WBA is to provide sp</a:t>
            </a:r>
            <a:r>
              <a:rPr lang="en-CA" altLang="en-US" b="0" baseline="0" dirty="0">
                <a:latin typeface="Times" pitchFamily="-112" charset="0"/>
              </a:rPr>
              <a:t>ecific</a:t>
            </a:r>
            <a:r>
              <a:rPr lang="en-CA" altLang="en-US" baseline="0" dirty="0">
                <a:latin typeface="Times" pitchFamily="-112" charset="0"/>
              </a:rPr>
              <a:t> feedback to enable resident development. </a:t>
            </a:r>
          </a:p>
          <a:p>
            <a:pPr marL="0" marR="0" indent="0" algn="l" defTabSz="931774" rtl="0" eaLnBrk="1" fontAlgn="auto" latinLnBrk="0" hangingPunct="1">
              <a:lnSpc>
                <a:spcPct val="100000"/>
              </a:lnSpc>
              <a:spcBef>
                <a:spcPts val="0"/>
              </a:spcBef>
              <a:spcAft>
                <a:spcPts val="0"/>
              </a:spcAft>
              <a:buClrTx/>
              <a:buSzTx/>
              <a:buFontTx/>
              <a:buNone/>
              <a:tabLst/>
              <a:defRPr/>
            </a:pPr>
            <a:endParaRPr lang="en-CA" altLang="en-US" baseline="0" dirty="0">
              <a:latin typeface="Times" pitchFamily="-112" charset="0"/>
            </a:endParaRPr>
          </a:p>
          <a:p>
            <a:pPr marL="0" marR="0" indent="0" algn="l" defTabSz="931774" rtl="0" eaLnBrk="1" fontAlgn="auto" latinLnBrk="0" hangingPunct="1">
              <a:lnSpc>
                <a:spcPct val="100000"/>
              </a:lnSpc>
              <a:spcBef>
                <a:spcPts val="0"/>
              </a:spcBef>
              <a:spcAft>
                <a:spcPts val="0"/>
              </a:spcAft>
              <a:buClrTx/>
              <a:buSzTx/>
              <a:buFontTx/>
              <a:buNone/>
              <a:tabLst/>
              <a:defRPr/>
            </a:pPr>
            <a:r>
              <a:rPr lang="en-CA" altLang="en-US" baseline="0" dirty="0">
                <a:latin typeface="Times" pitchFamily="-112" charset="0"/>
              </a:rPr>
              <a:t>The documentation of the feedback and coaching suggestions (kept in the resident’s ePortfolio) will however, be part of what the competence committee uses to make decisions about EPA achievement.</a:t>
            </a:r>
          </a:p>
          <a:p>
            <a:pPr marL="0" marR="0" indent="0" algn="l" defTabSz="931774" rtl="0" eaLnBrk="1" fontAlgn="auto" latinLnBrk="0" hangingPunct="1">
              <a:lnSpc>
                <a:spcPct val="100000"/>
              </a:lnSpc>
              <a:spcBef>
                <a:spcPts val="0"/>
              </a:spcBef>
              <a:spcAft>
                <a:spcPts val="0"/>
              </a:spcAft>
              <a:buClrTx/>
              <a:buSzTx/>
              <a:buFontTx/>
              <a:buNone/>
              <a:tabLst/>
              <a:defRPr/>
            </a:pPr>
            <a:endParaRPr lang="en-US" altLang="en-US" baseline="0" dirty="0">
              <a:latin typeface="Times" pitchFamily="-112" charset="0"/>
            </a:endParaRPr>
          </a:p>
          <a:p>
            <a:r>
              <a:rPr lang="en-US" dirty="0"/>
              <a:t>Coaching</a:t>
            </a:r>
            <a:r>
              <a:rPr lang="en-US" baseline="0" dirty="0"/>
              <a:t> is about learning and improving performance, not assessment and judgement!</a:t>
            </a:r>
            <a:endParaRPr lang="en-CA" altLang="en-US" baseline="0" dirty="0">
              <a:latin typeface="Times" pitchFamily="-112" charset="0"/>
            </a:endParaRPr>
          </a:p>
          <a:p>
            <a:pPr>
              <a:buFont typeface="Arial" pitchFamily="34" charset="0"/>
              <a:buNone/>
            </a:pPr>
            <a:endParaRPr lang="en-US" altLang="en-US" baseline="0" dirty="0">
              <a:latin typeface="Times" pitchFamily="-112" charset="0"/>
            </a:endParaRPr>
          </a:p>
        </p:txBody>
      </p:sp>
      <p:sp>
        <p:nvSpPr>
          <p:cNvPr id="512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12" charset="0"/>
                <a:ea typeface="ＭＳ Ｐゴシック" pitchFamily="-112" charset="-128"/>
              </a:defRPr>
            </a:lvl1pPr>
            <a:lvl2pPr marL="742909" indent="-285734">
              <a:defRPr sz="2400">
                <a:solidFill>
                  <a:schemeClr val="tx1"/>
                </a:solidFill>
                <a:latin typeface="Times" pitchFamily="-112" charset="0"/>
                <a:ea typeface="ＭＳ Ｐゴシック" pitchFamily="-112" charset="-128"/>
              </a:defRPr>
            </a:lvl2pPr>
            <a:lvl3pPr marL="1142937" indent="-228587">
              <a:defRPr sz="2400">
                <a:solidFill>
                  <a:schemeClr val="tx1"/>
                </a:solidFill>
                <a:latin typeface="Times" pitchFamily="-112" charset="0"/>
                <a:ea typeface="ＭＳ Ｐゴシック" pitchFamily="-112" charset="-128"/>
              </a:defRPr>
            </a:lvl3pPr>
            <a:lvl4pPr marL="1600111" indent="-228587">
              <a:defRPr sz="2400">
                <a:solidFill>
                  <a:schemeClr val="tx1"/>
                </a:solidFill>
                <a:latin typeface="Times" pitchFamily="-112" charset="0"/>
                <a:ea typeface="ＭＳ Ｐゴシック" pitchFamily="-112" charset="-128"/>
              </a:defRPr>
            </a:lvl4pPr>
            <a:lvl5pPr marL="2057287" indent="-228587">
              <a:defRPr sz="2400">
                <a:solidFill>
                  <a:schemeClr val="tx1"/>
                </a:solidFill>
                <a:latin typeface="Times" pitchFamily="-112" charset="0"/>
                <a:ea typeface="ＭＳ Ｐゴシック" pitchFamily="-112" charset="-128"/>
              </a:defRPr>
            </a:lvl5pPr>
            <a:lvl6pPr marL="2514461"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6pPr>
            <a:lvl7pPr marL="2971635"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7pPr>
            <a:lvl8pPr marL="3428811"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8pPr>
            <a:lvl9pPr marL="3885985"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9pPr>
          </a:lstStyle>
          <a:p>
            <a:fld id="{78F9EE70-85F2-45FA-AD14-830123E3A7D6}" type="slidenum">
              <a:rPr lang="en-US" altLang="en-US" sz="1200">
                <a:solidFill>
                  <a:prstClr val="black"/>
                </a:solidFill>
              </a:rPr>
              <a:pPr/>
              <a:t>24</a:t>
            </a:fld>
            <a:endParaRPr lang="en-US" altLang="en-US" sz="1200" dirty="0">
              <a:solidFill>
                <a:prstClr val="black"/>
              </a:solidFill>
            </a:endParaRPr>
          </a:p>
        </p:txBody>
      </p:sp>
    </p:spTree>
    <p:extLst>
      <p:ext uri="{BB962C8B-B14F-4D97-AF65-F5344CB8AC3E}">
        <p14:creationId xmlns:p14="http://schemas.microsoft.com/office/powerpoint/2010/main" val="1486890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educational alliance is built on resident </a:t>
            </a:r>
            <a:r>
              <a:rPr lang="en-US" dirty="0" smtClean="0"/>
              <a:t>perception.</a:t>
            </a:r>
            <a:r>
              <a:rPr lang="en-US" baseline="0" dirty="0" smtClean="0"/>
              <a:t> </a:t>
            </a:r>
            <a:endParaRPr lang="en-US" dirty="0"/>
          </a:p>
          <a:p>
            <a:r>
              <a:rPr lang="en-US" dirty="0"/>
              <a:t>How can we demonstrate our interest and commitment to their learning and professional development?</a:t>
            </a:r>
          </a:p>
          <a:p>
            <a:r>
              <a:rPr lang="en-US" dirty="0" smtClean="0"/>
              <a:t>How </a:t>
            </a:r>
            <a:r>
              <a:rPr lang="en-US" dirty="0"/>
              <a:t>can we genuinely LIKE all residents that we are working with?</a:t>
            </a:r>
          </a:p>
          <a:p>
            <a:endParaRPr lang="en-US" dirty="0"/>
          </a:p>
          <a:p>
            <a:endParaRPr lang="en-US" dirty="0"/>
          </a:p>
        </p:txBody>
      </p:sp>
      <p:sp>
        <p:nvSpPr>
          <p:cNvPr id="4" name="Slide Number Placeholder 3"/>
          <p:cNvSpPr>
            <a:spLocks noGrp="1"/>
          </p:cNvSpPr>
          <p:nvPr>
            <p:ph type="sldNum" sz="quarter" idx="10"/>
          </p:nvPr>
        </p:nvSpPr>
        <p:spPr/>
        <p:txBody>
          <a:bodyPr/>
          <a:lstStyle/>
          <a:p>
            <a:fld id="{A1A35755-CFB9-47B6-BCDA-A7F627DFE9F3}" type="slidenum">
              <a:rPr lang="en-CA" smtClean="0"/>
              <a:t>25</a:t>
            </a:fld>
            <a:endParaRPr lang="en-CA"/>
          </a:p>
        </p:txBody>
      </p:sp>
    </p:spTree>
    <p:extLst>
      <p:ext uri="{BB962C8B-B14F-4D97-AF65-F5344CB8AC3E}">
        <p14:creationId xmlns:p14="http://schemas.microsoft.com/office/powerpoint/2010/main" val="149071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A614D-86B7-1344-A445-A83B92FCB26A}" type="slidenum">
              <a:rPr lang="en-US" smtClean="0"/>
              <a:t>26</a:t>
            </a:fld>
            <a:endParaRPr lang="en-US"/>
          </a:p>
        </p:txBody>
      </p:sp>
    </p:spTree>
    <p:extLst>
      <p:ext uri="{BB962C8B-B14F-4D97-AF65-F5344CB8AC3E}">
        <p14:creationId xmlns:p14="http://schemas.microsoft.com/office/powerpoint/2010/main" val="1003178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diagram reflects the self regulated learning cycle (the coloured boxes). Effective learning involves moving through each of these steps. However it is not easy to do this on our own and the grey boxes reflect actions that the academic coach can to to facilitate each step.  Relationship building underlies the entire process</a:t>
            </a:r>
          </a:p>
          <a:p>
            <a:r>
              <a:rPr lang="en-US"/>
              <a:t>Most of us who have had a goal setting discussion with learners recognize that many, particularly early in their training, have difficulty in setting concrete and specific goals (SMART goals). As coaches we can lead them through this process, and help ensure that these goals are appropriate to the training program. Similarly, identifying appropriate strategies for achieving them may require our help. Collecting external sources of information and monitoring progress towards achieving the goal is also necessary. Help residents to recognize that none of us can depend on our own sense of how we are doing.  Coaches also meet with residents to review progress and to interpret and provide assessment. </a:t>
            </a:r>
          </a:p>
          <a:p>
            <a:r>
              <a:rPr lang="en-US"/>
              <a:t>As residents mature professionally, they should need less guidance with these steps.</a:t>
            </a:r>
          </a:p>
        </p:txBody>
      </p:sp>
      <p:sp>
        <p:nvSpPr>
          <p:cNvPr id="4" name="Slide Number Placeholder 3"/>
          <p:cNvSpPr>
            <a:spLocks noGrp="1"/>
          </p:cNvSpPr>
          <p:nvPr>
            <p:ph type="sldNum" sz="quarter" idx="10"/>
          </p:nvPr>
        </p:nvSpPr>
        <p:spPr/>
        <p:txBody>
          <a:bodyPr/>
          <a:lstStyle/>
          <a:p>
            <a:fld id="{A904C485-D06B-1A4F-9911-E8AFC9FEBF8E}" type="slidenum">
              <a:rPr lang="en-US" smtClean="0"/>
              <a:t>27</a:t>
            </a:fld>
            <a:endParaRPr lang="en-US"/>
          </a:p>
        </p:txBody>
      </p:sp>
    </p:spTree>
    <p:extLst>
      <p:ext uri="{BB962C8B-B14F-4D97-AF65-F5344CB8AC3E}">
        <p14:creationId xmlns:p14="http://schemas.microsoft.com/office/powerpoint/2010/main" val="101993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35755-CFB9-47B6-BCDA-A7F627DFE9F3}" type="slidenum">
              <a:rPr lang="en-CA" smtClean="0"/>
              <a:t>28</a:t>
            </a:fld>
            <a:endParaRPr lang="en-CA"/>
          </a:p>
        </p:txBody>
      </p:sp>
    </p:spTree>
    <p:extLst>
      <p:ext uri="{BB962C8B-B14F-4D97-AF65-F5344CB8AC3E}">
        <p14:creationId xmlns:p14="http://schemas.microsoft.com/office/powerpoint/2010/main" val="2093607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R2C2 model was originally described as a guide to discussing an ITAR with a resident. It is adaptable for any coaching conversation that follows the resident’s receipt of feedback information.  Note that the relationship building piece underlies to the specific actions</a:t>
            </a:r>
            <a:r>
              <a:rPr lang="en-US" dirty="0" smtClean="0"/>
              <a:t>.</a:t>
            </a:r>
            <a:endParaRPr lang="en-US" dirty="0"/>
          </a:p>
        </p:txBody>
      </p:sp>
      <p:sp>
        <p:nvSpPr>
          <p:cNvPr id="4" name="Slide Number Placeholder 3"/>
          <p:cNvSpPr>
            <a:spLocks noGrp="1"/>
          </p:cNvSpPr>
          <p:nvPr>
            <p:ph type="sldNum" sz="quarter" idx="10"/>
          </p:nvPr>
        </p:nvSpPr>
        <p:spPr/>
        <p:txBody>
          <a:bodyPr/>
          <a:lstStyle/>
          <a:p>
            <a:fld id="{1BCA614D-86B7-1344-A445-A83B92FCB26A}" type="slidenum">
              <a:rPr lang="en-US" smtClean="0"/>
              <a:t>29</a:t>
            </a:fld>
            <a:endParaRPr lang="en-US"/>
          </a:p>
        </p:txBody>
      </p:sp>
    </p:spTree>
    <p:extLst>
      <p:ext uri="{BB962C8B-B14F-4D97-AF65-F5344CB8AC3E}">
        <p14:creationId xmlns:p14="http://schemas.microsoft.com/office/powerpoint/2010/main" val="4098109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GROW model of coaching is used in many fields beside medicine. It is a useful acronym to guide a coaching conversation. The focus is on the resident and the residents ideas – although of course they coach may have supplemental ideas</a:t>
            </a:r>
          </a:p>
        </p:txBody>
      </p:sp>
      <p:sp>
        <p:nvSpPr>
          <p:cNvPr id="4" name="Slide Number Placeholder 3"/>
          <p:cNvSpPr>
            <a:spLocks noGrp="1"/>
          </p:cNvSpPr>
          <p:nvPr>
            <p:ph type="sldNum" sz="quarter" idx="10"/>
          </p:nvPr>
        </p:nvSpPr>
        <p:spPr/>
        <p:txBody>
          <a:bodyPr/>
          <a:lstStyle/>
          <a:p>
            <a:fld id="{1BCA614D-86B7-1344-A445-A83B92FCB26A}" type="slidenum">
              <a:rPr lang="en-US" smtClean="0"/>
              <a:t>30</a:t>
            </a:fld>
            <a:endParaRPr lang="en-US"/>
          </a:p>
        </p:txBody>
      </p:sp>
    </p:spTree>
    <p:extLst>
      <p:ext uri="{BB962C8B-B14F-4D97-AF65-F5344CB8AC3E}">
        <p14:creationId xmlns:p14="http://schemas.microsoft.com/office/powerpoint/2010/main" val="3021376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commonly used model for feedback deliver may also be useful in a coaching conversation. The focus is again on the resident, with a comparison of the resident’s perception with that of the coach or teachers.</a:t>
            </a:r>
          </a:p>
        </p:txBody>
      </p:sp>
      <p:sp>
        <p:nvSpPr>
          <p:cNvPr id="4" name="Slide Number Placeholder 3"/>
          <p:cNvSpPr>
            <a:spLocks noGrp="1"/>
          </p:cNvSpPr>
          <p:nvPr>
            <p:ph type="sldNum" sz="quarter" idx="10"/>
          </p:nvPr>
        </p:nvSpPr>
        <p:spPr/>
        <p:txBody>
          <a:bodyPr/>
          <a:lstStyle/>
          <a:p>
            <a:fld id="{A1A35755-CFB9-47B6-BCDA-A7F627DFE9F3}" type="slidenum">
              <a:rPr lang="en-CA" smtClean="0"/>
              <a:t>31</a:t>
            </a:fld>
            <a:endParaRPr lang="en-CA"/>
          </a:p>
        </p:txBody>
      </p:sp>
    </p:spTree>
    <p:extLst>
      <p:ext uri="{BB962C8B-B14F-4D97-AF65-F5344CB8AC3E}">
        <p14:creationId xmlns:p14="http://schemas.microsoft.com/office/powerpoint/2010/main" val="1862376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McMaster’s CBME guide includes this page (appendix 2). It is intended to be a guide for residents to set their educational plan, together with their academic coach.</a:t>
            </a:r>
          </a:p>
        </p:txBody>
      </p:sp>
      <p:sp>
        <p:nvSpPr>
          <p:cNvPr id="4" name="Slide Number Placeholder 3"/>
          <p:cNvSpPr>
            <a:spLocks noGrp="1"/>
          </p:cNvSpPr>
          <p:nvPr>
            <p:ph type="sldNum" sz="quarter" idx="10"/>
          </p:nvPr>
        </p:nvSpPr>
        <p:spPr/>
        <p:txBody>
          <a:bodyPr/>
          <a:lstStyle/>
          <a:p>
            <a:fld id="{1BCA614D-86B7-1344-A445-A83B92FCB26A}" type="slidenum">
              <a:rPr lang="en-US" smtClean="0"/>
              <a:t>32</a:t>
            </a:fld>
            <a:endParaRPr lang="en-US"/>
          </a:p>
        </p:txBody>
      </p:sp>
    </p:spTree>
    <p:extLst>
      <p:ext uri="{BB962C8B-B14F-4D97-AF65-F5344CB8AC3E}">
        <p14:creationId xmlns:p14="http://schemas.microsoft.com/office/powerpoint/2010/main" val="2818880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that the participants understand the difference between coaching in the moment and coaching over time.</a:t>
            </a:r>
          </a:p>
          <a:p>
            <a:r>
              <a:rPr lang="en-US" dirty="0"/>
              <a:t>They may wish to discuss the reasons why CBD has articulated the coaching over time role and what it means for them</a:t>
            </a:r>
            <a:endParaRPr lang="en-US" dirty="0">
              <a:cs typeface="Calibri"/>
            </a:endParaRPr>
          </a:p>
          <a:p>
            <a:r>
              <a:rPr lang="en-US" dirty="0">
                <a:cs typeface="Calibri"/>
              </a:rPr>
              <a:t>What points would you bring up and wish to discuss with the resident. </a:t>
            </a:r>
          </a:p>
          <a:p>
            <a:r>
              <a:rPr lang="en-US" dirty="0">
                <a:cs typeface="Calibri"/>
              </a:rPr>
              <a:t>STRAIGHTFORWARD CASE </a:t>
            </a:r>
          </a:p>
        </p:txBody>
      </p:sp>
      <p:sp>
        <p:nvSpPr>
          <p:cNvPr id="4" name="Slide Number Placeholder 3"/>
          <p:cNvSpPr>
            <a:spLocks noGrp="1"/>
          </p:cNvSpPr>
          <p:nvPr>
            <p:ph type="sldNum" sz="quarter" idx="10"/>
          </p:nvPr>
        </p:nvSpPr>
        <p:spPr/>
        <p:txBody>
          <a:bodyPr/>
          <a:lstStyle/>
          <a:p>
            <a:fld id="{1BCA614D-86B7-1344-A445-A83B92FCB26A}" type="slidenum">
              <a:rPr lang="en-US" smtClean="0"/>
              <a:t>33</a:t>
            </a:fld>
            <a:endParaRPr lang="en-US"/>
          </a:p>
        </p:txBody>
      </p:sp>
    </p:spTree>
    <p:extLst>
      <p:ext uri="{BB962C8B-B14F-4D97-AF65-F5344CB8AC3E}">
        <p14:creationId xmlns:p14="http://schemas.microsoft.com/office/powerpoint/2010/main" val="164290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BCA614D-86B7-1344-A445-A83B92FCB26A}" type="slidenum">
              <a:rPr lang="en-US" smtClean="0"/>
              <a:t>6</a:t>
            </a:fld>
            <a:endParaRPr lang="en-US"/>
          </a:p>
        </p:txBody>
      </p:sp>
    </p:spTree>
    <p:extLst>
      <p:ext uri="{BB962C8B-B14F-4D97-AF65-F5344CB8AC3E}">
        <p14:creationId xmlns:p14="http://schemas.microsoft.com/office/powerpoint/2010/main" val="3640310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review Joey’s portfolio and discuss these questions.</a:t>
            </a:r>
          </a:p>
          <a:p>
            <a:r>
              <a:rPr lang="en-US"/>
              <a:t>Later, they will have an opportunity to practice having a discussion with “Joey” (enacted by a facilitator)</a:t>
            </a:r>
          </a:p>
        </p:txBody>
      </p:sp>
      <p:sp>
        <p:nvSpPr>
          <p:cNvPr id="4" name="Slide Number Placeholder 3"/>
          <p:cNvSpPr>
            <a:spLocks noGrp="1"/>
          </p:cNvSpPr>
          <p:nvPr>
            <p:ph type="sldNum" sz="quarter" idx="10"/>
          </p:nvPr>
        </p:nvSpPr>
        <p:spPr/>
        <p:txBody>
          <a:bodyPr/>
          <a:lstStyle/>
          <a:p>
            <a:fld id="{1BCA614D-86B7-1344-A445-A83B92FCB26A}" type="slidenum">
              <a:rPr lang="en-US" smtClean="0"/>
              <a:t>34</a:t>
            </a:fld>
            <a:endParaRPr lang="en-US"/>
          </a:p>
        </p:txBody>
      </p:sp>
    </p:spTree>
    <p:extLst>
      <p:ext uri="{BB962C8B-B14F-4D97-AF65-F5344CB8AC3E}">
        <p14:creationId xmlns:p14="http://schemas.microsoft.com/office/powerpoint/2010/main" val="341335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Same process, in a small timeframe </a:t>
            </a:r>
          </a:p>
        </p:txBody>
      </p:sp>
      <p:sp>
        <p:nvSpPr>
          <p:cNvPr id="4" name="Slide Number Placeholder 3"/>
          <p:cNvSpPr>
            <a:spLocks noGrp="1"/>
          </p:cNvSpPr>
          <p:nvPr>
            <p:ph type="sldNum" sz="quarter" idx="5"/>
          </p:nvPr>
        </p:nvSpPr>
        <p:spPr/>
        <p:txBody>
          <a:bodyPr/>
          <a:lstStyle/>
          <a:p>
            <a:fld id="{1BCA614D-86B7-1344-A445-A83B92FCB26A}" type="slidenum">
              <a:rPr lang="en-US" smtClean="0"/>
              <a:t>35</a:t>
            </a:fld>
            <a:endParaRPr lang="en-US"/>
          </a:p>
        </p:txBody>
      </p:sp>
    </p:spTree>
    <p:extLst>
      <p:ext uri="{BB962C8B-B14F-4D97-AF65-F5344CB8AC3E}">
        <p14:creationId xmlns:p14="http://schemas.microsoft.com/office/powerpoint/2010/main" val="2655645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Boud</a:t>
            </a:r>
            <a:r>
              <a:rPr lang="en-CA" dirty="0"/>
              <a:t>, D (2012)- repositioning input and suggestions for improvement as a positive experience….moving to growth</a:t>
            </a:r>
            <a:r>
              <a:rPr lang="en-CA" baseline="0" dirty="0"/>
              <a:t> mindset</a:t>
            </a:r>
            <a:endParaRPr lang="en-CA" dirty="0"/>
          </a:p>
          <a:p>
            <a:pPr defTabSz="949478">
              <a:defRPr/>
            </a:pPr>
            <a:endParaRPr lang="en-US" dirty="0"/>
          </a:p>
          <a:p>
            <a:pPr defTabSz="949478">
              <a:defRPr/>
            </a:pPr>
            <a:r>
              <a:rPr lang="en-US" dirty="0"/>
              <a:t>An important philosophical shift in thinking.</a:t>
            </a:r>
          </a:p>
          <a:p>
            <a:pPr defTabSz="949478">
              <a:defRPr/>
            </a:pPr>
            <a:r>
              <a:rPr lang="en-CA" baseline="0" dirty="0"/>
              <a:t>In our current system, many of our commonly used assessment methods do not get at what a resident does on a typical clinical day. There needs to be more observation of residents doing their daily work, rather than performing in a “testing” environment.  </a:t>
            </a:r>
          </a:p>
          <a:p>
            <a:pPr defTabSz="949478">
              <a:defRPr/>
            </a:pPr>
            <a:r>
              <a:rPr lang="en-US" baseline="0" dirty="0"/>
              <a:t>In CBE </a:t>
            </a:r>
            <a:r>
              <a:rPr lang="en-US" dirty="0"/>
              <a:t>the  emphasis on Observation </a:t>
            </a:r>
            <a:r>
              <a:rPr lang="en-US" b="1" dirty="0"/>
              <a:t>FOR</a:t>
            </a:r>
            <a:r>
              <a:rPr lang="en-US" dirty="0"/>
              <a:t> the</a:t>
            </a:r>
            <a:r>
              <a:rPr lang="en-US" baseline="0" dirty="0"/>
              <a:t> purpose of Learning </a:t>
            </a:r>
            <a:r>
              <a:rPr lang="en-US" dirty="0"/>
              <a:t>needs to be far greater</a:t>
            </a:r>
            <a:r>
              <a:rPr lang="en-US" baseline="0" dirty="0"/>
              <a:t> </a:t>
            </a:r>
            <a:r>
              <a:rPr lang="en-US" dirty="0"/>
              <a:t>than what currently exists. </a:t>
            </a:r>
            <a:r>
              <a:rPr lang="en-US" u="none" dirty="0"/>
              <a:t>- </a:t>
            </a:r>
            <a:r>
              <a:rPr lang="en-US" u="none" baseline="0" dirty="0"/>
              <a:t>observations to identify opportunities for learning and development</a:t>
            </a:r>
            <a:endParaRPr lang="en-US" u="none" dirty="0"/>
          </a:p>
          <a:p>
            <a:pPr defTabSz="949478">
              <a:defRPr/>
            </a:pPr>
            <a:endParaRPr lang="en-US" dirty="0"/>
          </a:p>
          <a:p>
            <a:pPr defTabSz="949478">
              <a:defRPr/>
            </a:pPr>
            <a:r>
              <a:rPr lang="en-US" dirty="0"/>
              <a:t>So a shift away from </a:t>
            </a:r>
            <a:r>
              <a:rPr lang="en-US" baseline="0" dirty="0"/>
              <a:t> a mindset of Assessment </a:t>
            </a:r>
            <a:r>
              <a:rPr lang="en-US" b="1" baseline="0" dirty="0"/>
              <a:t>OF</a:t>
            </a:r>
            <a:r>
              <a:rPr lang="en-US" baseline="0" dirty="0"/>
              <a:t> Learning (summative assessment), where the </a:t>
            </a:r>
            <a:r>
              <a:rPr lang="en-US" dirty="0"/>
              <a:t>predominant purpose for faculty –resident</a:t>
            </a:r>
            <a:r>
              <a:rPr lang="en-US" baseline="0" dirty="0"/>
              <a:t> interaction is for </a:t>
            </a:r>
            <a:r>
              <a:rPr lang="en-US" dirty="0"/>
              <a:t>assessment-</a:t>
            </a:r>
            <a:r>
              <a:rPr lang="en-US" baseline="0" dirty="0"/>
              <a:t> </a:t>
            </a:r>
            <a:r>
              <a:rPr lang="en-US" dirty="0"/>
              <a:t> a judgment or evaluation of what a resident knows or can do at that particular instant in time (or doesn’t know or can’t do).</a:t>
            </a:r>
            <a:r>
              <a:rPr lang="en-US" baseline="0" dirty="0"/>
              <a:t>  </a:t>
            </a:r>
          </a:p>
          <a:p>
            <a:pPr defTabSz="949478">
              <a:defRPr/>
            </a:pPr>
            <a:endParaRPr lang="en-US" baseline="0" dirty="0"/>
          </a:p>
          <a:p>
            <a:pPr defTabSz="949478">
              <a:defRPr/>
            </a:pPr>
            <a:r>
              <a:rPr lang="en-US" dirty="0"/>
              <a:t>The shift in mindset</a:t>
            </a:r>
            <a:r>
              <a:rPr lang="en-US" baseline="0" dirty="0"/>
              <a:t> is to the framing of Observation </a:t>
            </a:r>
            <a:r>
              <a:rPr lang="en-US" b="1" baseline="0" dirty="0"/>
              <a:t>FOR</a:t>
            </a:r>
            <a:r>
              <a:rPr lang="en-US" baseline="0" dirty="0"/>
              <a:t> Learning (formative assessment), where t</a:t>
            </a:r>
            <a:r>
              <a:rPr lang="en-US" dirty="0"/>
              <a:t>he purpose of</a:t>
            </a:r>
            <a:r>
              <a:rPr lang="en-US" baseline="0" dirty="0"/>
              <a:t> the observed work </a:t>
            </a:r>
            <a:r>
              <a:rPr lang="en-US" dirty="0"/>
              <a:t>is to be part of a learning process to guide the resident to what they can do to improve their current understanding or practice. </a:t>
            </a:r>
          </a:p>
        </p:txBody>
      </p:sp>
      <p:sp>
        <p:nvSpPr>
          <p:cNvPr id="4" name="Slide Number Placeholder 3"/>
          <p:cNvSpPr>
            <a:spLocks noGrp="1"/>
          </p:cNvSpPr>
          <p:nvPr>
            <p:ph type="sldNum" sz="quarter" idx="10"/>
          </p:nvPr>
        </p:nvSpPr>
        <p:spPr/>
        <p:txBody>
          <a:bodyPr/>
          <a:lstStyle/>
          <a:p>
            <a:fld id="{C363E9D8-54C9-C64E-AA8F-4430CA68FE93}" type="slidenum">
              <a:rPr lang="en-US" smtClean="0"/>
              <a:pPr/>
              <a:t>39</a:t>
            </a:fld>
            <a:endParaRPr lang="en-US"/>
          </a:p>
        </p:txBody>
      </p:sp>
    </p:spTree>
    <p:extLst>
      <p:ext uri="{BB962C8B-B14F-4D97-AF65-F5344CB8AC3E}">
        <p14:creationId xmlns:p14="http://schemas.microsoft.com/office/powerpoint/2010/main" val="889079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readings are available on request</a:t>
            </a:r>
          </a:p>
        </p:txBody>
      </p:sp>
      <p:sp>
        <p:nvSpPr>
          <p:cNvPr id="4" name="Slide Number Placeholder 3"/>
          <p:cNvSpPr>
            <a:spLocks noGrp="1"/>
          </p:cNvSpPr>
          <p:nvPr>
            <p:ph type="sldNum" sz="quarter" idx="10"/>
          </p:nvPr>
        </p:nvSpPr>
        <p:spPr/>
        <p:txBody>
          <a:bodyPr/>
          <a:lstStyle/>
          <a:p>
            <a:fld id="{1BCA614D-86B7-1344-A445-A83B92FCB26A}" type="slidenum">
              <a:rPr lang="en-US" smtClean="0"/>
              <a:t>42</a:t>
            </a:fld>
            <a:endParaRPr lang="en-US"/>
          </a:p>
        </p:txBody>
      </p:sp>
    </p:spTree>
    <p:extLst>
      <p:ext uri="{BB962C8B-B14F-4D97-AF65-F5344CB8AC3E}">
        <p14:creationId xmlns:p14="http://schemas.microsoft.com/office/powerpoint/2010/main" val="2290135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Boud</a:t>
            </a:r>
            <a:r>
              <a:rPr lang="en-CA" dirty="0"/>
              <a:t>, D (2012)- repositioning input and suggestions for improvement as a positive experience….moving to growth</a:t>
            </a:r>
            <a:r>
              <a:rPr lang="en-CA" baseline="0" dirty="0"/>
              <a:t> mindset</a:t>
            </a:r>
            <a:endParaRPr lang="en-CA" dirty="0">
              <a:cs typeface="Calibri"/>
            </a:endParaRPr>
          </a:p>
          <a:p>
            <a:pPr defTabSz="949478">
              <a:defRPr/>
            </a:pPr>
            <a:endParaRPr lang="en-US" dirty="0"/>
          </a:p>
          <a:p>
            <a:pPr defTabSz="949478">
              <a:defRPr/>
            </a:pPr>
            <a:r>
              <a:rPr lang="en-US" dirty="0"/>
              <a:t>An important philosophical shift in thinking.</a:t>
            </a:r>
            <a:endParaRPr lang="en-US" dirty="0">
              <a:cs typeface="Calibri"/>
            </a:endParaRPr>
          </a:p>
          <a:p>
            <a:pPr defTabSz="949478">
              <a:defRPr/>
            </a:pPr>
            <a:r>
              <a:rPr lang="en-CA" baseline="0" dirty="0"/>
              <a:t>In our current system, many of our commonly used assessment methods do not get at what a resident does on a typical clinical day. There needs to be more observation of residents doing their daily work, rather than performing in a “testing” environment.</a:t>
            </a:r>
            <a:r>
              <a:rPr lang="en-CA" dirty="0"/>
              <a:t>  </a:t>
            </a:r>
          </a:p>
          <a:p>
            <a:pPr defTabSz="949478">
              <a:defRPr/>
            </a:pPr>
            <a:r>
              <a:rPr lang="en-US" baseline="0" dirty="0"/>
              <a:t>In CBE </a:t>
            </a:r>
            <a:r>
              <a:rPr lang="en-US" dirty="0"/>
              <a:t>the  emphasis on Observation </a:t>
            </a:r>
            <a:r>
              <a:rPr lang="en-US" b="1" dirty="0"/>
              <a:t>FOR</a:t>
            </a:r>
            <a:r>
              <a:rPr lang="en-US" dirty="0"/>
              <a:t> the</a:t>
            </a:r>
            <a:r>
              <a:rPr lang="en-US" baseline="0" dirty="0"/>
              <a:t> purpose of Learning </a:t>
            </a:r>
            <a:r>
              <a:rPr lang="en-US" dirty="0"/>
              <a:t>needs to be far greater</a:t>
            </a:r>
            <a:r>
              <a:rPr lang="en-US" baseline="0" dirty="0"/>
              <a:t> </a:t>
            </a:r>
            <a:r>
              <a:rPr lang="en-US" dirty="0"/>
              <a:t>than what currently exists. </a:t>
            </a:r>
            <a:r>
              <a:rPr lang="en-US" u="none" dirty="0"/>
              <a:t>- </a:t>
            </a:r>
            <a:r>
              <a:rPr lang="en-US" u="none" baseline="0" dirty="0"/>
              <a:t>observations to identify opportunities for learning and development</a:t>
            </a:r>
            <a:endParaRPr lang="en-US" u="none" dirty="0">
              <a:cs typeface="Calibri"/>
            </a:endParaRPr>
          </a:p>
          <a:p>
            <a:pPr defTabSz="949478">
              <a:defRPr/>
            </a:pPr>
            <a:endParaRPr lang="en-US" dirty="0"/>
          </a:p>
          <a:p>
            <a:pPr defTabSz="949478">
              <a:defRPr/>
            </a:pPr>
            <a:r>
              <a:rPr lang="en-US" dirty="0"/>
              <a:t>So a shift away from  </a:t>
            </a:r>
            <a:r>
              <a:rPr lang="en-US" baseline="0" dirty="0"/>
              <a:t>a mindset of Assessment </a:t>
            </a:r>
            <a:r>
              <a:rPr lang="en-US" b="1" baseline="0" dirty="0"/>
              <a:t>OF</a:t>
            </a:r>
            <a:r>
              <a:rPr lang="en-US" baseline="0" dirty="0"/>
              <a:t> Learning (summative assessment), where the </a:t>
            </a:r>
            <a:r>
              <a:rPr lang="en-US" dirty="0"/>
              <a:t>predominant purpose for faculty –resident</a:t>
            </a:r>
            <a:r>
              <a:rPr lang="en-US" baseline="0" dirty="0"/>
              <a:t> interaction is for </a:t>
            </a:r>
            <a:r>
              <a:rPr lang="en-US" dirty="0"/>
              <a:t>assessment- </a:t>
            </a:r>
            <a:r>
              <a:rPr lang="en-US" baseline="0" dirty="0"/>
              <a:t> </a:t>
            </a:r>
            <a:r>
              <a:rPr lang="en-US" dirty="0"/>
              <a:t>a judgment or evaluation of what a resident knows or can do at that particular instant in time (or doesn’t know or can’t do).  </a:t>
            </a:r>
            <a:endParaRPr lang="en-US" baseline="0" dirty="0">
              <a:cs typeface="Calibri"/>
            </a:endParaRPr>
          </a:p>
          <a:p>
            <a:pPr defTabSz="949478">
              <a:defRPr/>
            </a:pPr>
            <a:endParaRPr lang="en-US" baseline="0" dirty="0"/>
          </a:p>
          <a:p>
            <a:pPr defTabSz="949478">
              <a:defRPr/>
            </a:pPr>
            <a:r>
              <a:rPr lang="en-US" dirty="0"/>
              <a:t>The shift in mindset</a:t>
            </a:r>
            <a:r>
              <a:rPr lang="en-US" baseline="0" dirty="0"/>
              <a:t> is to the framing of Observation </a:t>
            </a:r>
            <a:r>
              <a:rPr lang="en-US" b="1" baseline="0" dirty="0"/>
              <a:t>FOR</a:t>
            </a:r>
            <a:r>
              <a:rPr lang="en-US" baseline="0" dirty="0"/>
              <a:t> Learning (formative assessment), where t</a:t>
            </a:r>
            <a:r>
              <a:rPr lang="en-US" dirty="0"/>
              <a:t>he purpose of</a:t>
            </a:r>
            <a:r>
              <a:rPr lang="en-US" baseline="0" dirty="0"/>
              <a:t> the observed work </a:t>
            </a:r>
            <a:r>
              <a:rPr lang="en-US" dirty="0"/>
              <a:t>is to be part of a learning process to guide the resident to what they can do to improve their current understanding or practice. </a:t>
            </a:r>
            <a:endParaRPr lang="en-US" dirty="0">
              <a:cs typeface="Calibri"/>
            </a:endParaRPr>
          </a:p>
        </p:txBody>
      </p:sp>
      <p:sp>
        <p:nvSpPr>
          <p:cNvPr id="4" name="Slide Number Placeholder 3"/>
          <p:cNvSpPr>
            <a:spLocks noGrp="1"/>
          </p:cNvSpPr>
          <p:nvPr>
            <p:ph type="sldNum" sz="quarter" idx="10"/>
          </p:nvPr>
        </p:nvSpPr>
        <p:spPr/>
        <p:txBody>
          <a:bodyPr/>
          <a:lstStyle/>
          <a:p>
            <a:fld id="{C363E9D8-54C9-C64E-AA8F-4430CA68FE93}" type="slidenum">
              <a:rPr lang="en-US" smtClean="0"/>
              <a:pPr/>
              <a:t>7</a:t>
            </a:fld>
            <a:endParaRPr lang="en-US"/>
          </a:p>
        </p:txBody>
      </p:sp>
    </p:spTree>
    <p:extLst>
      <p:ext uri="{BB962C8B-B14F-4D97-AF65-F5344CB8AC3E}">
        <p14:creationId xmlns:p14="http://schemas.microsoft.com/office/powerpoint/2010/main" val="88907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u="none" dirty="0"/>
              <a:t>Competence by Design (CBD) is the RC’s CBME</a:t>
            </a:r>
            <a:r>
              <a:rPr lang="en-CA" u="none" baseline="0" dirty="0"/>
              <a:t> initiative.  </a:t>
            </a:r>
            <a:r>
              <a:rPr lang="en-CA" u="none" dirty="0"/>
              <a:t>An important goal of CBD is to assure our</a:t>
            </a:r>
            <a:r>
              <a:rPr lang="en-CA" u="none" baseline="0" dirty="0"/>
              <a:t> </a:t>
            </a:r>
            <a:r>
              <a:rPr lang="en-CA" u="none" dirty="0"/>
              <a:t>residency programs </a:t>
            </a:r>
            <a:r>
              <a:rPr lang="en-CA" u="none" baseline="0" dirty="0">
                <a:solidFill>
                  <a:srgbClr val="FF0000"/>
                </a:solidFill>
              </a:rPr>
              <a:t>facilitate</a:t>
            </a:r>
            <a:r>
              <a:rPr lang="en-CA" u="none" dirty="0"/>
              <a:t> residents’ progress along a continuum of competency acquisition, so that ultimately the best care is delivered</a:t>
            </a:r>
            <a:r>
              <a:rPr lang="en-CA" u="none" baseline="0" dirty="0"/>
              <a:t> to our patients</a:t>
            </a:r>
            <a:r>
              <a:rPr lang="en-CA" u="none" dirty="0"/>
              <a:t>.</a:t>
            </a:r>
            <a:r>
              <a:rPr lang="en-CA" u="none" baseline="0" dirty="0"/>
              <a:t> </a:t>
            </a:r>
          </a:p>
          <a:p>
            <a:endParaRPr lang="en-CA" u="none" baseline="0" dirty="0"/>
          </a:p>
          <a:p>
            <a:r>
              <a:rPr lang="en-CA" u="none" baseline="0" dirty="0"/>
              <a:t>A Coaching model is critical to 2 key components of the CBD Model:</a:t>
            </a:r>
          </a:p>
          <a:p>
            <a:pPr marL="171450" indent="-171450">
              <a:buFont typeface="Arial" panose="020B0604020202020204" pitchFamily="34" charset="0"/>
              <a:buChar char="•"/>
            </a:pPr>
            <a:r>
              <a:rPr lang="en-CA" u="none" baseline="0" dirty="0"/>
              <a:t>competency focused instruction and </a:t>
            </a:r>
          </a:p>
          <a:p>
            <a:pPr marL="171450" indent="-171450">
              <a:buFont typeface="Arial" panose="020B0604020202020204" pitchFamily="34" charset="0"/>
              <a:buChar char="•"/>
            </a:pPr>
            <a:r>
              <a:rPr lang="en-CA" u="none" baseline="0" dirty="0"/>
              <a:t>workplace-based assessment.  </a:t>
            </a:r>
            <a:endParaRPr lang="en-CA" u="none" dirty="0"/>
          </a:p>
        </p:txBody>
      </p:sp>
      <p:sp>
        <p:nvSpPr>
          <p:cNvPr id="4" name="Slide Number Placeholder 3"/>
          <p:cNvSpPr>
            <a:spLocks noGrp="1"/>
          </p:cNvSpPr>
          <p:nvPr>
            <p:ph type="sldNum" sz="quarter" idx="10"/>
          </p:nvPr>
        </p:nvSpPr>
        <p:spPr/>
        <p:txBody>
          <a:bodyPr/>
          <a:lstStyle/>
          <a:p>
            <a:fld id="{B2602FAB-FC34-1D4B-BF19-1C2329E689C6}" type="slidenum">
              <a:rPr lang="en-US" smtClean="0"/>
              <a:pPr/>
              <a:t>8</a:t>
            </a:fld>
            <a:endParaRPr lang="en-US" dirty="0"/>
          </a:p>
        </p:txBody>
      </p:sp>
    </p:spTree>
    <p:extLst>
      <p:ext uri="{BB962C8B-B14F-4D97-AF65-F5344CB8AC3E}">
        <p14:creationId xmlns:p14="http://schemas.microsoft.com/office/powerpoint/2010/main" val="1196212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p4:notes"/>
          <p:cNvSpPr txBox="1">
            <a:spLocks noGrp="1"/>
          </p:cNvSpPr>
          <p:nvPr>
            <p:ph type="body" idx="1"/>
          </p:nvPr>
        </p:nvSpPr>
        <p:spPr>
          <a:xfrm>
            <a:off x="685801"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9" name="Google Shape;14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350">
              <a:defRPr/>
            </a:pPr>
            <a:endParaRPr lang="en-CA" u="none" baseline="0"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8191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DISCUSSION </a:t>
            </a:r>
            <a:endParaRPr lang="en-US" dirty="0"/>
          </a:p>
          <a:p>
            <a:r>
              <a:rPr lang="en-US" dirty="0"/>
              <a:t>Feedback in its purest meaning is simply information about past performance. Coaching incorporates this into a conversation/ dialogue focused on future performance. </a:t>
            </a:r>
            <a:endParaRPr lang="en-US" dirty="0">
              <a:cs typeface="Calibri"/>
            </a:endParaRPr>
          </a:p>
          <a:p>
            <a:r>
              <a:rPr lang="en-US" dirty="0"/>
              <a:t>Learner reflection and goal setting is a key component and residents often require assistance in doing this in a way that is useful in identifying specific actions for improvement.</a:t>
            </a:r>
            <a:endParaRPr lang="en-US" dirty="0">
              <a:cs typeface="Calibri"/>
            </a:endParaRPr>
          </a:p>
          <a:p>
            <a:r>
              <a:rPr lang="en-US" dirty="0"/>
              <a:t>The academic coaches scaffold their support to residents in goal setting and action planning in order that they move to becoming increasingly adept and independent in doing this. </a:t>
            </a:r>
            <a:endParaRPr lang="en-US" dirty="0">
              <a:cs typeface="Calibri"/>
            </a:endParaRPr>
          </a:p>
        </p:txBody>
      </p:sp>
      <p:sp>
        <p:nvSpPr>
          <p:cNvPr id="4" name="Slide Number Placeholder 3"/>
          <p:cNvSpPr>
            <a:spLocks noGrp="1"/>
          </p:cNvSpPr>
          <p:nvPr>
            <p:ph type="sldNum" sz="quarter" idx="10"/>
          </p:nvPr>
        </p:nvSpPr>
        <p:spPr/>
        <p:txBody>
          <a:bodyPr/>
          <a:lstStyle/>
          <a:p>
            <a:fld id="{1BCA614D-86B7-1344-A445-A83B92FCB26A}" type="slidenum">
              <a:rPr lang="en-US" smtClean="0"/>
              <a:t>11</a:t>
            </a:fld>
            <a:endParaRPr lang="en-US"/>
          </a:p>
        </p:txBody>
      </p:sp>
    </p:spTree>
    <p:extLst>
      <p:ext uri="{BB962C8B-B14F-4D97-AF65-F5344CB8AC3E}">
        <p14:creationId xmlns:p14="http://schemas.microsoft.com/office/powerpoint/2010/main" val="580523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7301">
              <a:defRPr/>
            </a:pPr>
            <a:r>
              <a:rPr lang="en-CA" b="1" baseline="0" dirty="0"/>
              <a:t>FACILITATOR TIP: The  series of slides on Coaching in the Moment is broadly applicable to all clinical teachers b/c the Coaching in the Moment concept is expected to have the most direct impact on their day-to-day work. We suggest you emphasize these slides when presenting to front-line clinical teachers.  </a:t>
            </a:r>
            <a:r>
              <a:rPr lang="en-CA" b="1" baseline="0" dirty="0" smtClean="0"/>
              <a:t>Note</a:t>
            </a:r>
            <a:r>
              <a:rPr lang="en-CA" b="1" baseline="0" dirty="0"/>
              <a:t>: if your program already does these things well then you can “shrink the change” for your colleagues and simply tell them to keep up the good work.  If, however, there isn’t a lot of coaching in the moment already, then encourage your colleagues to set realistic goals and targets for incorporating this process into their work.</a:t>
            </a:r>
          </a:p>
          <a:p>
            <a:endParaRPr lang="en-US" dirty="0"/>
          </a:p>
          <a:p>
            <a:r>
              <a:rPr lang="en-US" dirty="0"/>
              <a:t>Coaching in the Moment is foundational</a:t>
            </a:r>
            <a:r>
              <a:rPr lang="en-US" baseline="0" dirty="0"/>
              <a:t> to competency focused instruction and workplace-based learning.</a:t>
            </a:r>
          </a:p>
          <a:p>
            <a:endParaRPr lang="en-US" baseline="0" dirty="0"/>
          </a:p>
          <a:p>
            <a:r>
              <a:rPr lang="en-US" baseline="0" dirty="0"/>
              <a:t>It is a process that is to occur “in the moment”, close to the time the observation occurred and in a clinical environment.</a:t>
            </a:r>
            <a:r>
              <a:rPr lang="en-US" dirty="0"/>
              <a:t> </a:t>
            </a:r>
          </a:p>
          <a:p>
            <a:endParaRPr lang="en-US" dirty="0"/>
          </a:p>
          <a:p>
            <a:r>
              <a:rPr lang="en-US" dirty="0"/>
              <a:t>Clinicians</a:t>
            </a:r>
            <a:r>
              <a:rPr lang="en-CA" dirty="0"/>
              <a:t> observe residents doing their daily work .</a:t>
            </a:r>
            <a:r>
              <a:rPr lang="en-CA" baseline="0" dirty="0"/>
              <a:t> </a:t>
            </a:r>
            <a:r>
              <a:rPr lang="en-CA" dirty="0"/>
              <a:t>The observations are shared with residents in a way that guides learning </a:t>
            </a:r>
            <a:r>
              <a:rPr lang="en-CA" u="none" dirty="0"/>
              <a:t>and </a:t>
            </a:r>
            <a:r>
              <a:rPr lang="en-CA" dirty="0"/>
              <a:t>improvement</a:t>
            </a:r>
            <a:r>
              <a:rPr lang="en-CA" baseline="0" dirty="0"/>
              <a:t> and then the observations and feedback is documented for the resident learning portfolio.</a:t>
            </a:r>
          </a:p>
          <a:p>
            <a:endParaRPr lang="en-CA" baseline="0" dirty="0"/>
          </a:p>
          <a:p>
            <a:pPr defTabSz="897301">
              <a:defRPr/>
            </a:pPr>
            <a:r>
              <a:rPr lang="en-US" dirty="0"/>
              <a:t>Reinforcing that the observations done</a:t>
            </a:r>
            <a:r>
              <a:rPr lang="en-US" baseline="0" dirty="0"/>
              <a:t> as part of Coaching in the Moment are </a:t>
            </a:r>
            <a:r>
              <a:rPr lang="en-US" dirty="0"/>
              <a:t>low stakes daily assessments</a:t>
            </a:r>
            <a:r>
              <a:rPr lang="en-US" baseline="0" dirty="0"/>
              <a:t> </a:t>
            </a:r>
            <a:r>
              <a:rPr lang="en-US" dirty="0"/>
              <a:t>and that the feedback given is part of the learning process to facilitate</a:t>
            </a:r>
            <a:r>
              <a:rPr lang="en-US" baseline="0" dirty="0"/>
              <a:t> development </a:t>
            </a:r>
            <a:r>
              <a:rPr lang="en-US" dirty="0"/>
              <a:t>toward competent practice should help to reassure the resident. This is part of establishing a safe environment for learning.</a:t>
            </a:r>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95849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798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78387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5437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2429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10415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2700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833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2300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5550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31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1681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61258439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royalcollege.ca/rcsite/cbd/implementation/wbas/coaching-and-cbd-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royalcollege.ca/mssites/rxocr/en/story_html5.html"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forms/d/e/1FAIpQLScBVXTb93NgRD2bTIMCdavTFUEY10F314m8FYPgPOchsuO9kQ/viewform" TargetMode="External"/><Relationship Id="rId2" Type="http://schemas.openxmlformats.org/officeDocument/2006/relationships/hyperlink" Target="mailto:robin.mackin@medportal.ca" TargetMode="External"/><Relationship Id="rId1" Type="http://schemas.openxmlformats.org/officeDocument/2006/relationships/slideLayout" Target="../slideLayouts/slideLayout2.xml"/><Relationship Id="rId6" Type="http://schemas.openxmlformats.org/officeDocument/2006/relationships/image" Target="../media/image23.tmp"/><Relationship Id="rId5" Type="http://schemas.openxmlformats.org/officeDocument/2006/relationships/image" Target="../media/image22.tmp"/><Relationship Id="rId4" Type="http://schemas.openxmlformats.org/officeDocument/2006/relationships/image" Target="../media/image21.tmp"/></Relationships>
</file>

<file path=ppt/slides/_rels/slide3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2.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7C84"/>
        </a:solidFill>
        <a:effectLst/>
      </p:bgPr>
    </p:bg>
    <p:spTree>
      <p:nvGrpSpPr>
        <p:cNvPr id="1" name=""/>
        <p:cNvGrpSpPr/>
        <p:nvPr/>
      </p:nvGrpSpPr>
      <p:grpSpPr>
        <a:xfrm>
          <a:off x="0" y="0"/>
          <a:ext cx="0" cy="0"/>
          <a:chOff x="0" y="0"/>
          <a:chExt cx="0" cy="0"/>
        </a:xfrm>
      </p:grpSpPr>
      <p:sp>
        <p:nvSpPr>
          <p:cNvPr id="2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11">
            <a:extLst>
              <a:ext uri="{FF2B5EF4-FFF2-40B4-BE49-F238E27FC236}">
                <a16:creationId xmlns:a16="http://schemas.microsoft.com/office/drawing/2014/main" id="{58D44E42-C462-4105-BC86-FE75B4E3C4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A close up of a logo&#10;&#10;Description generated with high confidence">
            <a:extLst>
              <a:ext uri="{FF2B5EF4-FFF2-40B4-BE49-F238E27FC236}">
                <a16:creationId xmlns:a16="http://schemas.microsoft.com/office/drawing/2014/main" id="{19FA54A4-4B1B-48A1-876B-799C638D2205}"/>
              </a:ext>
            </a:extLst>
          </p:cNvPr>
          <p:cNvPicPr>
            <a:picLocks noChangeAspect="1"/>
          </p:cNvPicPr>
          <p:nvPr/>
        </p:nvPicPr>
        <p:blipFill rotWithShape="1">
          <a:blip r:embed="rId2"/>
          <a:srcRect l="3437" r="3435" b="-2"/>
          <a:stretch/>
        </p:blipFill>
        <p:spPr>
          <a:xfrm>
            <a:off x="278516" y="747283"/>
            <a:ext cx="4265501" cy="4249397"/>
          </a:xfrm>
          <a:prstGeom prst="rect">
            <a:avLst/>
          </a:prstGeom>
        </p:spPr>
      </p:pic>
      <p:sp>
        <p:nvSpPr>
          <p:cNvPr id="5" name="Content Placeholder 4">
            <a:extLst>
              <a:ext uri="{FF2B5EF4-FFF2-40B4-BE49-F238E27FC236}">
                <a16:creationId xmlns:a16="http://schemas.microsoft.com/office/drawing/2014/main" id="{C08AC05B-B3DC-4B5A-84F7-71342B0FA3F6}"/>
              </a:ext>
            </a:extLst>
          </p:cNvPr>
          <p:cNvSpPr>
            <a:spLocks noGrp="1"/>
          </p:cNvSpPr>
          <p:nvPr>
            <p:ph idx="1"/>
          </p:nvPr>
        </p:nvSpPr>
        <p:spPr>
          <a:xfrm>
            <a:off x="6651323" y="2126635"/>
            <a:ext cx="5006336" cy="2604729"/>
          </a:xfrm>
        </p:spPr>
        <p:txBody>
          <a:bodyPr vert="horz" lIns="91440" tIns="45720" rIns="91440" bIns="45720" rtlCol="0" anchor="t">
            <a:normAutofit/>
          </a:bodyPr>
          <a:lstStyle/>
          <a:p>
            <a:pPr marL="0" indent="0">
              <a:buNone/>
            </a:pPr>
            <a:endParaRPr lang="en-CA" sz="1800" b="1" dirty="0"/>
          </a:p>
          <a:p>
            <a:pPr marL="0" indent="0">
              <a:buNone/>
            </a:pPr>
            <a:r>
              <a:rPr lang="en-CA" sz="5400" b="1" dirty="0"/>
              <a:t>The Academic Coach and CBD </a:t>
            </a:r>
            <a:endParaRPr lang="en-CA" sz="5400" b="1" dirty="0">
              <a:cs typeface="Calibri"/>
            </a:endParaRPr>
          </a:p>
          <a:p>
            <a:pPr marL="0" indent="0">
              <a:buNone/>
            </a:pPr>
            <a:endParaRPr lang="en-CA" sz="5400" dirty="0"/>
          </a:p>
          <a:p>
            <a:pPr marL="0" indent="0">
              <a:buNone/>
            </a:pPr>
            <a:endParaRPr lang="en-CA" sz="1800" dirty="0"/>
          </a:p>
          <a:p>
            <a:pPr marL="0" indent="0">
              <a:buNone/>
            </a:pPr>
            <a:endParaRPr lang="en-CA" sz="1800" dirty="0"/>
          </a:p>
        </p:txBody>
      </p:sp>
    </p:spTree>
    <p:extLst>
      <p:ext uri="{BB962C8B-B14F-4D97-AF65-F5344CB8AC3E}">
        <p14:creationId xmlns:p14="http://schemas.microsoft.com/office/powerpoint/2010/main" val="38947918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27" y="706282"/>
            <a:ext cx="4023360" cy="3204134"/>
          </a:xfrm>
        </p:spPr>
        <p:txBody>
          <a:bodyPr vert="horz" lIns="91440" tIns="45720" rIns="91440" bIns="45720" rtlCol="0" anchor="b">
            <a:normAutofit fontScale="90000"/>
          </a:bodyPr>
          <a:lstStyle/>
          <a:p>
            <a:r>
              <a:rPr lang="en-US" sz="4000" b="1" dirty="0">
                <a:solidFill>
                  <a:schemeClr val="tx1">
                    <a:lumMod val="85000"/>
                    <a:lumOff val="15000"/>
                  </a:schemeClr>
                </a:solidFill>
              </a:rPr>
              <a:t>Resident learning is a learner-centered developmental approach to acquire competence.</a:t>
            </a:r>
          </a:p>
        </p:txBody>
      </p:sp>
      <p:sp>
        <p:nvSpPr>
          <p:cNvPr id="3" name="Slide Number Placeholder 2"/>
          <p:cNvSpPr>
            <a:spLocks noGrp="1"/>
          </p:cNvSpPr>
          <p:nvPr>
            <p:ph type="sldNum" sz="quarter" idx="12"/>
          </p:nvPr>
        </p:nvSpPr>
        <p:spPr>
          <a:xfrm>
            <a:off x="9830907" y="6356350"/>
            <a:ext cx="1883111" cy="365125"/>
          </a:xfrm>
        </p:spPr>
        <p:txBody>
          <a:bodyPr vert="horz" lIns="91440" tIns="45720" rIns="91440" bIns="45720" rtlCol="0" anchor="ctr">
            <a:normAutofit/>
          </a:bodyPr>
          <a:lstStyle/>
          <a:p>
            <a:pPr>
              <a:spcAft>
                <a:spcPts val="600"/>
              </a:spcAft>
              <a:defRPr/>
            </a:pPr>
            <a:fld id="{B035A847-A378-904F-ACB7-6E9049E7A8F5}" type="slidenum">
              <a:rPr lang="en-US">
                <a:solidFill>
                  <a:schemeClr val="bg1"/>
                </a:solidFill>
                <a:latin typeface="Calibri" panose="020F0502020204030204"/>
              </a:rPr>
              <a:pPr>
                <a:spcAft>
                  <a:spcPts val="600"/>
                </a:spcAft>
                <a:defRPr/>
              </a:pPr>
              <a:t>10</a:t>
            </a:fld>
            <a:endParaRPr lang="en-US">
              <a:solidFill>
                <a:schemeClr val="bg1"/>
              </a:solidFill>
              <a:latin typeface="Calibri" panose="020F0502020204030204"/>
            </a:endParaRPr>
          </a:p>
        </p:txBody>
      </p:sp>
      <p:pic>
        <p:nvPicPr>
          <p:cNvPr id="1026" name="Picture 2" descr="Image result for royal college coaching"/>
          <p:cNvPicPr>
            <a:picLocks noChangeAspect="1" noChangeArrowheads="1"/>
          </p:cNvPicPr>
          <p:nvPr/>
        </p:nvPicPr>
        <p:blipFill rotWithShape="1">
          <a:blip r:embed="rId4">
            <a:extLst>
              <a:ext uri="{28A0092B-C50C-407E-A947-70E740481C1C}">
                <a14:useLocalDpi xmlns:a14="http://schemas.microsoft.com/office/drawing/2010/main" val="0"/>
              </a:ext>
            </a:extLst>
          </a:blip>
          <a:srcRect l="2496" r="329" b="2"/>
          <a:stretch/>
        </p:blipFill>
        <p:spPr bwMode="auto">
          <a:xfrm>
            <a:off x="4868487" y="26747"/>
            <a:ext cx="7323513"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E6D8D6-B9E5-1042-85EA-41A689BC9C71}"/>
              </a:ext>
            </a:extLst>
          </p:cNvPr>
          <p:cNvSpPr txBox="1"/>
          <p:nvPr/>
        </p:nvSpPr>
        <p:spPr>
          <a:xfrm>
            <a:off x="606266" y="4047026"/>
            <a:ext cx="4501082" cy="685799"/>
          </a:xfrm>
          <a:prstGeom prst="rect">
            <a:avLst/>
          </a:prstGeom>
          <a:noFill/>
          <a:ln>
            <a:noFill/>
          </a:ln>
        </p:spPr>
        <p:txBody>
          <a:bodyPr wrap="square" rtlCol="0">
            <a:noAutofit/>
          </a:bodyPr>
          <a:lstStyle/>
          <a:p>
            <a:pPr algn="ctr">
              <a:spcAft>
                <a:spcPts val="600"/>
              </a:spcAft>
            </a:pPr>
            <a:r>
              <a:rPr lang="en-US" sz="2400" dirty="0">
                <a:solidFill>
                  <a:schemeClr val="tx1">
                    <a:lumMod val="85000"/>
                    <a:lumOff val="15000"/>
                  </a:schemeClr>
                </a:solidFill>
              </a:rPr>
              <a:t>Royal College of Physicians and Surgeons of Canada</a:t>
            </a:r>
          </a:p>
        </p:txBody>
      </p:sp>
    </p:spTree>
    <p:custDataLst>
      <p:tags r:id="rId1"/>
    </p:custDataLst>
    <p:extLst>
      <p:ext uri="{BB962C8B-B14F-4D97-AF65-F5344CB8AC3E}">
        <p14:creationId xmlns:p14="http://schemas.microsoft.com/office/powerpoint/2010/main" val="2600379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04597" y="1169144"/>
            <a:ext cx="3602736" cy="4526280"/>
          </a:xfrm>
        </p:spPr>
        <p:txBody>
          <a:bodyPr>
            <a:normAutofit/>
          </a:bodyPr>
          <a:lstStyle/>
          <a:p>
            <a:r>
              <a:rPr lang="en-CA" sz="4000" b="1" dirty="0">
                <a:latin typeface="Calibri"/>
                <a:cs typeface="Calibri"/>
              </a:rPr>
              <a:t>Coaching Feedback</a:t>
            </a:r>
          </a:p>
        </p:txBody>
      </p:sp>
      <p:sp>
        <p:nvSpPr>
          <p:cNvPr id="9"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5434149" y="932688"/>
            <a:ext cx="5916603" cy="4992624"/>
          </a:xfrm>
        </p:spPr>
        <p:txBody>
          <a:bodyPr anchor="ctr">
            <a:normAutofit/>
          </a:bodyPr>
          <a:lstStyle/>
          <a:p>
            <a:r>
              <a:rPr lang="en-CA" dirty="0">
                <a:latin typeface="Calibri Light"/>
                <a:cs typeface="Calibri Light"/>
              </a:rPr>
              <a:t>A conversation between resident and clinical teacher to enable learners to enhance their performance.</a:t>
            </a:r>
          </a:p>
          <a:p>
            <a:r>
              <a:rPr lang="en-CA" dirty="0">
                <a:latin typeface="Calibri Light"/>
                <a:cs typeface="Calibri Light"/>
              </a:rPr>
              <a:t>Identifies what was observed.</a:t>
            </a:r>
          </a:p>
          <a:p>
            <a:r>
              <a:rPr lang="en-CA" dirty="0">
                <a:latin typeface="Calibri Light"/>
                <a:cs typeface="Calibri Light"/>
              </a:rPr>
              <a:t>Encourages learner self-reflection and goal-setting.</a:t>
            </a:r>
          </a:p>
          <a:p>
            <a:r>
              <a:rPr lang="en-CA" dirty="0">
                <a:latin typeface="Calibri Light"/>
                <a:cs typeface="Calibri Light"/>
              </a:rPr>
              <a:t>Focuses on specific actions for improvement.</a:t>
            </a:r>
          </a:p>
          <a:p>
            <a:r>
              <a:rPr lang="en-CA" dirty="0">
                <a:latin typeface="Calibri Light"/>
                <a:cs typeface="Calibri Light"/>
              </a:rPr>
              <a:t>Coaching feedback for learning not assessment.</a:t>
            </a:r>
          </a:p>
        </p:txBody>
      </p:sp>
    </p:spTree>
    <p:extLst>
      <p:ext uri="{BB962C8B-B14F-4D97-AF65-F5344CB8AC3E}">
        <p14:creationId xmlns:p14="http://schemas.microsoft.com/office/powerpoint/2010/main" val="4085257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6081" y="1169144"/>
            <a:ext cx="3602736" cy="4526280"/>
          </a:xfrm>
        </p:spPr>
        <p:txBody>
          <a:bodyPr>
            <a:normAutofit/>
          </a:bodyPr>
          <a:lstStyle/>
          <a:p>
            <a:r>
              <a:rPr lang="en-CA" sz="4000" b="1">
                <a:latin typeface="Calibri"/>
                <a:cs typeface="Calibri"/>
              </a:rPr>
              <a:t>Coaching in the Moment is…</a:t>
            </a:r>
            <a:endParaRPr lang="en-US" sz="4000" b="1">
              <a:latin typeface="Calibri"/>
              <a:cs typeface="Calibri"/>
            </a:endParaRPr>
          </a:p>
        </p:txBody>
      </p:sp>
      <p:sp>
        <p:nvSpPr>
          <p:cNvPr id="10"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4962809" y="649884"/>
            <a:ext cx="6387943" cy="5591729"/>
          </a:xfrm>
        </p:spPr>
        <p:txBody>
          <a:bodyPr vert="horz" lIns="91440" tIns="45720" rIns="91440" bIns="45720" rtlCol="0" anchor="ctr">
            <a:normAutofit/>
          </a:bodyPr>
          <a:lstStyle/>
          <a:p>
            <a:r>
              <a:rPr lang="en-CA" dirty="0">
                <a:latin typeface="Calibri Light"/>
                <a:cs typeface="Calibri Light"/>
              </a:rPr>
              <a:t>A key part of normal learning activities in the clinical environment (Workplace-based learning).</a:t>
            </a:r>
            <a:endParaRPr lang="en-CA"/>
          </a:p>
          <a:p>
            <a:r>
              <a:rPr lang="en-CA" dirty="0">
                <a:latin typeface="Calibri Light"/>
                <a:cs typeface="Calibri Light"/>
              </a:rPr>
              <a:t>Low stakes and frequent.</a:t>
            </a:r>
            <a:endParaRPr lang="en-CA" dirty="0">
              <a:ea typeface="+mn-lt"/>
              <a:cs typeface="+mn-lt"/>
            </a:endParaRPr>
          </a:p>
          <a:p>
            <a:r>
              <a:rPr lang="en-CA" dirty="0">
                <a:latin typeface="Calibri Light"/>
                <a:cs typeface="Calibri Light"/>
              </a:rPr>
              <a:t>Involves establishing rapport with resident (educational alliance).</a:t>
            </a:r>
          </a:p>
          <a:p>
            <a:r>
              <a:rPr lang="en-CA" dirty="0">
                <a:latin typeface="Calibri Light"/>
                <a:cs typeface="Calibri Light"/>
              </a:rPr>
              <a:t>Setting learning goals and expectations.</a:t>
            </a:r>
          </a:p>
          <a:p>
            <a:r>
              <a:rPr lang="en-CA" dirty="0">
                <a:latin typeface="Calibri Light"/>
                <a:cs typeface="Calibri Light"/>
              </a:rPr>
              <a:t>Frequent observation (direct or indirect).</a:t>
            </a:r>
          </a:p>
          <a:p>
            <a:r>
              <a:rPr lang="en-CA" dirty="0">
                <a:latin typeface="Calibri Light"/>
                <a:cs typeface="Calibri Light"/>
              </a:rPr>
              <a:t>Coaching on what was observed during that encounter.</a:t>
            </a:r>
          </a:p>
          <a:p>
            <a:r>
              <a:rPr lang="en-CA" dirty="0">
                <a:latin typeface="Calibri Light"/>
                <a:cs typeface="Calibri Light"/>
              </a:rPr>
              <a:t>Providing suggestions for improvement.</a:t>
            </a:r>
          </a:p>
          <a:p>
            <a:r>
              <a:rPr lang="en-CA" dirty="0">
                <a:latin typeface="Calibri Light"/>
                <a:cs typeface="Calibri Light"/>
              </a:rPr>
              <a:t>Develop an actionable plan.</a:t>
            </a:r>
          </a:p>
        </p:txBody>
      </p:sp>
      <p:sp>
        <p:nvSpPr>
          <p:cNvPr id="4" name="Slide Number Placeholder 3"/>
          <p:cNvSpPr>
            <a:spLocks noGrp="1"/>
          </p:cNvSpPr>
          <p:nvPr>
            <p:ph type="sldNum" sz="quarter" idx="12"/>
          </p:nvPr>
        </p:nvSpPr>
        <p:spPr>
          <a:xfrm>
            <a:off x="10351362" y="6356350"/>
            <a:ext cx="1002437" cy="365125"/>
          </a:xfrm>
        </p:spPr>
        <p:txBody>
          <a:bodyPr>
            <a:normAutofit/>
          </a:bodyPr>
          <a:lstStyle/>
          <a:p>
            <a:pPr>
              <a:spcAft>
                <a:spcPts val="600"/>
              </a:spcAft>
            </a:pPr>
            <a:fld id="{B035A847-A378-904F-ACB7-6E9049E7A8F5}" type="slidenum">
              <a:rPr lang="en-US">
                <a:solidFill>
                  <a:schemeClr val="tx1">
                    <a:lumMod val="50000"/>
                    <a:lumOff val="50000"/>
                  </a:schemeClr>
                </a:solidFill>
              </a:rPr>
              <a:pPr>
                <a:spcAft>
                  <a:spcPts val="600"/>
                </a:spcAft>
              </a:pPr>
              <a:t>12</a:t>
            </a:fld>
            <a:endParaRPr lang="en-US">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1119230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sp>
        <p:nvSpPr>
          <p:cNvPr id="1876" name="Google Shape;1876;p226"/>
          <p:cNvSpPr txBox="1">
            <a:spLocks noGrp="1"/>
          </p:cNvSpPr>
          <p:nvPr>
            <p:ph type="title"/>
          </p:nvPr>
        </p:nvSpPr>
        <p:spPr>
          <a:xfrm>
            <a:off x="2088444" y="497417"/>
            <a:ext cx="9265356" cy="123048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93152"/>
              </a:buClr>
              <a:buSzPts val="4000"/>
              <a:buFont typeface="Verdana"/>
              <a:buNone/>
            </a:pPr>
            <a:r>
              <a:rPr lang="en-US" sz="4000" b="1" i="0" u="none" strike="noStrike" cap="none">
                <a:solidFill>
                  <a:srgbClr val="093152"/>
                </a:solidFill>
                <a:latin typeface="Verdana"/>
                <a:ea typeface="Verdana"/>
                <a:cs typeface="Verdana"/>
                <a:sym typeface="Verdana"/>
              </a:rPr>
              <a:t>Triangle of clinical competence</a:t>
            </a:r>
            <a:endParaRPr/>
          </a:p>
        </p:txBody>
      </p:sp>
      <p:pic>
        <p:nvPicPr>
          <p:cNvPr id="1877" name="Google Shape;1877;p226"/>
          <p:cNvPicPr preferRelativeResize="0"/>
          <p:nvPr/>
        </p:nvPicPr>
        <p:blipFill rotWithShape="1">
          <a:blip r:embed="rId3">
            <a:alphaModFix/>
          </a:blip>
          <a:srcRect/>
          <a:stretch/>
        </p:blipFill>
        <p:spPr>
          <a:xfrm>
            <a:off x="2385562" y="1733967"/>
            <a:ext cx="6476999" cy="4841654"/>
          </a:xfrm>
          <a:prstGeom prst="rect">
            <a:avLst/>
          </a:prstGeom>
          <a:noFill/>
          <a:ln>
            <a:noFill/>
          </a:ln>
        </p:spPr>
      </p:pic>
      <p:sp>
        <p:nvSpPr>
          <p:cNvPr id="1878" name="Google Shape;1878;p226"/>
          <p:cNvSpPr/>
          <p:nvPr/>
        </p:nvSpPr>
        <p:spPr>
          <a:xfrm>
            <a:off x="4731096" y="2812704"/>
            <a:ext cx="1524000" cy="6096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a:ea typeface="Times"/>
              <a:cs typeface="Times"/>
              <a:sym typeface="Times"/>
            </a:endParaRPr>
          </a:p>
        </p:txBody>
      </p:sp>
      <p:pic>
        <p:nvPicPr>
          <p:cNvPr id="5" name="Picture 4" descr="Screen Shot 2019-05-07 at 12.47.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100" y="114602"/>
            <a:ext cx="1104900" cy="977900"/>
          </a:xfrm>
          <a:prstGeom prst="rect">
            <a:avLst/>
          </a:prstGeom>
        </p:spPr>
      </p:pic>
    </p:spTree>
    <p:extLst>
      <p:ext uri="{BB962C8B-B14F-4D97-AF65-F5344CB8AC3E}">
        <p14:creationId xmlns:p14="http://schemas.microsoft.com/office/powerpoint/2010/main" val="3837557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619" name="Google Shape;1619;p194"/>
          <p:cNvSpPr txBox="1">
            <a:spLocks noGrp="1"/>
          </p:cNvSpPr>
          <p:nvPr>
            <p:ph type="title"/>
          </p:nvPr>
        </p:nvSpPr>
        <p:spPr>
          <a:xfrm>
            <a:off x="2088444" y="745067"/>
            <a:ext cx="9265356" cy="123048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93152"/>
              </a:buClr>
              <a:buSzPts val="4000"/>
              <a:buFont typeface="Verdana"/>
              <a:buNone/>
            </a:pPr>
            <a:r>
              <a:rPr lang="en-US" sz="4000" b="1" i="0" u="none" strike="noStrike" cap="none">
                <a:solidFill>
                  <a:srgbClr val="093152"/>
                </a:solidFill>
                <a:latin typeface="Verdana"/>
                <a:ea typeface="Verdana"/>
                <a:cs typeface="Verdana"/>
                <a:sym typeface="Verdana"/>
              </a:rPr>
              <a:t>Observation</a:t>
            </a:r>
            <a:endParaRPr sz="4000" b="1" i="0" u="none" strike="noStrike" cap="none">
              <a:solidFill>
                <a:srgbClr val="093152"/>
              </a:solidFill>
              <a:latin typeface="Verdana"/>
              <a:ea typeface="Verdana"/>
              <a:cs typeface="Verdana"/>
              <a:sym typeface="Verdana"/>
            </a:endParaRPr>
          </a:p>
        </p:txBody>
      </p:sp>
      <p:sp>
        <p:nvSpPr>
          <p:cNvPr id="1620" name="Google Shape;1620;p194"/>
          <p:cNvSpPr txBox="1">
            <a:spLocks noGrp="1"/>
          </p:cNvSpPr>
          <p:nvPr>
            <p:ph sz="half" idx="1"/>
          </p:nvPr>
        </p:nvSpPr>
        <p:spPr>
          <a:xfrm>
            <a:off x="1986844" y="2190044"/>
            <a:ext cx="3934986" cy="38011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Arial"/>
              <a:buNone/>
            </a:pPr>
            <a:r>
              <a:rPr lang="en-US" sz="2600" b="1" i="0" u="none" strike="noStrike" cap="none">
                <a:solidFill>
                  <a:schemeClr val="dk1"/>
                </a:solidFill>
                <a:latin typeface="Verdana"/>
                <a:ea typeface="Verdana"/>
                <a:cs typeface="Verdana"/>
                <a:sym typeface="Verdana"/>
              </a:rPr>
              <a:t>Direct Observation</a:t>
            </a:r>
            <a:endParaRPr/>
          </a:p>
          <a:p>
            <a:pPr marL="228600" marR="0" lvl="0" indent="-228600" algn="l" rtl="0">
              <a:lnSpc>
                <a:spcPct val="90000"/>
              </a:lnSpc>
              <a:spcBef>
                <a:spcPts val="1000"/>
              </a:spcBef>
              <a:spcAft>
                <a:spcPts val="0"/>
              </a:spcAft>
              <a:buClr>
                <a:schemeClr val="dk1"/>
              </a:buClr>
              <a:buSzPts val="2600"/>
              <a:buFont typeface="Arial"/>
              <a:buChar char="•"/>
            </a:pPr>
            <a:r>
              <a:rPr lang="en-US" sz="2600" b="0" i="0" u="none" strike="noStrike" cap="none">
                <a:solidFill>
                  <a:schemeClr val="dk1"/>
                </a:solidFill>
                <a:latin typeface="Verdana"/>
                <a:ea typeface="Verdana"/>
                <a:cs typeface="Verdana"/>
                <a:sym typeface="Verdana"/>
              </a:rPr>
              <a:t>a clinician watching a resident doing work</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in real time or asynchronously  (i.e. videotaped)</a:t>
            </a:r>
            <a:endParaRPr sz="2400" b="1" i="0" u="none" strike="noStrike" cap="none">
              <a:solidFill>
                <a:schemeClr val="dk1"/>
              </a:solidFill>
              <a:latin typeface="Verdana"/>
              <a:ea typeface="Verdana"/>
              <a:cs typeface="Verdana"/>
              <a:sym typeface="Verdana"/>
            </a:endParaRPr>
          </a:p>
        </p:txBody>
      </p:sp>
      <p:sp>
        <p:nvSpPr>
          <p:cNvPr id="1621" name="Google Shape;1621;p194"/>
          <p:cNvSpPr txBox="1">
            <a:spLocks noGrp="1"/>
          </p:cNvSpPr>
          <p:nvPr>
            <p:ph sz="half" idx="2"/>
          </p:nvPr>
        </p:nvSpPr>
        <p:spPr>
          <a:xfrm>
            <a:off x="6637868" y="2190043"/>
            <a:ext cx="4944532" cy="38011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Arial"/>
              <a:buNone/>
            </a:pPr>
            <a:r>
              <a:rPr lang="en-US" sz="2600" b="1" i="0" u="none" strike="noStrike" cap="none">
                <a:solidFill>
                  <a:schemeClr val="dk1"/>
                </a:solidFill>
                <a:latin typeface="Verdana"/>
                <a:ea typeface="Verdana"/>
                <a:cs typeface="Verdana"/>
                <a:sym typeface="Verdana"/>
              </a:rPr>
              <a:t>Indirect Observation</a:t>
            </a:r>
            <a:endParaRPr/>
          </a:p>
          <a:p>
            <a:pPr marL="228600" marR="0" lvl="0" indent="-228600" algn="l" rtl="0">
              <a:lnSpc>
                <a:spcPct val="90000"/>
              </a:lnSpc>
              <a:spcBef>
                <a:spcPts val="1000"/>
              </a:spcBef>
              <a:spcAft>
                <a:spcPts val="0"/>
              </a:spcAft>
              <a:buClr>
                <a:schemeClr val="dk1"/>
              </a:buClr>
              <a:buSzPts val="2600"/>
              <a:buFont typeface="Arial"/>
              <a:buChar char="•"/>
            </a:pPr>
            <a:r>
              <a:rPr lang="en-US" sz="2600" b="0" i="0" u="none" strike="noStrike" cap="none">
                <a:solidFill>
                  <a:schemeClr val="dk1"/>
                </a:solidFill>
                <a:latin typeface="Verdana"/>
                <a:ea typeface="Verdana"/>
                <a:cs typeface="Verdana"/>
                <a:sym typeface="Verdana"/>
              </a:rPr>
              <a:t>review of products of the resident’s work</a:t>
            </a:r>
            <a:endParaRPr/>
          </a:p>
          <a:p>
            <a:pPr marL="685800" marR="0" lvl="1" indent="-228600" algn="l" rtl="0">
              <a:lnSpc>
                <a:spcPct val="90000"/>
              </a:lnSpc>
              <a:spcBef>
                <a:spcPts val="500"/>
              </a:spcBef>
              <a:spcAft>
                <a:spcPts val="0"/>
              </a:spcAft>
              <a:buClr>
                <a:schemeClr val="dk1"/>
              </a:buClr>
              <a:buSzPts val="2200"/>
              <a:buFont typeface="Arial"/>
              <a:buChar char="•"/>
            </a:pPr>
            <a:r>
              <a:rPr lang="en-US" sz="2200" b="0" i="0" u="none" strike="noStrike" cap="none">
                <a:solidFill>
                  <a:schemeClr val="dk1"/>
                </a:solidFill>
                <a:latin typeface="Verdana"/>
                <a:ea typeface="Verdana"/>
                <a:cs typeface="Verdana"/>
                <a:sym typeface="Verdana"/>
              </a:rPr>
              <a:t>clinical notes, presentations, or written reflections </a:t>
            </a:r>
            <a:r>
              <a:rPr lang="en-US" sz="2400" b="0" i="0" u="none" strike="noStrike" cap="none">
                <a:solidFill>
                  <a:schemeClr val="dk1"/>
                </a:solidFill>
                <a:latin typeface="Verdana"/>
                <a:ea typeface="Verdana"/>
                <a:cs typeface="Verdana"/>
                <a:sym typeface="Verdana"/>
              </a:rPr>
              <a:t> </a:t>
            </a:r>
            <a:endParaRPr/>
          </a:p>
          <a:p>
            <a:pPr marL="228600" marR="0" lvl="0" indent="-228600" algn="l" rtl="0">
              <a:lnSpc>
                <a:spcPct val="90000"/>
              </a:lnSpc>
              <a:spcBef>
                <a:spcPts val="1000"/>
              </a:spcBef>
              <a:spcAft>
                <a:spcPts val="0"/>
              </a:spcAft>
              <a:buClr>
                <a:schemeClr val="dk1"/>
              </a:buClr>
              <a:buSzPts val="2600"/>
              <a:buFont typeface="Arial"/>
              <a:buChar char="•"/>
            </a:pPr>
            <a:r>
              <a:rPr lang="en-US" sz="2600" b="0" i="0" u="none" strike="noStrike" cap="none">
                <a:solidFill>
                  <a:schemeClr val="dk1"/>
                </a:solidFill>
                <a:latin typeface="Verdana"/>
                <a:ea typeface="Verdana"/>
                <a:cs typeface="Verdana"/>
                <a:sym typeface="Verdana"/>
              </a:rPr>
              <a:t>observations from secondary sources  </a:t>
            </a:r>
            <a:endParaRPr/>
          </a:p>
        </p:txBody>
      </p:sp>
      <p:sp>
        <p:nvSpPr>
          <p:cNvPr id="1622" name="Google Shape;1622;p19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a:solidFill>
                  <a:srgbClr val="093152"/>
                </a:solidFill>
                <a:latin typeface="Verdana"/>
                <a:ea typeface="Verdana"/>
                <a:cs typeface="Verdana"/>
                <a:sym typeface="Verdana"/>
              </a:rPr>
              <a:pPr marL="0" marR="0" lvl="0" indent="0" algn="r" rtl="0">
                <a:spcBef>
                  <a:spcPts val="0"/>
                </a:spcBef>
                <a:spcAft>
                  <a:spcPts val="0"/>
                </a:spcAft>
                <a:buNone/>
              </a:pPr>
              <a:t>14</a:t>
            </a:fld>
            <a:endParaRPr sz="1000">
              <a:solidFill>
                <a:srgbClr val="093152"/>
              </a:solidFill>
              <a:latin typeface="Verdana"/>
              <a:ea typeface="Verdana"/>
              <a:cs typeface="Verdana"/>
              <a:sym typeface="Verdana"/>
            </a:endParaRPr>
          </a:p>
        </p:txBody>
      </p:sp>
      <p:pic>
        <p:nvPicPr>
          <p:cNvPr id="7" name="Picture 6" descr="Screen Shot 2019-05-07 at 12.47.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9707" y="377924"/>
            <a:ext cx="1104900" cy="977900"/>
          </a:xfrm>
          <a:prstGeom prst="rect">
            <a:avLst/>
          </a:prstGeom>
        </p:spPr>
      </p:pic>
    </p:spTree>
    <p:extLst>
      <p:ext uri="{BB962C8B-B14F-4D97-AF65-F5344CB8AC3E}">
        <p14:creationId xmlns:p14="http://schemas.microsoft.com/office/powerpoint/2010/main" val="2571791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61071" y="1711185"/>
            <a:ext cx="3602736" cy="3080837"/>
          </a:xfrm>
        </p:spPr>
        <p:txBody>
          <a:bodyPr>
            <a:normAutofit/>
          </a:bodyPr>
          <a:lstStyle/>
          <a:p>
            <a:r>
              <a:rPr lang="en-CA" sz="4000" b="1">
                <a:latin typeface="Calibri"/>
                <a:cs typeface="Calibri"/>
              </a:rPr>
              <a:t>Coaching Over Time involves…</a:t>
            </a:r>
          </a:p>
        </p:txBody>
      </p:sp>
      <p:sp>
        <p:nvSpPr>
          <p:cNvPr id="9"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5105054" y="710293"/>
            <a:ext cx="6425875" cy="5437414"/>
          </a:xfrm>
        </p:spPr>
        <p:txBody>
          <a:bodyPr vert="horz" lIns="91440" tIns="45720" rIns="91440" bIns="45720" rtlCol="0" anchor="ctr">
            <a:noAutofit/>
          </a:bodyPr>
          <a:lstStyle/>
          <a:p>
            <a:r>
              <a:rPr lang="en-CA" sz="2400" dirty="0">
                <a:latin typeface="Calibri Light"/>
                <a:cs typeface="Calibri Light"/>
              </a:rPr>
              <a:t>A longitudinal educational relationship between faculty and resident over time beyond a single clinical encounter.</a:t>
            </a:r>
          </a:p>
          <a:p>
            <a:r>
              <a:rPr lang="en-CA" sz="2400" dirty="0">
                <a:latin typeface="Calibri Light"/>
                <a:cs typeface="Calibri Light"/>
              </a:rPr>
              <a:t>Regular review, synthesizing multiple sources of data in order to provide feedback on resident’s progress.</a:t>
            </a:r>
          </a:p>
          <a:p>
            <a:r>
              <a:rPr lang="en-CA" sz="2400" dirty="0">
                <a:latin typeface="Calibri Light"/>
                <a:cs typeface="Calibri Light"/>
              </a:rPr>
              <a:t>Helps residents reflect on progress based on feedback and set specific learning goals and plans.</a:t>
            </a:r>
          </a:p>
          <a:p>
            <a:r>
              <a:rPr lang="en-CA" sz="2400" dirty="0">
                <a:latin typeface="Calibri Light"/>
                <a:cs typeface="Calibri Light"/>
              </a:rPr>
              <a:t>Follow up on action plans and progress.</a:t>
            </a:r>
          </a:p>
          <a:p>
            <a:r>
              <a:rPr lang="en-CA" sz="2400" dirty="0">
                <a:latin typeface="Calibri Light"/>
                <a:cs typeface="Calibri Light"/>
              </a:rPr>
              <a:t>Facilitating resident’s understanding of ways of improving performance through development of guided self-regulated learning skills.</a:t>
            </a:r>
          </a:p>
        </p:txBody>
      </p:sp>
    </p:spTree>
    <p:extLst>
      <p:ext uri="{BB962C8B-B14F-4D97-AF65-F5344CB8AC3E}">
        <p14:creationId xmlns:p14="http://schemas.microsoft.com/office/powerpoint/2010/main" val="2280949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E7C84"/>
        </a:solidFill>
        <a:effectLst/>
      </p:bgPr>
    </p:bg>
    <p:spTree>
      <p:nvGrpSpPr>
        <p:cNvPr id="1" name="Shape 1457"/>
        <p:cNvGrpSpPr/>
        <p:nvPr/>
      </p:nvGrpSpPr>
      <p:grpSpPr>
        <a:xfrm>
          <a:off x="0" y="0"/>
          <a:ext cx="0" cy="0"/>
          <a:chOff x="0" y="0"/>
          <a:chExt cx="0" cy="0"/>
        </a:xfrm>
      </p:grpSpPr>
      <p:sp>
        <p:nvSpPr>
          <p:cNvPr id="1459" name="Google Shape;1459;p176"/>
          <p:cNvSpPr txBox="1">
            <a:spLocks noGrp="1"/>
          </p:cNvSpPr>
          <p:nvPr>
            <p:ph idx="1"/>
          </p:nvPr>
        </p:nvSpPr>
        <p:spPr>
          <a:xfrm>
            <a:off x="817420" y="1687961"/>
            <a:ext cx="3560618" cy="3375920"/>
          </a:xfrm>
          <a:prstGeom prst="rect">
            <a:avLst/>
          </a:prstGeom>
        </p:spPr>
        <p:txBody>
          <a:bodyPr spcFirstLastPara="1" lIns="91425" tIns="45700" rIns="91425" bIns="45700" anchor="t" anchorCtr="0">
            <a:normAutofit/>
          </a:bodyPr>
          <a:lstStyle/>
          <a:p>
            <a:pPr marL="228600" marR="0" lvl="0" indent="-177800" rtl="0">
              <a:spcBef>
                <a:spcPts val="0"/>
              </a:spcBef>
              <a:spcAft>
                <a:spcPts val="0"/>
              </a:spcAft>
              <a:buClr>
                <a:schemeClr val="dk1"/>
              </a:buClr>
              <a:buSzPts val="800"/>
              <a:buFont typeface="Arial"/>
              <a:buNone/>
            </a:pPr>
            <a:endParaRPr lang="en-US" sz="3600" b="0" i="0" u="none" strike="noStrike" cap="none" dirty="0">
              <a:latin typeface="Calibri"/>
              <a:ea typeface="Calibri"/>
              <a:cs typeface="Calibri"/>
            </a:endParaRPr>
          </a:p>
          <a:p>
            <a:pPr marL="228600" marR="0" lvl="0" indent="-228600" rtl="0">
              <a:spcBef>
                <a:spcPts val="1000"/>
              </a:spcBef>
              <a:spcAft>
                <a:spcPts val="0"/>
              </a:spcAft>
              <a:buClr>
                <a:srgbClr val="FF0000"/>
              </a:buClr>
              <a:buSzPts val="3600"/>
              <a:buFont typeface="Arial"/>
              <a:buNone/>
            </a:pPr>
            <a:r>
              <a:rPr lang="en-US" sz="4000" b="1" i="0" u="none" strike="noStrike" cap="none" dirty="0">
                <a:latin typeface="Calibri"/>
                <a:ea typeface="Calibri"/>
                <a:cs typeface="Calibri"/>
                <a:sym typeface="Calibri"/>
              </a:rPr>
              <a:t>  A coach’s priority is to promote improvement</a:t>
            </a:r>
            <a:endParaRPr lang="en-US" sz="4000" dirty="0">
              <a:cs typeface="Calibri"/>
            </a:endParaRPr>
          </a:p>
          <a:p>
            <a:pPr marL="228600" marR="0" lvl="0" indent="-228600" rtl="0">
              <a:spcBef>
                <a:spcPts val="1000"/>
              </a:spcBef>
              <a:spcAft>
                <a:spcPts val="0"/>
              </a:spcAft>
              <a:buClr>
                <a:schemeClr val="dk1"/>
              </a:buClr>
              <a:buSzPts val="2800"/>
              <a:buFont typeface="Arial"/>
              <a:buNone/>
            </a:pPr>
            <a:endParaRPr lang="en-US" sz="1800" b="0" i="0" u="none" strike="noStrike" cap="none" dirty="0">
              <a:latin typeface="Calibri"/>
              <a:ea typeface="Calibri"/>
              <a:cs typeface="Calibri"/>
              <a:sym typeface="Calibri"/>
            </a:endParaRPr>
          </a:p>
        </p:txBody>
      </p:sp>
      <p:pic>
        <p:nvPicPr>
          <p:cNvPr id="4" name="Picture 2">
            <a:extLst>
              <a:ext uri="{FF2B5EF4-FFF2-40B4-BE49-F238E27FC236}">
                <a16:creationId xmlns:a16="http://schemas.microsoft.com/office/drawing/2014/main" id="{2A70592E-D7A6-0440-B1C3-2EFF79E00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689"/>
          <a:stretch/>
        </p:blipFill>
        <p:spPr bwMode="auto">
          <a:xfrm>
            <a:off x="5306140" y="817441"/>
            <a:ext cx="6885860" cy="5116960"/>
          </a:xfrm>
          <a:prstGeom prst="rect">
            <a:avLst/>
          </a:prstGeom>
          <a:noFill/>
        </p:spPr>
      </p:pic>
    </p:spTree>
    <p:extLst>
      <p:ext uri="{BB962C8B-B14F-4D97-AF65-F5344CB8AC3E}">
        <p14:creationId xmlns:p14="http://schemas.microsoft.com/office/powerpoint/2010/main" val="34398901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91D2B-E840-9B44-B87F-60574903BBE2}"/>
              </a:ext>
            </a:extLst>
          </p:cNvPr>
          <p:cNvSpPr>
            <a:spLocks noGrp="1"/>
          </p:cNvSpPr>
          <p:nvPr>
            <p:ph type="title"/>
          </p:nvPr>
        </p:nvSpPr>
        <p:spPr>
          <a:xfrm>
            <a:off x="688717" y="1592734"/>
            <a:ext cx="5406902" cy="1469965"/>
          </a:xfrm>
        </p:spPr>
        <p:txBody>
          <a:bodyPr anchor="ctr">
            <a:normAutofit/>
          </a:bodyPr>
          <a:lstStyle/>
          <a:p>
            <a:r>
              <a:rPr lang="en-US" b="1" dirty="0">
                <a:latin typeface="Calibri"/>
                <a:cs typeface="Calibri Light"/>
              </a:rPr>
              <a:t>Discussion</a:t>
            </a:r>
            <a:endParaRPr lang="en-US" dirty="0">
              <a:latin typeface="AngsanaUPC"/>
              <a:cs typeface="AngsanaUPC"/>
            </a:endParaRPr>
          </a:p>
        </p:txBody>
      </p:sp>
      <p:sp>
        <p:nvSpPr>
          <p:cNvPr id="3" name="Content Placeholder 2">
            <a:extLst>
              <a:ext uri="{FF2B5EF4-FFF2-40B4-BE49-F238E27FC236}">
                <a16:creationId xmlns:a16="http://schemas.microsoft.com/office/drawing/2014/main" id="{F93B0FA4-2D7D-2249-98A3-BD9716DCE5BB}"/>
              </a:ext>
            </a:extLst>
          </p:cNvPr>
          <p:cNvSpPr>
            <a:spLocks noGrp="1"/>
          </p:cNvSpPr>
          <p:nvPr>
            <p:ph idx="1"/>
          </p:nvPr>
        </p:nvSpPr>
        <p:spPr>
          <a:xfrm>
            <a:off x="688719" y="3018026"/>
            <a:ext cx="5406902" cy="2768819"/>
          </a:xfrm>
        </p:spPr>
        <p:txBody>
          <a:bodyPr vert="horz" lIns="91440" tIns="45720" rIns="91440" bIns="45720" rtlCol="0" anchor="t">
            <a:noAutofit/>
          </a:bodyPr>
          <a:lstStyle/>
          <a:p>
            <a:pPr marL="0" indent="0">
              <a:buNone/>
            </a:pPr>
            <a:r>
              <a:rPr lang="en-US" dirty="0" smtClean="0">
                <a:cs typeface="Calibri"/>
              </a:rPr>
              <a:t>Break-out groups</a:t>
            </a:r>
            <a:endParaRPr lang="en-US" dirty="0">
              <a:cs typeface="Calibri"/>
            </a:endParaRPr>
          </a:p>
        </p:txBody>
      </p:sp>
      <p:pic>
        <p:nvPicPr>
          <p:cNvPr id="9" name="Graphic 8">
            <a:extLst>
              <a:ext uri="{FF2B5EF4-FFF2-40B4-BE49-F238E27FC236}">
                <a16:creationId xmlns:a16="http://schemas.microsoft.com/office/drawing/2014/main" id="{571D3E65-545F-4DA5-B494-2EE9EC099C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849527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14" y="408214"/>
            <a:ext cx="10945586" cy="1282474"/>
          </a:xfrm>
        </p:spPr>
        <p:txBody>
          <a:bodyPr>
            <a:normAutofit/>
          </a:bodyPr>
          <a:lstStyle/>
          <a:p>
            <a:pPr algn="ctr"/>
            <a:r>
              <a:rPr lang="en-CA" dirty="0"/>
              <a:t>                                  </a:t>
            </a:r>
            <a:r>
              <a:rPr lang="en-CA" sz="3600" b="1" dirty="0"/>
              <a:t>Alex Liu: Internal Medicine </a:t>
            </a:r>
          </a:p>
        </p:txBody>
      </p:sp>
      <p:sp>
        <p:nvSpPr>
          <p:cNvPr id="3" name="Content Placeholder 2"/>
          <p:cNvSpPr>
            <a:spLocks noGrp="1"/>
          </p:cNvSpPr>
          <p:nvPr>
            <p:ph idx="1"/>
          </p:nvPr>
        </p:nvSpPr>
        <p:spPr/>
        <p:txBody>
          <a:bodyPr>
            <a:normAutofit/>
          </a:bodyPr>
          <a:lstStyle/>
          <a:p>
            <a:r>
              <a:rPr lang="en-CA" sz="2800" dirty="0"/>
              <a:t>What are your thoughts and </a:t>
            </a:r>
            <a:r>
              <a:rPr lang="en-CA" sz="2800" b="1" dirty="0"/>
              <a:t>interpretations</a:t>
            </a:r>
            <a:r>
              <a:rPr lang="en-CA" sz="2800" dirty="0"/>
              <a:t> </a:t>
            </a:r>
            <a:r>
              <a:rPr lang="en-CA" sz="2800" b="1" dirty="0"/>
              <a:t>regarding the quality of assessment data </a:t>
            </a:r>
            <a:r>
              <a:rPr lang="en-CA" sz="2800" dirty="0"/>
              <a:t>presented (number observations/EPA, trend of scores over time, absolute ratings)?</a:t>
            </a:r>
          </a:p>
          <a:p>
            <a:endParaRPr lang="en-CA" sz="2800" dirty="0"/>
          </a:p>
          <a:p>
            <a:r>
              <a:rPr lang="en-CA" sz="2800" dirty="0"/>
              <a:t>Do you have any </a:t>
            </a:r>
            <a:r>
              <a:rPr lang="en-CA" sz="2800" b="1" dirty="0"/>
              <a:t>concerns</a:t>
            </a:r>
            <a:r>
              <a:rPr lang="en-CA" sz="2800" dirty="0"/>
              <a:t>  about her progress?</a:t>
            </a:r>
          </a:p>
          <a:p>
            <a:pPr marL="0" indent="0">
              <a:buNone/>
            </a:pPr>
            <a:endParaRPr lang="en-CA" sz="2800" dirty="0"/>
          </a:p>
          <a:p>
            <a:r>
              <a:rPr lang="en-CA" sz="2800" dirty="0"/>
              <a:t>How would you engage with the learner around her progress and can you recommend an </a:t>
            </a:r>
            <a:r>
              <a:rPr lang="en-CA" sz="2800" b="1" dirty="0"/>
              <a:t>education plan of action</a:t>
            </a:r>
            <a:r>
              <a:rPr lang="en-CA" sz="2800" dirty="0"/>
              <a:t>?</a:t>
            </a:r>
          </a:p>
          <a:p>
            <a:pPr marL="0" indent="0">
              <a:buNone/>
            </a:pPr>
            <a:endParaRPr lang="en-CA" sz="2800" dirty="0"/>
          </a:p>
          <a:p>
            <a:endParaRPr lang="en-CA" dirty="0"/>
          </a:p>
        </p:txBody>
      </p:sp>
    </p:spTree>
    <p:extLst>
      <p:ext uri="{BB962C8B-B14F-4D97-AF65-F5344CB8AC3E}">
        <p14:creationId xmlns:p14="http://schemas.microsoft.com/office/powerpoint/2010/main" val="2336994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86E9-ACD0-9645-8811-19C82A44B146}"/>
              </a:ext>
            </a:extLst>
          </p:cNvPr>
          <p:cNvSpPr>
            <a:spLocks noGrp="1"/>
          </p:cNvSpPr>
          <p:nvPr>
            <p:ph type="title"/>
          </p:nvPr>
        </p:nvSpPr>
        <p:spPr>
          <a:xfrm>
            <a:off x="313023" y="1167949"/>
            <a:ext cx="4508739" cy="4691200"/>
          </a:xfrm>
        </p:spPr>
        <p:txBody>
          <a:bodyPr>
            <a:normAutofit/>
          </a:bodyPr>
          <a:lstStyle/>
          <a:p>
            <a:r>
              <a:rPr lang="en-US" sz="5400" b="1"/>
              <a:t>Responsibilities of Academic Coaches</a:t>
            </a:r>
            <a:endParaRPr lang="en-US" sz="5400" b="1">
              <a:cs typeface="Calibri Light"/>
            </a:endParaRPr>
          </a:p>
        </p:txBody>
      </p:sp>
      <p:sp>
        <p:nvSpPr>
          <p:cNvPr id="3" name="Content Placeholder 2">
            <a:extLst>
              <a:ext uri="{FF2B5EF4-FFF2-40B4-BE49-F238E27FC236}">
                <a16:creationId xmlns:a16="http://schemas.microsoft.com/office/drawing/2014/main" id="{74C76943-9495-AD43-BDE9-33B95420C231}"/>
              </a:ext>
            </a:extLst>
          </p:cNvPr>
          <p:cNvSpPr>
            <a:spLocks noGrp="1"/>
          </p:cNvSpPr>
          <p:nvPr>
            <p:ph idx="1"/>
          </p:nvPr>
        </p:nvSpPr>
        <p:spPr>
          <a:xfrm>
            <a:off x="5482477" y="303797"/>
            <a:ext cx="5655662" cy="5556865"/>
          </a:xfrm>
        </p:spPr>
        <p:txBody>
          <a:bodyPr vert="horz" lIns="91440" tIns="45720" rIns="91440" bIns="45720" rtlCol="0" anchor="ctr">
            <a:normAutofit/>
          </a:bodyPr>
          <a:lstStyle/>
          <a:p>
            <a:pPr marL="0" indent="0">
              <a:buNone/>
            </a:pPr>
            <a:endParaRPr lang="en-US"/>
          </a:p>
          <a:p>
            <a:pPr marL="0" indent="0">
              <a:buNone/>
            </a:pPr>
            <a:r>
              <a:rPr lang="en-US" sz="4400"/>
              <a:t>How can it work in </a:t>
            </a:r>
            <a:r>
              <a:rPr lang="en-US" sz="4400" b="1" i="1"/>
              <a:t>your</a:t>
            </a:r>
            <a:r>
              <a:rPr lang="en-US" sz="4400"/>
              <a:t> program?</a:t>
            </a:r>
            <a:endParaRPr lang="en-US" sz="4400">
              <a:cs typeface="Calibri"/>
            </a:endParaRPr>
          </a:p>
        </p:txBody>
      </p:sp>
    </p:spTree>
    <p:extLst>
      <p:ext uri="{BB962C8B-B14F-4D97-AF65-F5344CB8AC3E}">
        <p14:creationId xmlns:p14="http://schemas.microsoft.com/office/powerpoint/2010/main" val="3880109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992994-2316-45FF-A67D-0A898B1FFDA5}"/>
              </a:ext>
            </a:extLst>
          </p:cNvPr>
          <p:cNvPicPr>
            <a:picLocks noChangeAspect="1"/>
          </p:cNvPicPr>
          <p:nvPr/>
        </p:nvPicPr>
        <p:blipFill>
          <a:blip r:embed="rId2"/>
          <a:stretch>
            <a:fillRect/>
          </a:stretch>
        </p:blipFill>
        <p:spPr>
          <a:xfrm>
            <a:off x="8471569" y="5320717"/>
            <a:ext cx="3081241" cy="1133219"/>
          </a:xfrm>
          <a:prstGeom prst="rect">
            <a:avLst/>
          </a:prstGeom>
        </p:spPr>
      </p:pic>
      <p:sp>
        <p:nvSpPr>
          <p:cNvPr id="5" name="Content Placeholder 4">
            <a:extLst>
              <a:ext uri="{FF2B5EF4-FFF2-40B4-BE49-F238E27FC236}">
                <a16:creationId xmlns:a16="http://schemas.microsoft.com/office/drawing/2014/main" id="{C08AC05B-B3DC-4B5A-84F7-71342B0FA3F6}"/>
              </a:ext>
            </a:extLst>
          </p:cNvPr>
          <p:cNvSpPr>
            <a:spLocks noGrp="1"/>
          </p:cNvSpPr>
          <p:nvPr>
            <p:ph idx="1"/>
          </p:nvPr>
        </p:nvSpPr>
        <p:spPr>
          <a:xfrm>
            <a:off x="744621" y="1170573"/>
            <a:ext cx="10515600" cy="5011214"/>
          </a:xfrm>
        </p:spPr>
        <p:txBody>
          <a:bodyPr vert="horz" lIns="91440" tIns="45720" rIns="91440" bIns="45720" rtlCol="0" anchor="t">
            <a:normAutofit fontScale="85000" lnSpcReduction="20000"/>
          </a:bodyPr>
          <a:lstStyle/>
          <a:p>
            <a:pPr marL="0" indent="0" algn="ctr">
              <a:buNone/>
            </a:pPr>
            <a:r>
              <a:rPr lang="en-CA" sz="4600" b="1" dirty="0"/>
              <a:t>Workshop Development Team</a:t>
            </a:r>
          </a:p>
          <a:p>
            <a:pPr marL="0" indent="0" algn="ctr">
              <a:buNone/>
            </a:pPr>
            <a:endParaRPr lang="en-CA" dirty="0"/>
          </a:p>
          <a:p>
            <a:pPr marL="0" indent="0" algn="ctr">
              <a:buNone/>
            </a:pPr>
            <a:r>
              <a:rPr lang="en-CA" dirty="0"/>
              <a:t>Ereny Bassilious</a:t>
            </a:r>
            <a:endParaRPr lang="en-CA" dirty="0">
              <a:cs typeface="Calibri"/>
            </a:endParaRPr>
          </a:p>
          <a:p>
            <a:pPr marL="0" indent="0" algn="ctr">
              <a:buNone/>
            </a:pPr>
            <a:r>
              <a:rPr lang="en-CA" dirty="0">
                <a:cs typeface="Calibri"/>
              </a:rPr>
              <a:t>Lisa </a:t>
            </a:r>
            <a:r>
              <a:rPr lang="en-CA" dirty="0" err="1">
                <a:cs typeface="Calibri"/>
              </a:rPr>
              <a:t>Colizza</a:t>
            </a:r>
            <a:endParaRPr lang="en-CA" dirty="0"/>
          </a:p>
          <a:p>
            <a:pPr marL="0" indent="0" algn="ctr">
              <a:buNone/>
            </a:pPr>
            <a:r>
              <a:rPr lang="en-CA" dirty="0" smtClean="0">
                <a:cs typeface="Calibri"/>
              </a:rPr>
              <a:t>Mike </a:t>
            </a:r>
            <a:r>
              <a:rPr lang="en-CA" dirty="0">
                <a:cs typeface="Calibri"/>
              </a:rPr>
              <a:t>Parrish</a:t>
            </a:r>
          </a:p>
          <a:p>
            <a:pPr marL="0" indent="0" algn="ctr">
              <a:buNone/>
            </a:pPr>
            <a:r>
              <a:rPr lang="en-CA" dirty="0" smtClean="0">
                <a:cs typeface="Calibri"/>
              </a:rPr>
              <a:t>Naveen </a:t>
            </a:r>
            <a:r>
              <a:rPr lang="en-CA" dirty="0" err="1" smtClean="0">
                <a:cs typeface="Calibri"/>
              </a:rPr>
              <a:t>Sidhu</a:t>
            </a:r>
            <a:endParaRPr lang="en-CA" dirty="0">
              <a:cs typeface="Calibri"/>
            </a:endParaRPr>
          </a:p>
          <a:p>
            <a:pPr marL="0" indent="0" algn="ctr">
              <a:buNone/>
            </a:pPr>
            <a:r>
              <a:rPr lang="en-CA" dirty="0">
                <a:cs typeface="Calibri"/>
              </a:rPr>
              <a:t>Heather </a:t>
            </a:r>
            <a:r>
              <a:rPr lang="en-CA" dirty="0" smtClean="0">
                <a:cs typeface="Calibri"/>
              </a:rPr>
              <a:t>Whittingham</a:t>
            </a:r>
          </a:p>
          <a:p>
            <a:pPr marL="0" indent="0" algn="ctr">
              <a:buNone/>
            </a:pPr>
            <a:r>
              <a:rPr lang="fr-CA" dirty="0" smtClean="0">
                <a:cs typeface="Calibri"/>
              </a:rPr>
              <a:t>Ronish Gupta</a:t>
            </a:r>
          </a:p>
          <a:p>
            <a:pPr marL="0" indent="0" algn="ctr">
              <a:buNone/>
            </a:pPr>
            <a:r>
              <a:rPr lang="fr-CA" dirty="0" smtClean="0">
                <a:cs typeface="Calibri"/>
              </a:rPr>
              <a:t>Mary Zachos</a:t>
            </a:r>
          </a:p>
          <a:p>
            <a:pPr marL="0" indent="0" algn="ctr">
              <a:buNone/>
            </a:pPr>
            <a:r>
              <a:rPr lang="fr-CA" dirty="0" smtClean="0">
                <a:cs typeface="Calibri"/>
              </a:rPr>
              <a:t>Blake Yarascavitch</a:t>
            </a:r>
            <a:endParaRPr lang="en-CA" dirty="0">
              <a:cs typeface="Calibri"/>
            </a:endParaRPr>
          </a:p>
          <a:p>
            <a:pPr marL="0" indent="0" algn="ctr">
              <a:buNone/>
            </a:pPr>
            <a:endParaRPr lang="en-CA" sz="2400" dirty="0"/>
          </a:p>
          <a:p>
            <a:pPr marL="0" indent="0" algn="ctr">
              <a:buNone/>
            </a:pPr>
            <a:r>
              <a:rPr lang="en-CA" sz="2400" dirty="0"/>
              <a:t/>
            </a:r>
            <a:br>
              <a:rPr lang="en-CA" sz="2400" dirty="0"/>
            </a:br>
            <a:r>
              <a:rPr lang="en-CA" sz="2400" dirty="0">
                <a:solidFill>
                  <a:schemeClr val="accent2">
                    <a:lumMod val="50000"/>
                  </a:schemeClr>
                </a:solidFill>
              </a:rPr>
              <a:t>2020</a:t>
            </a:r>
            <a:endParaRPr lang="en-CA" sz="2400" dirty="0">
              <a:solidFill>
                <a:schemeClr val="accent2">
                  <a:lumMod val="50000"/>
                </a:schemeClr>
              </a:solidFill>
              <a:cs typeface="Calibri"/>
            </a:endParaRPr>
          </a:p>
          <a:p>
            <a:pPr marL="0" indent="0">
              <a:buNone/>
            </a:pPr>
            <a:endParaRPr lang="en-CA" sz="2600" dirty="0"/>
          </a:p>
        </p:txBody>
      </p:sp>
    </p:spTree>
    <p:extLst>
      <p:ext uri="{BB962C8B-B14F-4D97-AF65-F5344CB8AC3E}">
        <p14:creationId xmlns:p14="http://schemas.microsoft.com/office/powerpoint/2010/main" val="860690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D2AB-8D3B-47F7-9A9E-DD6F2DA1E739}"/>
              </a:ext>
            </a:extLst>
          </p:cNvPr>
          <p:cNvSpPr>
            <a:spLocks noGrp="1"/>
          </p:cNvSpPr>
          <p:nvPr>
            <p:ph type="title"/>
          </p:nvPr>
        </p:nvSpPr>
        <p:spPr/>
        <p:txBody>
          <a:bodyPr/>
          <a:lstStyle/>
          <a:p>
            <a:r>
              <a:rPr lang="en-US" dirty="0">
                <a:cs typeface="Calibri Light"/>
              </a:rPr>
              <a:t>Examples of responsibilities of ACs </a:t>
            </a:r>
            <a:endParaRPr lang="en-US" dirty="0"/>
          </a:p>
        </p:txBody>
      </p:sp>
      <p:sp>
        <p:nvSpPr>
          <p:cNvPr id="3" name="Content Placeholder 2">
            <a:extLst>
              <a:ext uri="{FF2B5EF4-FFF2-40B4-BE49-F238E27FC236}">
                <a16:creationId xmlns:a16="http://schemas.microsoft.com/office/drawing/2014/main" id="{1C8DA2CC-44C9-407C-A5A9-48DF20B95614}"/>
              </a:ext>
            </a:extLst>
          </p:cNvPr>
          <p:cNvSpPr>
            <a:spLocks noGrp="1"/>
          </p:cNvSpPr>
          <p:nvPr>
            <p:ph idx="1"/>
          </p:nvPr>
        </p:nvSpPr>
        <p:spPr/>
        <p:txBody>
          <a:bodyPr vert="horz" lIns="91440" tIns="45720" rIns="91440" bIns="45720" rtlCol="0" anchor="t">
            <a:normAutofit/>
          </a:bodyPr>
          <a:lstStyle/>
          <a:p>
            <a:r>
              <a:rPr lang="en-US" dirty="0" smtClean="0">
                <a:cs typeface="Calibri"/>
              </a:rPr>
              <a:t>Same coach for the duration of training versus alternatives</a:t>
            </a:r>
          </a:p>
          <a:p>
            <a:endParaRPr lang="en-US" dirty="0" smtClean="0">
              <a:cs typeface="Calibri"/>
            </a:endParaRPr>
          </a:p>
          <a:p>
            <a:r>
              <a:rPr lang="en-US" dirty="0" smtClean="0">
                <a:cs typeface="Calibri"/>
              </a:rPr>
              <a:t>Academic coach versus academic advisor</a:t>
            </a:r>
          </a:p>
          <a:p>
            <a:endParaRPr lang="en-US" dirty="0" smtClean="0">
              <a:cs typeface="Calibri"/>
            </a:endParaRPr>
          </a:p>
          <a:p>
            <a:r>
              <a:rPr lang="en-US" dirty="0" smtClean="0">
                <a:cs typeface="Calibri"/>
              </a:rPr>
              <a:t>Larger programs versus smaller programs</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923932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7">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9">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31">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33">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BCC11CF-B55E-FE4E-BB0A-15721B076C3B}"/>
              </a:ext>
            </a:extLst>
          </p:cNvPr>
          <p:cNvSpPr>
            <a:spLocks noGrp="1"/>
          </p:cNvSpPr>
          <p:nvPr>
            <p:ph idx="1"/>
          </p:nvPr>
        </p:nvSpPr>
        <p:spPr>
          <a:xfrm>
            <a:off x="715944" y="2671506"/>
            <a:ext cx="3438906" cy="3207258"/>
          </a:xfrm>
        </p:spPr>
        <p:txBody>
          <a:bodyPr anchor="t">
            <a:normAutofit/>
          </a:bodyPr>
          <a:lstStyle/>
          <a:p>
            <a:pPr marL="0" indent="0">
              <a:buNone/>
            </a:pPr>
            <a:r>
              <a:rPr lang="en-US" sz="4400" b="1" dirty="0"/>
              <a:t>Effective Academic Coaching </a:t>
            </a:r>
            <a:endParaRPr lang="en-US" sz="4400" b="1" dirty="0">
              <a:cs typeface="Calibri"/>
            </a:endParaRPr>
          </a:p>
        </p:txBody>
      </p:sp>
      <p:pic>
        <p:nvPicPr>
          <p:cNvPr id="22" name="Picture 21">
            <a:extLst>
              <a:ext uri="{FF2B5EF4-FFF2-40B4-BE49-F238E27FC236}">
                <a16:creationId xmlns:a16="http://schemas.microsoft.com/office/drawing/2014/main" id="{BB76AA4C-BFBF-A845-9DFC-5C1ECF8DDA52}"/>
              </a:ext>
            </a:extLst>
          </p:cNvPr>
          <p:cNvPicPr>
            <a:picLocks noChangeAspect="1"/>
          </p:cNvPicPr>
          <p:nvPr/>
        </p:nvPicPr>
        <p:blipFill rotWithShape="1">
          <a:blip r:embed="rId3">
            <a:extLst>
              <a:ext uri="{28A0092B-C50C-407E-A947-70E740481C1C}">
                <a14:useLocalDpi xmlns:a14="http://schemas.microsoft.com/office/drawing/2010/main" val="0"/>
              </a:ext>
            </a:extLst>
          </a:blip>
          <a:srcRect l="18889" t="5503" r="13333" b="10532"/>
          <a:stretch/>
        </p:blipFill>
        <p:spPr>
          <a:xfrm>
            <a:off x="5616072" y="1137568"/>
            <a:ext cx="4140531" cy="5129368"/>
          </a:xfrm>
          <a:prstGeom prst="rect">
            <a:avLst/>
          </a:prstGeom>
        </p:spPr>
      </p:pic>
    </p:spTree>
    <p:extLst>
      <p:ext uri="{BB962C8B-B14F-4D97-AF65-F5344CB8AC3E}">
        <p14:creationId xmlns:p14="http://schemas.microsoft.com/office/powerpoint/2010/main" val="2066023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0E2F58BF-12E5-4B5A-AD25-4DAAA2742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1029" y="1239792"/>
            <a:ext cx="4023360" cy="936282"/>
          </a:xfrm>
        </p:spPr>
        <p:txBody>
          <a:bodyPr vert="horz" lIns="91440" tIns="45720" rIns="91440" bIns="45720" rtlCol="0" anchor="b">
            <a:normAutofit/>
          </a:bodyPr>
          <a:lstStyle/>
          <a:p>
            <a:r>
              <a:rPr lang="en-US" sz="4800" dirty="0"/>
              <a:t> </a:t>
            </a:r>
            <a:r>
              <a:rPr lang="en-US" sz="4800" b="1" dirty="0"/>
              <a:t>It is a Process!!</a:t>
            </a:r>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descr="A close up of a logo&#10;&#10;Description generated with high confidence">
            <a:extLst>
              <a:ext uri="{FF2B5EF4-FFF2-40B4-BE49-F238E27FC236}">
                <a16:creationId xmlns:a16="http://schemas.microsoft.com/office/drawing/2014/main" id="{27925C81-6564-4919-A231-A9CE79BB48FB}"/>
              </a:ext>
            </a:extLst>
          </p:cNvPr>
          <p:cNvPicPr>
            <a:picLocks noChangeAspect="1"/>
          </p:cNvPicPr>
          <p:nvPr/>
        </p:nvPicPr>
        <p:blipFill rotWithShape="1">
          <a:blip r:embed="rId4"/>
          <a:srcRect l="464" r="462" b="-2"/>
          <a:stretch/>
        </p:blipFill>
        <p:spPr>
          <a:xfrm>
            <a:off x="4915621" y="306380"/>
            <a:ext cx="6671493" cy="6237393"/>
          </a:xfrm>
          <a:prstGeom prst="rect">
            <a:avLst/>
          </a:prstGeom>
        </p:spPr>
      </p:pic>
      <p:sp>
        <p:nvSpPr>
          <p:cNvPr id="5" name="Slide Number Placeholder 4"/>
          <p:cNvSpPr>
            <a:spLocks noGrp="1"/>
          </p:cNvSpPr>
          <p:nvPr>
            <p:ph type="sldNum" sz="quarter" idx="12"/>
          </p:nvPr>
        </p:nvSpPr>
        <p:spPr>
          <a:xfrm>
            <a:off x="9830907" y="6356350"/>
            <a:ext cx="1883111" cy="365125"/>
          </a:xfrm>
        </p:spPr>
        <p:txBody>
          <a:bodyPr vert="horz" lIns="91440" tIns="45720" rIns="91440" bIns="45720" rtlCol="0" anchor="ctr">
            <a:normAutofit/>
          </a:bodyPr>
          <a:lstStyle/>
          <a:p>
            <a:pPr>
              <a:spcAft>
                <a:spcPts val="600"/>
              </a:spcAft>
              <a:defRPr/>
            </a:pPr>
            <a:fld id="{B035A847-A378-904F-ACB7-6E9049E7A8F5}" type="slidenum">
              <a:rPr lang="en-US">
                <a:solidFill>
                  <a:schemeClr val="bg1"/>
                </a:solidFill>
                <a:latin typeface="Calibri" panose="020F0502020204030204"/>
              </a:rPr>
              <a:pPr>
                <a:spcAft>
                  <a:spcPts val="600"/>
                </a:spcAft>
                <a:defRPr/>
              </a:pPr>
              <a:t>22</a:t>
            </a:fld>
            <a:endParaRPr lang="en-US">
              <a:solidFill>
                <a:schemeClr val="bg1"/>
              </a:solidFill>
              <a:latin typeface="Calibri" panose="020F0502020204030204"/>
            </a:endParaRPr>
          </a:p>
        </p:txBody>
      </p:sp>
      <p:sp>
        <p:nvSpPr>
          <p:cNvPr id="10" name="Content Placeholder 7"/>
          <p:cNvSpPr txBox="1">
            <a:spLocks/>
          </p:cNvSpPr>
          <p:nvPr/>
        </p:nvSpPr>
        <p:spPr>
          <a:xfrm>
            <a:off x="1991544" y="162880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a:solidFill>
                <a:srgbClr val="000000"/>
              </a:solidFill>
            </a:endParaRPr>
          </a:p>
        </p:txBody>
      </p:sp>
      <p:sp>
        <p:nvSpPr>
          <p:cNvPr id="9" name="Content Placeholder 2">
            <a:extLst>
              <a:ext uri="{FF2B5EF4-FFF2-40B4-BE49-F238E27FC236}">
                <a16:creationId xmlns:a16="http://schemas.microsoft.com/office/drawing/2014/main" id="{AF2760BF-BD6B-EA41-92EA-D3B968F284B7}"/>
              </a:ext>
            </a:extLst>
          </p:cNvPr>
          <p:cNvSpPr txBox="1">
            <a:spLocks/>
          </p:cNvSpPr>
          <p:nvPr/>
        </p:nvSpPr>
        <p:spPr>
          <a:xfrm>
            <a:off x="330635" y="2756381"/>
            <a:ext cx="4584986" cy="28391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dirty="0"/>
              <a:t>“… can help learners reflect on where their performance stands and how to improve.”</a:t>
            </a:r>
          </a:p>
          <a:p>
            <a:pPr marL="0" indent="0" algn="ctr">
              <a:buNone/>
            </a:pPr>
            <a:r>
              <a:rPr lang="en-CA" dirty="0"/>
              <a:t>                </a:t>
            </a:r>
            <a:r>
              <a:rPr lang="en-CA" dirty="0" err="1"/>
              <a:t>Deiorio</a:t>
            </a:r>
            <a:r>
              <a:rPr lang="en-CA" dirty="0"/>
              <a:t>, N., 2016</a:t>
            </a:r>
            <a:endParaRPr lang="en-CA" sz="800" dirty="0"/>
          </a:p>
        </p:txBody>
      </p:sp>
    </p:spTree>
    <p:custDataLst>
      <p:tags r:id="rId1"/>
    </p:custDataLst>
    <p:extLst>
      <p:ext uri="{BB962C8B-B14F-4D97-AF65-F5344CB8AC3E}">
        <p14:creationId xmlns:p14="http://schemas.microsoft.com/office/powerpoint/2010/main" val="3654504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3D89C59C-6134-4B97-8714-490B4964C45A}"/>
              </a:ext>
            </a:extLst>
          </p:cNvPr>
          <p:cNvPicPr>
            <a:picLocks noChangeAspect="1"/>
          </p:cNvPicPr>
          <p:nvPr/>
        </p:nvPicPr>
        <p:blipFill>
          <a:blip r:embed="rId2"/>
          <a:stretch>
            <a:fillRect/>
          </a:stretch>
        </p:blipFill>
        <p:spPr>
          <a:xfrm>
            <a:off x="-150875" y="630367"/>
            <a:ext cx="5995828" cy="5603266"/>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792A1401-80AB-4A83-982A-603DAEB7BA95}"/>
              </a:ext>
            </a:extLst>
          </p:cNvPr>
          <p:cNvPicPr>
            <a:picLocks noChangeAspect="1"/>
          </p:cNvPicPr>
          <p:nvPr/>
        </p:nvPicPr>
        <p:blipFill>
          <a:blip r:embed="rId3"/>
          <a:stretch>
            <a:fillRect/>
          </a:stretch>
        </p:blipFill>
        <p:spPr>
          <a:xfrm>
            <a:off x="4679528" y="2292638"/>
            <a:ext cx="7369597" cy="2272724"/>
          </a:xfrm>
          <a:prstGeom prst="rect">
            <a:avLst/>
          </a:prstGeom>
        </p:spPr>
      </p:pic>
    </p:spTree>
    <p:extLst>
      <p:ext uri="{BB962C8B-B14F-4D97-AF65-F5344CB8AC3E}">
        <p14:creationId xmlns:p14="http://schemas.microsoft.com/office/powerpoint/2010/main" val="428850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899" y="1796162"/>
            <a:ext cx="3481084" cy="3222688"/>
          </a:xfrm>
        </p:spPr>
        <p:txBody>
          <a:bodyPr>
            <a:normAutofit/>
          </a:bodyPr>
          <a:lstStyle/>
          <a:p>
            <a:pPr>
              <a:defRPr/>
            </a:pPr>
            <a:r>
              <a:rPr lang="en-US" sz="36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Workplace-Based Assessment in CBD</a:t>
            </a:r>
          </a:p>
        </p:txBody>
      </p:sp>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53346" y="-270945"/>
            <a:ext cx="8812755" cy="6809857"/>
          </a:xfrm>
          <a:prstGeom prst="rect">
            <a:avLst/>
          </a:prstGeom>
        </p:spPr>
      </p:pic>
      <p:sp>
        <p:nvSpPr>
          <p:cNvPr id="3" name="Slide Number Placeholder 2"/>
          <p:cNvSpPr>
            <a:spLocks noGrp="1"/>
          </p:cNvSpPr>
          <p:nvPr>
            <p:ph type="sldNum" sz="quarter" idx="12"/>
          </p:nvPr>
        </p:nvSpPr>
        <p:spPr/>
        <p:txBody>
          <a:bodyPr/>
          <a:lstStyle/>
          <a:p>
            <a:fld id="{B035A847-A378-904F-ACB7-6E9049E7A8F5}" type="slidenum">
              <a:rPr lang="en-US" smtClean="0"/>
              <a:pPr/>
              <a:t>24</a:t>
            </a:fld>
            <a:endParaRPr lang="en-US" dirty="0"/>
          </a:p>
        </p:txBody>
      </p:sp>
    </p:spTree>
    <p:custDataLst>
      <p:tags r:id="rId1"/>
    </p:custDataLst>
    <p:extLst>
      <p:ext uri="{BB962C8B-B14F-4D97-AF65-F5344CB8AC3E}">
        <p14:creationId xmlns:p14="http://schemas.microsoft.com/office/powerpoint/2010/main" val="3470773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52F5-2A97-4146-AF08-39551C5DB721}"/>
              </a:ext>
            </a:extLst>
          </p:cNvPr>
          <p:cNvSpPr>
            <a:spLocks noGrp="1"/>
          </p:cNvSpPr>
          <p:nvPr>
            <p:ph type="title"/>
          </p:nvPr>
        </p:nvSpPr>
        <p:spPr/>
        <p:txBody>
          <a:bodyPr>
            <a:normAutofit/>
          </a:bodyPr>
          <a:lstStyle/>
          <a:p>
            <a:pPr algn="ctr"/>
            <a:r>
              <a:rPr lang="en-US" b="1" dirty="0">
                <a:latin typeface="+mn-lt"/>
              </a:rPr>
              <a:t>Educational Alliance</a:t>
            </a:r>
          </a:p>
        </p:txBody>
      </p:sp>
      <p:sp>
        <p:nvSpPr>
          <p:cNvPr id="3" name="Content Placeholder 2">
            <a:extLst>
              <a:ext uri="{FF2B5EF4-FFF2-40B4-BE49-F238E27FC236}">
                <a16:creationId xmlns:a16="http://schemas.microsoft.com/office/drawing/2014/main" id="{0CB8C705-7CBD-724E-AE9A-23811B3F8950}"/>
              </a:ext>
            </a:extLst>
          </p:cNvPr>
          <p:cNvSpPr>
            <a:spLocks noGrp="1"/>
          </p:cNvSpPr>
          <p:nvPr>
            <p:ph idx="1"/>
          </p:nvPr>
        </p:nvSpPr>
        <p:spPr/>
        <p:txBody>
          <a:bodyPr>
            <a:normAutofit/>
          </a:bodyPr>
          <a:lstStyle/>
          <a:p>
            <a:pPr marL="0" indent="0">
              <a:buNone/>
            </a:pPr>
            <a:r>
              <a:rPr lang="en-US" b="1" dirty="0"/>
              <a:t>Having established clinical credibility, residents then consider:</a:t>
            </a:r>
          </a:p>
          <a:p>
            <a:pPr marL="0" indent="0">
              <a:buNone/>
            </a:pPr>
            <a:endParaRPr lang="en-US" i="1" dirty="0"/>
          </a:p>
          <a:p>
            <a:r>
              <a:rPr lang="en-US" dirty="0"/>
              <a:t>Resident perception of teacher’s interest, commitment to their learning and development.</a:t>
            </a:r>
          </a:p>
          <a:p>
            <a:r>
              <a:rPr lang="en-US" dirty="0"/>
              <a:t>Mutual understanding of learner’s goals and how to achieve them.</a:t>
            </a:r>
          </a:p>
          <a:p>
            <a:r>
              <a:rPr lang="en-US" dirty="0"/>
              <a:t>Resident perception of being liked.</a:t>
            </a:r>
          </a:p>
          <a:p>
            <a:pPr marL="0" indent="0">
              <a:buNone/>
            </a:pPr>
            <a:endParaRPr lang="en-US" sz="1800" dirty="0"/>
          </a:p>
          <a:p>
            <a:pPr marL="0" indent="0">
              <a:buNone/>
            </a:pPr>
            <a:r>
              <a:rPr lang="en-US" sz="1800" dirty="0"/>
              <a:t>								</a:t>
            </a:r>
            <a:r>
              <a:rPr lang="en-US" sz="2400" dirty="0" err="1"/>
              <a:t>Telio</a:t>
            </a:r>
            <a:r>
              <a:rPr lang="en-US" sz="2400" dirty="0"/>
              <a:t> et al 2015, 2016</a:t>
            </a:r>
          </a:p>
        </p:txBody>
      </p:sp>
    </p:spTree>
    <p:extLst>
      <p:ext uri="{BB962C8B-B14F-4D97-AF65-F5344CB8AC3E}">
        <p14:creationId xmlns:p14="http://schemas.microsoft.com/office/powerpoint/2010/main" val="3938320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1F43-334D-964B-912C-EC52192992DA}"/>
              </a:ext>
            </a:extLst>
          </p:cNvPr>
          <p:cNvSpPr>
            <a:spLocks noGrp="1"/>
          </p:cNvSpPr>
          <p:nvPr>
            <p:ph type="title"/>
          </p:nvPr>
        </p:nvSpPr>
        <p:spPr/>
        <p:txBody>
          <a:bodyPr>
            <a:normAutofit/>
          </a:bodyPr>
          <a:lstStyle/>
          <a:p>
            <a:pPr algn="ctr"/>
            <a:r>
              <a:rPr lang="en-US" sz="3600" b="1" dirty="0">
                <a:latin typeface="+mn-lt"/>
              </a:rPr>
              <a:t>How Do Coaches Build This Alliance?</a:t>
            </a:r>
          </a:p>
        </p:txBody>
      </p:sp>
      <p:sp>
        <p:nvSpPr>
          <p:cNvPr id="3" name="Content Placeholder 2">
            <a:extLst>
              <a:ext uri="{FF2B5EF4-FFF2-40B4-BE49-F238E27FC236}">
                <a16:creationId xmlns:a16="http://schemas.microsoft.com/office/drawing/2014/main" id="{F06EB50F-CBB3-0841-A4F6-8BCA04F1D5C4}"/>
              </a:ext>
            </a:extLst>
          </p:cNvPr>
          <p:cNvSpPr>
            <a:spLocks noGrp="1"/>
          </p:cNvSpPr>
          <p:nvPr>
            <p:ph idx="1"/>
          </p:nvPr>
        </p:nvSpPr>
        <p:spPr>
          <a:xfrm>
            <a:off x="838200" y="2152197"/>
            <a:ext cx="10515600" cy="2871835"/>
          </a:xfrm>
        </p:spPr>
        <p:txBody>
          <a:bodyPr vert="horz" lIns="91440" tIns="45720" rIns="91440" bIns="45720" rtlCol="0" anchor="t">
            <a:normAutofit/>
          </a:bodyPr>
          <a:lstStyle/>
          <a:p>
            <a:r>
              <a:rPr lang="en-US" dirty="0"/>
              <a:t>Invest time in knowing the resident’s story – past experiences, life situation, interests, goals.</a:t>
            </a:r>
          </a:p>
          <a:p>
            <a:r>
              <a:rPr lang="en-US" dirty="0"/>
              <a:t>Provide clarity about your role,  expectations (yours and the program’s), and your hopes for the relationship.</a:t>
            </a:r>
            <a:endParaRPr lang="en-US" dirty="0">
              <a:cs typeface="Calibri" panose="020F0502020204030204"/>
            </a:endParaRPr>
          </a:p>
          <a:p>
            <a:r>
              <a:rPr lang="en-US" dirty="0"/>
              <a:t>Be available, accessible, affable (the Triple A).</a:t>
            </a:r>
            <a:endParaRPr lang="en-US" dirty="0">
              <a:cs typeface="Calibri"/>
            </a:endParaRPr>
          </a:p>
          <a:p>
            <a:endParaRPr lang="en-US" dirty="0"/>
          </a:p>
        </p:txBody>
      </p:sp>
    </p:spTree>
    <p:extLst>
      <p:ext uri="{BB962C8B-B14F-4D97-AF65-F5344CB8AC3E}">
        <p14:creationId xmlns:p14="http://schemas.microsoft.com/office/powerpoint/2010/main" val="114012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1734"/>
            <a:ext cx="8229600" cy="778933"/>
          </a:xfrm>
        </p:spPr>
        <p:txBody>
          <a:bodyPr>
            <a:normAutofit/>
          </a:bodyPr>
          <a:lstStyle/>
          <a:p>
            <a:pPr algn="ctr"/>
            <a:r>
              <a:rPr lang="en-US" sz="3600" b="1"/>
              <a:t>Coaching Over Time</a:t>
            </a:r>
            <a:endParaRPr lang="en-US" sz="360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8965067"/>
              </p:ext>
            </p:extLst>
          </p:nvPr>
        </p:nvGraphicFramePr>
        <p:xfrm>
          <a:off x="1981200" y="1253068"/>
          <a:ext cx="8229600" cy="4873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9302458" y="4451238"/>
            <a:ext cx="1964265" cy="910697"/>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000000"/>
                </a:solidFill>
              </a:rPr>
              <a:t>Guidance suggestions facilitation</a:t>
            </a:r>
          </a:p>
        </p:txBody>
      </p:sp>
      <p:sp>
        <p:nvSpPr>
          <p:cNvPr id="8" name="Rectangle 7"/>
          <p:cNvSpPr/>
          <p:nvPr/>
        </p:nvSpPr>
        <p:spPr>
          <a:xfrm>
            <a:off x="1690245" y="1097825"/>
            <a:ext cx="1642532" cy="1098247"/>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Assist in interpreting data and setting goals</a:t>
            </a:r>
            <a:endParaRPr lang="en-US" b="1" dirty="0">
              <a:solidFill>
                <a:srgbClr val="000000"/>
              </a:solidFill>
              <a:cs typeface="Calibri"/>
            </a:endParaRPr>
          </a:p>
        </p:txBody>
      </p:sp>
      <p:sp>
        <p:nvSpPr>
          <p:cNvPr id="9" name="Rectangle 8"/>
          <p:cNvSpPr/>
          <p:nvPr/>
        </p:nvSpPr>
        <p:spPr>
          <a:xfrm>
            <a:off x="9343244" y="1096589"/>
            <a:ext cx="1930401" cy="91440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000000"/>
                </a:solidFill>
              </a:rPr>
              <a:t>Facilitate development of goals</a:t>
            </a:r>
          </a:p>
        </p:txBody>
      </p:sp>
      <p:sp>
        <p:nvSpPr>
          <p:cNvPr id="10" name="Rectangle 9"/>
          <p:cNvSpPr/>
          <p:nvPr/>
        </p:nvSpPr>
        <p:spPr>
          <a:xfrm>
            <a:off x="1687772" y="4453096"/>
            <a:ext cx="1811867" cy="91440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000000"/>
                </a:solidFill>
              </a:rPr>
              <a:t>Provide periodic progress review</a:t>
            </a:r>
          </a:p>
        </p:txBody>
      </p:sp>
      <p:sp>
        <p:nvSpPr>
          <p:cNvPr id="11" name="Left-Right Arrow 10"/>
          <p:cNvSpPr/>
          <p:nvPr/>
        </p:nvSpPr>
        <p:spPr>
          <a:xfrm>
            <a:off x="4707468" y="6327817"/>
            <a:ext cx="3115733" cy="484632"/>
          </a:xfrm>
          <a:prstGeom prst="leftRight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000000"/>
                </a:solidFill>
              </a:rPr>
              <a:t>Relationship building</a:t>
            </a:r>
          </a:p>
        </p:txBody>
      </p:sp>
    </p:spTree>
    <p:extLst>
      <p:ext uri="{BB962C8B-B14F-4D97-AF65-F5344CB8AC3E}">
        <p14:creationId xmlns:p14="http://schemas.microsoft.com/office/powerpoint/2010/main" val="4027990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94C5-0023-1C4C-A09E-E40D7A77052F}"/>
              </a:ext>
            </a:extLst>
          </p:cNvPr>
          <p:cNvSpPr>
            <a:spLocks noGrp="1"/>
          </p:cNvSpPr>
          <p:nvPr>
            <p:ph type="title"/>
          </p:nvPr>
        </p:nvSpPr>
        <p:spPr/>
        <p:txBody>
          <a:bodyPr>
            <a:normAutofit/>
          </a:bodyPr>
          <a:lstStyle/>
          <a:p>
            <a:pPr algn="ctr"/>
            <a:r>
              <a:rPr lang="en-US" b="1" dirty="0">
                <a:latin typeface="+mn-lt"/>
              </a:rPr>
              <a:t>Toolbox for Academic Coaches</a:t>
            </a:r>
          </a:p>
        </p:txBody>
      </p:sp>
      <p:sp>
        <p:nvSpPr>
          <p:cNvPr id="3" name="Content Placeholder 2">
            <a:extLst>
              <a:ext uri="{FF2B5EF4-FFF2-40B4-BE49-F238E27FC236}">
                <a16:creationId xmlns:a16="http://schemas.microsoft.com/office/drawing/2014/main" id="{DDDA4806-98FF-A94B-87D7-EA336107288B}"/>
              </a:ext>
            </a:extLst>
          </p:cNvPr>
          <p:cNvSpPr>
            <a:spLocks noGrp="1"/>
          </p:cNvSpPr>
          <p:nvPr>
            <p:ph idx="1"/>
          </p:nvPr>
        </p:nvSpPr>
        <p:spPr>
          <a:xfrm>
            <a:off x="838200" y="2141537"/>
            <a:ext cx="10515600" cy="4351338"/>
          </a:xfrm>
        </p:spPr>
        <p:txBody>
          <a:bodyPr>
            <a:normAutofit/>
          </a:bodyPr>
          <a:lstStyle/>
          <a:p>
            <a:r>
              <a:rPr lang="en-US" sz="4000" dirty="0"/>
              <a:t>R2C2 model.</a:t>
            </a:r>
          </a:p>
          <a:p>
            <a:r>
              <a:rPr lang="en-US" sz="4000" dirty="0"/>
              <a:t>GROW model of coaching.</a:t>
            </a:r>
          </a:p>
          <a:p>
            <a:r>
              <a:rPr lang="en-US" sz="4000" dirty="0"/>
              <a:t>Coaching feedback grid.</a:t>
            </a:r>
          </a:p>
          <a:p>
            <a:r>
              <a:rPr lang="en-US" sz="4000" dirty="0"/>
              <a:t>Educational plan with reflection.</a:t>
            </a:r>
          </a:p>
        </p:txBody>
      </p:sp>
    </p:spTree>
    <p:extLst>
      <p:ext uri="{BB962C8B-B14F-4D97-AF65-F5344CB8AC3E}">
        <p14:creationId xmlns:p14="http://schemas.microsoft.com/office/powerpoint/2010/main" val="1927106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A4723-F6D1-CD40-BD8B-1F036F99FC39}"/>
              </a:ext>
            </a:extLst>
          </p:cNvPr>
          <p:cNvSpPr>
            <a:spLocks noGrp="1"/>
          </p:cNvSpPr>
          <p:nvPr>
            <p:ph type="title"/>
          </p:nvPr>
        </p:nvSpPr>
        <p:spPr/>
        <p:txBody>
          <a:bodyPr>
            <a:normAutofit/>
          </a:bodyPr>
          <a:lstStyle/>
          <a:p>
            <a:pPr algn="ctr"/>
            <a:r>
              <a:rPr lang="en-US" sz="3600" b="1"/>
              <a:t>R2C2 model</a:t>
            </a:r>
          </a:p>
        </p:txBody>
      </p:sp>
      <p:pic>
        <p:nvPicPr>
          <p:cNvPr id="5" name="Content Placeholder 4">
            <a:extLst>
              <a:ext uri="{FF2B5EF4-FFF2-40B4-BE49-F238E27FC236}">
                <a16:creationId xmlns:a16="http://schemas.microsoft.com/office/drawing/2014/main" id="{14477C68-BA71-A345-B3AB-2DDD342853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7593" y="1390482"/>
            <a:ext cx="4533999" cy="4093915"/>
          </a:xfrm>
        </p:spPr>
      </p:pic>
      <p:graphicFrame>
        <p:nvGraphicFramePr>
          <p:cNvPr id="7" name="Table 6">
            <a:extLst>
              <a:ext uri="{FF2B5EF4-FFF2-40B4-BE49-F238E27FC236}">
                <a16:creationId xmlns:a16="http://schemas.microsoft.com/office/drawing/2014/main" id="{F64175CD-49A5-7248-854F-59BFC8344240}"/>
              </a:ext>
            </a:extLst>
          </p:cNvPr>
          <p:cNvGraphicFramePr>
            <a:graphicFrameLocks noGrp="1"/>
          </p:cNvGraphicFramePr>
          <p:nvPr>
            <p:extLst>
              <p:ext uri="{D42A27DB-BD31-4B8C-83A1-F6EECF244321}">
                <p14:modId xmlns:p14="http://schemas.microsoft.com/office/powerpoint/2010/main" val="1502782163"/>
              </p:ext>
            </p:extLst>
          </p:nvPr>
        </p:nvGraphicFramePr>
        <p:xfrm>
          <a:off x="5685062" y="1470653"/>
          <a:ext cx="6096000" cy="429877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9060181"/>
                    </a:ext>
                  </a:extLst>
                </a:gridCol>
                <a:gridCol w="3048000">
                  <a:extLst>
                    <a:ext uri="{9D8B030D-6E8A-4147-A177-3AD203B41FA5}">
                      <a16:colId xmlns:a16="http://schemas.microsoft.com/office/drawing/2014/main" val="1391730646"/>
                    </a:ext>
                  </a:extLst>
                </a:gridCol>
              </a:tblGrid>
              <a:tr h="583433">
                <a:tc>
                  <a:txBody>
                    <a:bodyPr/>
                    <a:lstStyle/>
                    <a:p>
                      <a:r>
                        <a:rPr lang="en-US"/>
                        <a:t>Step</a:t>
                      </a:r>
                    </a:p>
                  </a:txBody>
                  <a:tcPr/>
                </a:tc>
                <a:tc>
                  <a:txBody>
                    <a:bodyPr/>
                    <a:lstStyle/>
                    <a:p>
                      <a:r>
                        <a:rPr lang="en-US"/>
                        <a:t>Examples</a:t>
                      </a:r>
                    </a:p>
                  </a:txBody>
                  <a:tcPr/>
                </a:tc>
                <a:extLst>
                  <a:ext uri="{0D108BD9-81ED-4DB2-BD59-A6C34878D82A}">
                    <a16:rowId xmlns:a16="http://schemas.microsoft.com/office/drawing/2014/main" val="1043597489"/>
                  </a:ext>
                </a:extLst>
              </a:tr>
              <a:tr h="591536">
                <a:tc>
                  <a:txBody>
                    <a:bodyPr/>
                    <a:lstStyle/>
                    <a:p>
                      <a:r>
                        <a:rPr lang="en-US" b="1"/>
                        <a:t>R</a:t>
                      </a:r>
                      <a:r>
                        <a:rPr lang="en-US"/>
                        <a:t>apport/Relationship </a:t>
                      </a:r>
                      <a:r>
                        <a:rPr lang="en-US" b="0"/>
                        <a:t>B</a:t>
                      </a:r>
                      <a:r>
                        <a:rPr lang="en-US"/>
                        <a:t>uilding</a:t>
                      </a:r>
                    </a:p>
                  </a:txBody>
                  <a:tcPr/>
                </a:tc>
                <a:tc>
                  <a:txBody>
                    <a:bodyPr/>
                    <a:lstStyle/>
                    <a:p>
                      <a:r>
                        <a:rPr lang="en-US"/>
                        <a:t>Tell me about your experience</a:t>
                      </a:r>
                    </a:p>
                  </a:txBody>
                  <a:tcPr/>
                </a:tc>
                <a:extLst>
                  <a:ext uri="{0D108BD9-81ED-4DB2-BD59-A6C34878D82A}">
                    <a16:rowId xmlns:a16="http://schemas.microsoft.com/office/drawing/2014/main" val="154354193"/>
                  </a:ext>
                </a:extLst>
              </a:tr>
              <a:tr h="1021008">
                <a:tc>
                  <a:txBody>
                    <a:bodyPr/>
                    <a:lstStyle/>
                    <a:p>
                      <a:r>
                        <a:rPr lang="en-US" dirty="0"/>
                        <a:t>Explore </a:t>
                      </a:r>
                      <a:r>
                        <a:rPr lang="en-US" b="1" dirty="0"/>
                        <a:t>R</a:t>
                      </a:r>
                      <a:r>
                        <a:rPr lang="en-US" dirty="0"/>
                        <a:t>eaction</a:t>
                      </a:r>
                    </a:p>
                  </a:txBody>
                  <a:tcPr/>
                </a:tc>
                <a:tc>
                  <a:txBody>
                    <a:bodyPr/>
                    <a:lstStyle/>
                    <a:p>
                      <a:r>
                        <a:rPr lang="en-US"/>
                        <a:t>What were your initial reactions? Any surprises? Anything we should focus on?</a:t>
                      </a:r>
                    </a:p>
                  </a:txBody>
                  <a:tcPr/>
                </a:tc>
                <a:extLst>
                  <a:ext uri="{0D108BD9-81ED-4DB2-BD59-A6C34878D82A}">
                    <a16:rowId xmlns:a16="http://schemas.microsoft.com/office/drawing/2014/main" val="2569440158"/>
                  </a:ext>
                </a:extLst>
              </a:tr>
              <a:tr h="1188399">
                <a:tc>
                  <a:txBody>
                    <a:bodyPr/>
                    <a:lstStyle/>
                    <a:p>
                      <a:r>
                        <a:rPr lang="en-US"/>
                        <a:t>Explore </a:t>
                      </a:r>
                      <a:r>
                        <a:rPr lang="en-US" b="1"/>
                        <a:t>C</a:t>
                      </a:r>
                      <a:r>
                        <a:rPr lang="en-US"/>
                        <a:t>ontent</a:t>
                      </a:r>
                    </a:p>
                  </a:txBody>
                  <a:tcPr/>
                </a:tc>
                <a:tc>
                  <a:txBody>
                    <a:bodyPr/>
                    <a:lstStyle/>
                    <a:p>
                      <a:r>
                        <a:rPr lang="en-US"/>
                        <a:t>Anything you’re unclear about? Do you recognize a pattern?</a:t>
                      </a:r>
                    </a:p>
                  </a:txBody>
                  <a:tcPr/>
                </a:tc>
                <a:extLst>
                  <a:ext uri="{0D108BD9-81ED-4DB2-BD59-A6C34878D82A}">
                    <a16:rowId xmlns:a16="http://schemas.microsoft.com/office/drawing/2014/main" val="2362107475"/>
                  </a:ext>
                </a:extLst>
              </a:tr>
              <a:tr h="591536">
                <a:tc>
                  <a:txBody>
                    <a:bodyPr/>
                    <a:lstStyle/>
                    <a:p>
                      <a:r>
                        <a:rPr lang="en-US" b="1"/>
                        <a:t>C</a:t>
                      </a:r>
                      <a:r>
                        <a:rPr lang="en-US"/>
                        <a:t>oach for </a:t>
                      </a:r>
                      <a:r>
                        <a:rPr lang="en-US" b="0"/>
                        <a:t>Change</a:t>
                      </a:r>
                    </a:p>
                  </a:txBody>
                  <a:tcPr/>
                </a:tc>
                <a:tc>
                  <a:txBody>
                    <a:bodyPr/>
                    <a:lstStyle/>
                    <a:p>
                      <a:r>
                        <a:rPr lang="en-US" dirty="0"/>
                        <a:t>What action might you take? What would you like to see in 6 months?</a:t>
                      </a:r>
                    </a:p>
                  </a:txBody>
                  <a:tcPr/>
                </a:tc>
                <a:extLst>
                  <a:ext uri="{0D108BD9-81ED-4DB2-BD59-A6C34878D82A}">
                    <a16:rowId xmlns:a16="http://schemas.microsoft.com/office/drawing/2014/main" val="2366304542"/>
                  </a:ext>
                </a:extLst>
              </a:tr>
            </a:tbl>
          </a:graphicData>
        </a:graphic>
      </p:graphicFrame>
      <p:sp>
        <p:nvSpPr>
          <p:cNvPr id="8" name="TextBox 7">
            <a:extLst>
              <a:ext uri="{FF2B5EF4-FFF2-40B4-BE49-F238E27FC236}">
                <a16:creationId xmlns:a16="http://schemas.microsoft.com/office/drawing/2014/main" id="{7E0D331D-C001-6C46-81CA-260E0473A05D}"/>
              </a:ext>
            </a:extLst>
          </p:cNvPr>
          <p:cNvSpPr txBox="1"/>
          <p:nvPr/>
        </p:nvSpPr>
        <p:spPr>
          <a:xfrm>
            <a:off x="2135561" y="6453336"/>
            <a:ext cx="1989263" cy="369332"/>
          </a:xfrm>
          <a:prstGeom prst="rect">
            <a:avLst/>
          </a:prstGeom>
          <a:noFill/>
        </p:spPr>
        <p:txBody>
          <a:bodyPr wrap="none" rtlCol="0">
            <a:spAutoFit/>
          </a:bodyPr>
          <a:lstStyle/>
          <a:p>
            <a:r>
              <a:rPr lang="en-US" dirty="0" err="1"/>
              <a:t>Sargeant</a:t>
            </a:r>
            <a:r>
              <a:rPr lang="en-US" dirty="0"/>
              <a:t> et al 2015</a:t>
            </a:r>
          </a:p>
        </p:txBody>
      </p:sp>
    </p:spTree>
    <p:extLst>
      <p:ext uri="{BB962C8B-B14F-4D97-AF65-F5344CB8AC3E}">
        <p14:creationId xmlns:p14="http://schemas.microsoft.com/office/powerpoint/2010/main" val="131867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27" y="533411"/>
            <a:ext cx="5120114" cy="1692794"/>
          </a:xfrm>
        </p:spPr>
        <p:txBody>
          <a:bodyPr vert="horz" lIns="91440" tIns="45720" rIns="91440" bIns="45720" rtlCol="0" anchor="ctr">
            <a:normAutofit/>
          </a:bodyPr>
          <a:lstStyle/>
          <a:p>
            <a:r>
              <a:rPr lang="en-US" b="1" dirty="0">
                <a:solidFill>
                  <a:schemeClr val="tx1">
                    <a:lumMod val="85000"/>
                    <a:lumOff val="15000"/>
                  </a:schemeClr>
                </a:solidFill>
              </a:rPr>
              <a:t>What is Academic Coaching?</a:t>
            </a:r>
          </a:p>
        </p:txBody>
      </p:sp>
      <p:pic>
        <p:nvPicPr>
          <p:cNvPr id="6" name="Content Placeholder 3"/>
          <p:cNvPicPr>
            <a:picLocks noGrp="1" noChangeAspect="1"/>
          </p:cNvPicPr>
          <p:nvPr>
            <p:ph sz="half" idx="1"/>
          </p:nvPr>
        </p:nvPicPr>
        <p:blipFill rotWithShape="1">
          <a:blip r:embed="rId2"/>
          <a:srcRect t="6589" r="2" b="14384"/>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Content Placeholder 4"/>
          <p:cNvSpPr>
            <a:spLocks noGrp="1"/>
          </p:cNvSpPr>
          <p:nvPr>
            <p:ph sz="half" idx="2"/>
          </p:nvPr>
        </p:nvSpPr>
        <p:spPr>
          <a:xfrm>
            <a:off x="566327" y="2714289"/>
            <a:ext cx="5120113" cy="3462228"/>
          </a:xfrm>
        </p:spPr>
        <p:txBody>
          <a:bodyPr vert="horz" lIns="91440" tIns="45720" rIns="91440" bIns="45720" rtlCol="0" anchor="t">
            <a:normAutofit/>
          </a:bodyPr>
          <a:lstStyle/>
          <a:p>
            <a:pPr marL="0" indent="0">
              <a:buNone/>
            </a:pPr>
            <a:r>
              <a:rPr lang="en-US" sz="4000" dirty="0">
                <a:solidFill>
                  <a:schemeClr val="tx1">
                    <a:lumMod val="85000"/>
                    <a:lumOff val="15000"/>
                  </a:schemeClr>
                </a:solidFill>
              </a:rPr>
              <a:t>“Top athletes and singers have coaches. Should you?”</a:t>
            </a:r>
          </a:p>
          <a:p>
            <a:pPr marL="0" indent="0">
              <a:buNone/>
            </a:pPr>
            <a:r>
              <a:rPr lang="en-US" sz="2400" dirty="0">
                <a:solidFill>
                  <a:schemeClr val="tx1">
                    <a:lumMod val="85000"/>
                    <a:lumOff val="15000"/>
                  </a:schemeClr>
                </a:solidFill>
              </a:rPr>
              <a:t>A. Gawande, 2011, </a:t>
            </a:r>
            <a:endParaRPr lang="en-US" sz="2400" dirty="0">
              <a:solidFill>
                <a:schemeClr val="tx1">
                  <a:lumMod val="85000"/>
                  <a:lumOff val="15000"/>
                </a:schemeClr>
              </a:solidFill>
              <a:cs typeface="Calibri"/>
            </a:endParaRPr>
          </a:p>
          <a:p>
            <a:pPr marL="0" indent="0">
              <a:buNone/>
            </a:pPr>
            <a:r>
              <a:rPr lang="en-US" sz="2400" dirty="0">
                <a:solidFill>
                  <a:schemeClr val="tx1">
                    <a:lumMod val="85000"/>
                    <a:lumOff val="15000"/>
                  </a:schemeClr>
                </a:solidFill>
              </a:rPr>
              <a:t>The New Yorker</a:t>
            </a:r>
            <a:endParaRPr lang="en-US" sz="2400" dirty="0">
              <a:solidFill>
                <a:schemeClr val="tx1">
                  <a:lumMod val="85000"/>
                  <a:lumOff val="15000"/>
                </a:schemeClr>
              </a:solidFill>
              <a:cs typeface="Calibri"/>
            </a:endParaRPr>
          </a:p>
        </p:txBody>
      </p:sp>
    </p:spTree>
    <p:extLst>
      <p:ext uri="{BB962C8B-B14F-4D97-AF65-F5344CB8AC3E}">
        <p14:creationId xmlns:p14="http://schemas.microsoft.com/office/powerpoint/2010/main" val="2084362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2D66-E137-8A4F-BECF-9F97E1146019}"/>
              </a:ext>
            </a:extLst>
          </p:cNvPr>
          <p:cNvSpPr>
            <a:spLocks noGrp="1"/>
          </p:cNvSpPr>
          <p:nvPr>
            <p:ph type="title"/>
          </p:nvPr>
        </p:nvSpPr>
        <p:spPr>
          <a:xfrm>
            <a:off x="737558" y="264483"/>
            <a:ext cx="10515600" cy="1325563"/>
          </a:xfrm>
        </p:spPr>
        <p:txBody>
          <a:bodyPr>
            <a:normAutofit/>
          </a:bodyPr>
          <a:lstStyle/>
          <a:p>
            <a:pPr algn="ctr"/>
            <a:r>
              <a:rPr lang="en-US" sz="3600" b="1"/>
              <a:t>GROW Model of Coaching</a:t>
            </a:r>
          </a:p>
        </p:txBody>
      </p:sp>
      <p:graphicFrame>
        <p:nvGraphicFramePr>
          <p:cNvPr id="4" name="Content Placeholder 3">
            <a:extLst>
              <a:ext uri="{FF2B5EF4-FFF2-40B4-BE49-F238E27FC236}">
                <a16:creationId xmlns:a16="http://schemas.microsoft.com/office/drawing/2014/main" id="{C364F383-2B31-A342-90FC-00F84989D93E}"/>
              </a:ext>
            </a:extLst>
          </p:cNvPr>
          <p:cNvGraphicFramePr>
            <a:graphicFrameLocks noGrp="1"/>
          </p:cNvGraphicFramePr>
          <p:nvPr>
            <p:ph idx="1"/>
            <p:extLst>
              <p:ext uri="{D42A27DB-BD31-4B8C-83A1-F6EECF244321}">
                <p14:modId xmlns:p14="http://schemas.microsoft.com/office/powerpoint/2010/main" val="1565012298"/>
              </p:ext>
            </p:extLst>
          </p:nvPr>
        </p:nvGraphicFramePr>
        <p:xfrm>
          <a:off x="1135811" y="1265207"/>
          <a:ext cx="10090512" cy="4942701"/>
        </p:xfrm>
        <a:graphic>
          <a:graphicData uri="http://schemas.openxmlformats.org/drawingml/2006/table">
            <a:tbl>
              <a:tblPr firstRow="1" bandRow="1">
                <a:tableStyleId>{5C22544A-7EE6-4342-B048-85BDC9FD1C3A}</a:tableStyleId>
              </a:tblPr>
              <a:tblGrid>
                <a:gridCol w="3363504">
                  <a:extLst>
                    <a:ext uri="{9D8B030D-6E8A-4147-A177-3AD203B41FA5}">
                      <a16:colId xmlns:a16="http://schemas.microsoft.com/office/drawing/2014/main" val="878249042"/>
                    </a:ext>
                  </a:extLst>
                </a:gridCol>
                <a:gridCol w="3363504">
                  <a:extLst>
                    <a:ext uri="{9D8B030D-6E8A-4147-A177-3AD203B41FA5}">
                      <a16:colId xmlns:a16="http://schemas.microsoft.com/office/drawing/2014/main" val="2379234108"/>
                    </a:ext>
                  </a:extLst>
                </a:gridCol>
                <a:gridCol w="3363504">
                  <a:extLst>
                    <a:ext uri="{9D8B030D-6E8A-4147-A177-3AD203B41FA5}">
                      <a16:colId xmlns:a16="http://schemas.microsoft.com/office/drawing/2014/main" val="1489945777"/>
                    </a:ext>
                  </a:extLst>
                </a:gridCol>
              </a:tblGrid>
              <a:tr h="406543">
                <a:tc>
                  <a:txBody>
                    <a:bodyPr/>
                    <a:lstStyle/>
                    <a:p>
                      <a:endParaRPr lang="en-US"/>
                    </a:p>
                  </a:txBody>
                  <a:tcPr/>
                </a:tc>
                <a:tc>
                  <a:txBody>
                    <a:bodyPr/>
                    <a:lstStyle/>
                    <a:p>
                      <a:r>
                        <a:rPr lang="en-US"/>
                        <a:t>Description</a:t>
                      </a:r>
                    </a:p>
                  </a:txBody>
                  <a:tcPr/>
                </a:tc>
                <a:tc>
                  <a:txBody>
                    <a:bodyPr/>
                    <a:lstStyle/>
                    <a:p>
                      <a:r>
                        <a:rPr lang="en-US"/>
                        <a:t>Examples</a:t>
                      </a:r>
                    </a:p>
                  </a:txBody>
                  <a:tcPr/>
                </a:tc>
                <a:extLst>
                  <a:ext uri="{0D108BD9-81ED-4DB2-BD59-A6C34878D82A}">
                    <a16:rowId xmlns:a16="http://schemas.microsoft.com/office/drawing/2014/main" val="3261454088"/>
                  </a:ext>
                </a:extLst>
              </a:tr>
              <a:tr h="984260">
                <a:tc>
                  <a:txBody>
                    <a:bodyPr/>
                    <a:lstStyle/>
                    <a:p>
                      <a:r>
                        <a:rPr lang="en-US" b="1"/>
                        <a:t>G</a:t>
                      </a:r>
                      <a:r>
                        <a:rPr lang="en-US"/>
                        <a:t>-Goal</a:t>
                      </a:r>
                    </a:p>
                  </a:txBody>
                  <a:tcPr/>
                </a:tc>
                <a:tc>
                  <a:txBody>
                    <a:bodyPr/>
                    <a:lstStyle/>
                    <a:p>
                      <a:r>
                        <a:rPr lang="en-US"/>
                        <a:t>Ask for goals</a:t>
                      </a:r>
                    </a:p>
                  </a:txBody>
                  <a:tcPr/>
                </a:tc>
                <a:tc>
                  <a:txBody>
                    <a:bodyPr/>
                    <a:lstStyle/>
                    <a:p>
                      <a:r>
                        <a:rPr lang="en-US"/>
                        <a:t>What would you like to achieve? What would success look like?</a:t>
                      </a:r>
                    </a:p>
                  </a:txBody>
                  <a:tcPr/>
                </a:tc>
                <a:extLst>
                  <a:ext uri="{0D108BD9-81ED-4DB2-BD59-A6C34878D82A}">
                    <a16:rowId xmlns:a16="http://schemas.microsoft.com/office/drawing/2014/main" val="4189188065"/>
                  </a:ext>
                </a:extLst>
              </a:tr>
              <a:tr h="984260">
                <a:tc>
                  <a:txBody>
                    <a:bodyPr/>
                    <a:lstStyle/>
                    <a:p>
                      <a:r>
                        <a:rPr lang="en-US" b="1"/>
                        <a:t>R</a:t>
                      </a:r>
                      <a:r>
                        <a:rPr lang="en-US"/>
                        <a:t>- Reality</a:t>
                      </a:r>
                    </a:p>
                  </a:txBody>
                  <a:tcPr/>
                </a:tc>
                <a:tc>
                  <a:txBody>
                    <a:bodyPr/>
                    <a:lstStyle/>
                    <a:p>
                      <a:r>
                        <a:rPr lang="en-US"/>
                        <a:t>Discuss present realities. </a:t>
                      </a:r>
                    </a:p>
                  </a:txBody>
                  <a:tcPr/>
                </a:tc>
                <a:tc>
                  <a:txBody>
                    <a:bodyPr/>
                    <a:lstStyle/>
                    <a:p>
                      <a:r>
                        <a:rPr lang="en-US"/>
                        <a:t>What has worked in the past? What didn’t? What are the limitations?</a:t>
                      </a:r>
                    </a:p>
                  </a:txBody>
                  <a:tcPr/>
                </a:tc>
                <a:extLst>
                  <a:ext uri="{0D108BD9-81ED-4DB2-BD59-A6C34878D82A}">
                    <a16:rowId xmlns:a16="http://schemas.microsoft.com/office/drawing/2014/main" val="1858992698"/>
                  </a:ext>
                </a:extLst>
              </a:tr>
              <a:tr h="1283819">
                <a:tc>
                  <a:txBody>
                    <a:bodyPr/>
                    <a:lstStyle/>
                    <a:p>
                      <a:r>
                        <a:rPr lang="en-US" b="1"/>
                        <a:t>0</a:t>
                      </a:r>
                      <a:r>
                        <a:rPr lang="en-US"/>
                        <a:t>- Options</a:t>
                      </a:r>
                    </a:p>
                  </a:txBody>
                  <a:tcPr/>
                </a:tc>
                <a:tc>
                  <a:txBody>
                    <a:bodyPr/>
                    <a:lstStyle/>
                    <a:p>
                      <a:r>
                        <a:rPr lang="en-US"/>
                        <a:t>Identify &amp; assess options</a:t>
                      </a:r>
                    </a:p>
                  </a:txBody>
                  <a:tcPr/>
                </a:tc>
                <a:tc>
                  <a:txBody>
                    <a:bodyPr/>
                    <a:lstStyle/>
                    <a:p>
                      <a:r>
                        <a:rPr lang="en-US"/>
                        <a:t>What possible options/solutions do you have? What haven’t you tried yet?</a:t>
                      </a:r>
                    </a:p>
                  </a:txBody>
                  <a:tcPr/>
                </a:tc>
                <a:extLst>
                  <a:ext uri="{0D108BD9-81ED-4DB2-BD59-A6C34878D82A}">
                    <a16:rowId xmlns:a16="http://schemas.microsoft.com/office/drawing/2014/main" val="4142920177"/>
                  </a:ext>
                </a:extLst>
              </a:tr>
              <a:tr h="1283819">
                <a:tc>
                  <a:txBody>
                    <a:bodyPr/>
                    <a:lstStyle/>
                    <a:p>
                      <a:r>
                        <a:rPr lang="en-US" b="1"/>
                        <a:t>W</a:t>
                      </a:r>
                      <a:r>
                        <a:rPr lang="en-US"/>
                        <a:t>- Way forward</a:t>
                      </a:r>
                    </a:p>
                  </a:txBody>
                  <a:tcPr/>
                </a:tc>
                <a:tc>
                  <a:txBody>
                    <a:bodyPr/>
                    <a:lstStyle/>
                    <a:p>
                      <a:r>
                        <a:rPr lang="en-US" dirty="0"/>
                        <a:t>Assist in determining next steps/action plan</a:t>
                      </a:r>
                    </a:p>
                  </a:txBody>
                  <a:tcPr/>
                </a:tc>
                <a:tc>
                  <a:txBody>
                    <a:bodyPr/>
                    <a:lstStyle/>
                    <a:p>
                      <a:r>
                        <a:rPr lang="en-US" dirty="0"/>
                        <a:t>What is the most important thing to do next? Who might support you?</a:t>
                      </a:r>
                    </a:p>
                  </a:txBody>
                  <a:tcPr/>
                </a:tc>
                <a:extLst>
                  <a:ext uri="{0D108BD9-81ED-4DB2-BD59-A6C34878D82A}">
                    <a16:rowId xmlns:a16="http://schemas.microsoft.com/office/drawing/2014/main" val="725740996"/>
                  </a:ext>
                </a:extLst>
              </a:tr>
            </a:tbl>
          </a:graphicData>
        </a:graphic>
      </p:graphicFrame>
      <p:sp>
        <p:nvSpPr>
          <p:cNvPr id="3" name="TextBox 2">
            <a:extLst>
              <a:ext uri="{FF2B5EF4-FFF2-40B4-BE49-F238E27FC236}">
                <a16:creationId xmlns:a16="http://schemas.microsoft.com/office/drawing/2014/main" id="{2C5604B0-25D6-7941-A9F1-86BC69A89810}"/>
              </a:ext>
            </a:extLst>
          </p:cNvPr>
          <p:cNvSpPr txBox="1"/>
          <p:nvPr/>
        </p:nvSpPr>
        <p:spPr>
          <a:xfrm>
            <a:off x="4915593" y="6328972"/>
            <a:ext cx="1794594" cy="369332"/>
          </a:xfrm>
          <a:prstGeom prst="rect">
            <a:avLst/>
          </a:prstGeom>
          <a:noFill/>
        </p:spPr>
        <p:txBody>
          <a:bodyPr wrap="none" rtlCol="0">
            <a:spAutoFit/>
          </a:bodyPr>
          <a:lstStyle/>
          <a:p>
            <a:r>
              <a:rPr lang="en-US"/>
              <a:t>Whitmore 1980’s</a:t>
            </a:r>
          </a:p>
        </p:txBody>
      </p:sp>
    </p:spTree>
    <p:extLst>
      <p:ext uri="{BB962C8B-B14F-4D97-AF65-F5344CB8AC3E}">
        <p14:creationId xmlns:p14="http://schemas.microsoft.com/office/powerpoint/2010/main" val="2643800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4B7C-644C-C54E-80DD-6EB4D66CC6FE}"/>
              </a:ext>
            </a:extLst>
          </p:cNvPr>
          <p:cNvSpPr>
            <a:spLocks noGrp="1"/>
          </p:cNvSpPr>
          <p:nvPr>
            <p:ph type="title"/>
          </p:nvPr>
        </p:nvSpPr>
        <p:spPr>
          <a:xfrm>
            <a:off x="1981200" y="274638"/>
            <a:ext cx="8229600" cy="634082"/>
          </a:xfrm>
        </p:spPr>
        <p:txBody>
          <a:bodyPr>
            <a:normAutofit/>
          </a:bodyPr>
          <a:lstStyle/>
          <a:p>
            <a:pPr algn="ctr"/>
            <a:r>
              <a:rPr lang="en-US" sz="3600" b="1"/>
              <a:t>Coaching Feedback Grid</a:t>
            </a:r>
          </a:p>
        </p:txBody>
      </p:sp>
      <p:graphicFrame>
        <p:nvGraphicFramePr>
          <p:cNvPr id="4" name="Content Placeholder 3">
            <a:extLst>
              <a:ext uri="{FF2B5EF4-FFF2-40B4-BE49-F238E27FC236}">
                <a16:creationId xmlns:a16="http://schemas.microsoft.com/office/drawing/2014/main" id="{7BCB3016-E58E-DB40-B165-4E5ABCC16895}"/>
              </a:ext>
            </a:extLst>
          </p:cNvPr>
          <p:cNvGraphicFramePr>
            <a:graphicFrameLocks noGrp="1"/>
          </p:cNvGraphicFramePr>
          <p:nvPr>
            <p:ph idx="1"/>
            <p:extLst>
              <p:ext uri="{D42A27DB-BD31-4B8C-83A1-F6EECF244321}">
                <p14:modId xmlns:p14="http://schemas.microsoft.com/office/powerpoint/2010/main" val="2521286129"/>
              </p:ext>
            </p:extLst>
          </p:nvPr>
        </p:nvGraphicFramePr>
        <p:xfrm>
          <a:off x="1991544" y="1412874"/>
          <a:ext cx="8219256" cy="4464398"/>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3858193137"/>
                    </a:ext>
                  </a:extLst>
                </a:gridCol>
                <a:gridCol w="4114800">
                  <a:extLst>
                    <a:ext uri="{9D8B030D-6E8A-4147-A177-3AD203B41FA5}">
                      <a16:colId xmlns:a16="http://schemas.microsoft.com/office/drawing/2014/main" val="2906128229"/>
                    </a:ext>
                  </a:extLst>
                </a:gridCol>
              </a:tblGrid>
              <a:tr h="2232199">
                <a:tc>
                  <a:txBody>
                    <a:bodyPr/>
                    <a:lstStyle/>
                    <a:p>
                      <a:r>
                        <a:rPr lang="en-US" sz="2000" b="1">
                          <a:solidFill>
                            <a:schemeClr val="tx1"/>
                          </a:solidFill>
                        </a:rPr>
                        <a:t>Continue</a:t>
                      </a:r>
                    </a:p>
                    <a:p>
                      <a:r>
                        <a:rPr lang="en-US" sz="2000" b="0">
                          <a:solidFill>
                            <a:schemeClr val="tx1"/>
                          </a:solidFill>
                        </a:rPr>
                        <a:t>What was effective, and what was the impact?</a:t>
                      </a:r>
                    </a:p>
                  </a:txBody>
                  <a:tcPr>
                    <a:solidFill>
                      <a:schemeClr val="tx2">
                        <a:lumMod val="20000"/>
                        <a:lumOff val="80000"/>
                      </a:schemeClr>
                    </a:solidFill>
                  </a:tcPr>
                </a:tc>
                <a:tc>
                  <a:txBody>
                    <a:bodyPr/>
                    <a:lstStyle/>
                    <a:p>
                      <a:r>
                        <a:rPr lang="en-US" sz="2000">
                          <a:solidFill>
                            <a:schemeClr val="tx1"/>
                          </a:solidFill>
                        </a:rPr>
                        <a:t>Start or do more</a:t>
                      </a:r>
                    </a:p>
                    <a:p>
                      <a:r>
                        <a:rPr lang="en-US" sz="2000" b="0">
                          <a:solidFill>
                            <a:schemeClr val="tx1"/>
                          </a:solidFill>
                        </a:rPr>
                        <a:t>What would be beneficial and what specific actions could be taken?</a:t>
                      </a:r>
                    </a:p>
                  </a:txBody>
                  <a:tcPr>
                    <a:solidFill>
                      <a:schemeClr val="tx2">
                        <a:lumMod val="20000"/>
                        <a:lumOff val="80000"/>
                      </a:schemeClr>
                    </a:solidFill>
                  </a:tcPr>
                </a:tc>
                <a:extLst>
                  <a:ext uri="{0D108BD9-81ED-4DB2-BD59-A6C34878D82A}">
                    <a16:rowId xmlns:a16="http://schemas.microsoft.com/office/drawing/2014/main" val="4091089052"/>
                  </a:ext>
                </a:extLst>
              </a:tr>
              <a:tr h="2232199">
                <a:tc>
                  <a:txBody>
                    <a:bodyPr/>
                    <a:lstStyle/>
                    <a:p>
                      <a:r>
                        <a:rPr lang="en-US" sz="2000" b="1">
                          <a:solidFill>
                            <a:schemeClr val="tx1"/>
                          </a:solidFill>
                        </a:rPr>
                        <a:t>Consider</a:t>
                      </a:r>
                    </a:p>
                    <a:p>
                      <a:r>
                        <a:rPr lang="en-US" sz="2000" b="0">
                          <a:solidFill>
                            <a:schemeClr val="tx1"/>
                          </a:solidFill>
                        </a:rPr>
                        <a:t>Reflection on themes, future actions, goals</a:t>
                      </a:r>
                    </a:p>
                  </a:txBody>
                  <a:tcPr>
                    <a:solidFill>
                      <a:schemeClr val="tx2">
                        <a:lumMod val="20000"/>
                        <a:lumOff val="80000"/>
                      </a:schemeClr>
                    </a:solidFill>
                  </a:tcPr>
                </a:tc>
                <a:tc>
                  <a:txBody>
                    <a:bodyPr/>
                    <a:lstStyle/>
                    <a:p>
                      <a:r>
                        <a:rPr lang="en-US" sz="2000" b="1">
                          <a:solidFill>
                            <a:schemeClr val="tx1"/>
                          </a:solidFill>
                        </a:rPr>
                        <a:t>Stop or do less</a:t>
                      </a:r>
                    </a:p>
                    <a:p>
                      <a:r>
                        <a:rPr lang="en-US" sz="2000" b="0">
                          <a:solidFill>
                            <a:schemeClr val="tx1"/>
                          </a:solidFill>
                        </a:rPr>
                        <a:t>What is not helpful and needs to be changed?</a:t>
                      </a:r>
                    </a:p>
                  </a:txBody>
                  <a:tcPr>
                    <a:solidFill>
                      <a:schemeClr val="tx2">
                        <a:lumMod val="20000"/>
                        <a:lumOff val="80000"/>
                      </a:schemeClr>
                    </a:solidFill>
                  </a:tcPr>
                </a:tc>
                <a:extLst>
                  <a:ext uri="{0D108BD9-81ED-4DB2-BD59-A6C34878D82A}">
                    <a16:rowId xmlns:a16="http://schemas.microsoft.com/office/drawing/2014/main" val="1779390742"/>
                  </a:ext>
                </a:extLst>
              </a:tr>
            </a:tbl>
          </a:graphicData>
        </a:graphic>
      </p:graphicFrame>
      <p:sp>
        <p:nvSpPr>
          <p:cNvPr id="5" name="TextBox 4">
            <a:extLst>
              <a:ext uri="{FF2B5EF4-FFF2-40B4-BE49-F238E27FC236}">
                <a16:creationId xmlns:a16="http://schemas.microsoft.com/office/drawing/2014/main" id="{6665FC0E-47B0-AA41-9C8C-83C4C7D5EB1E}"/>
              </a:ext>
            </a:extLst>
          </p:cNvPr>
          <p:cNvSpPr txBox="1"/>
          <p:nvPr/>
        </p:nvSpPr>
        <p:spPr>
          <a:xfrm>
            <a:off x="2279577" y="6381328"/>
            <a:ext cx="8286371" cy="338554"/>
          </a:xfrm>
          <a:prstGeom prst="rect">
            <a:avLst/>
          </a:prstGeom>
          <a:noFill/>
        </p:spPr>
        <p:txBody>
          <a:bodyPr wrap="none" rtlCol="0">
            <a:spAutoFit/>
          </a:bodyPr>
          <a:lstStyle/>
          <a:p>
            <a:r>
              <a:rPr lang="en-US" sz="1600"/>
              <a:t>Modified from the Coaching Feedback Format, Bayer Institute for Health Care Communication</a:t>
            </a:r>
          </a:p>
        </p:txBody>
      </p:sp>
    </p:spTree>
    <p:extLst>
      <p:ext uri="{BB962C8B-B14F-4D97-AF65-F5344CB8AC3E}">
        <p14:creationId xmlns:p14="http://schemas.microsoft.com/office/powerpoint/2010/main" val="782539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35BFF-8D61-684E-8B32-9BDBB13279C7}"/>
              </a:ext>
            </a:extLst>
          </p:cNvPr>
          <p:cNvSpPr>
            <a:spLocks noGrp="1"/>
          </p:cNvSpPr>
          <p:nvPr>
            <p:ph type="title"/>
          </p:nvPr>
        </p:nvSpPr>
        <p:spPr>
          <a:xfrm>
            <a:off x="1981200" y="274638"/>
            <a:ext cx="8229600" cy="634082"/>
          </a:xfrm>
        </p:spPr>
        <p:txBody>
          <a:bodyPr>
            <a:normAutofit/>
          </a:bodyPr>
          <a:lstStyle/>
          <a:p>
            <a:pPr algn="ctr"/>
            <a:r>
              <a:rPr lang="en-US" sz="3600" b="1"/>
              <a:t>Education Plan &amp; Reflection</a:t>
            </a:r>
          </a:p>
        </p:txBody>
      </p:sp>
      <p:pic>
        <p:nvPicPr>
          <p:cNvPr id="5" name="Content Placeholder 4">
            <a:extLst>
              <a:ext uri="{FF2B5EF4-FFF2-40B4-BE49-F238E27FC236}">
                <a16:creationId xmlns:a16="http://schemas.microsoft.com/office/drawing/2014/main" id="{21E90257-C700-094C-8FBC-FCF4C135CB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1625" y="908721"/>
            <a:ext cx="6624736" cy="5217443"/>
          </a:xfrm>
        </p:spPr>
      </p:pic>
    </p:spTree>
    <p:extLst>
      <p:ext uri="{BB962C8B-B14F-4D97-AF65-F5344CB8AC3E}">
        <p14:creationId xmlns:p14="http://schemas.microsoft.com/office/powerpoint/2010/main" val="3432795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91D2B-E840-9B44-B87F-60574903BBE2}"/>
              </a:ext>
            </a:extLst>
          </p:cNvPr>
          <p:cNvSpPr>
            <a:spLocks noGrp="1"/>
          </p:cNvSpPr>
          <p:nvPr>
            <p:ph type="title"/>
          </p:nvPr>
        </p:nvSpPr>
        <p:spPr>
          <a:xfrm>
            <a:off x="688717" y="1592734"/>
            <a:ext cx="5406902" cy="1469965"/>
          </a:xfrm>
        </p:spPr>
        <p:txBody>
          <a:bodyPr anchor="ctr">
            <a:normAutofit/>
          </a:bodyPr>
          <a:lstStyle/>
          <a:p>
            <a:r>
              <a:rPr lang="en-US" b="1" dirty="0">
                <a:latin typeface="Calibri"/>
                <a:cs typeface="Calibri Light"/>
              </a:rPr>
              <a:t>Discussion</a:t>
            </a:r>
            <a:endParaRPr lang="en-US" dirty="0">
              <a:latin typeface="AngsanaUPC"/>
              <a:cs typeface="AngsanaUPC"/>
            </a:endParaRPr>
          </a:p>
        </p:txBody>
      </p:sp>
      <p:sp>
        <p:nvSpPr>
          <p:cNvPr id="3" name="Content Placeholder 2">
            <a:extLst>
              <a:ext uri="{FF2B5EF4-FFF2-40B4-BE49-F238E27FC236}">
                <a16:creationId xmlns:a16="http://schemas.microsoft.com/office/drawing/2014/main" id="{F93B0FA4-2D7D-2249-98A3-BD9716DCE5BB}"/>
              </a:ext>
            </a:extLst>
          </p:cNvPr>
          <p:cNvSpPr>
            <a:spLocks noGrp="1"/>
          </p:cNvSpPr>
          <p:nvPr>
            <p:ph idx="1"/>
          </p:nvPr>
        </p:nvSpPr>
        <p:spPr>
          <a:xfrm>
            <a:off x="688719" y="3018026"/>
            <a:ext cx="5406902" cy="2860259"/>
          </a:xfrm>
        </p:spPr>
        <p:txBody>
          <a:bodyPr vert="horz" lIns="91440" tIns="45720" rIns="91440" bIns="45720" rtlCol="0" anchor="t">
            <a:noAutofit/>
          </a:bodyPr>
          <a:lstStyle/>
          <a:p>
            <a:pPr marL="0" indent="0">
              <a:buNone/>
            </a:pPr>
            <a:r>
              <a:rPr lang="en-US" dirty="0" smtClean="0">
                <a:cs typeface="Calibri"/>
              </a:rPr>
              <a:t>Break-out groups</a:t>
            </a:r>
            <a:endParaRPr lang="en-US" dirty="0">
              <a:cs typeface="Calibri"/>
            </a:endParaRPr>
          </a:p>
        </p:txBody>
      </p:sp>
      <p:pic>
        <p:nvPicPr>
          <p:cNvPr id="9" name="Graphic 8">
            <a:extLst>
              <a:ext uri="{FF2B5EF4-FFF2-40B4-BE49-F238E27FC236}">
                <a16:creationId xmlns:a16="http://schemas.microsoft.com/office/drawing/2014/main" id="{571D3E65-545F-4DA5-B494-2EE9EC099C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2087219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t>                               </a:t>
            </a:r>
            <a:r>
              <a:rPr lang="en-CA" b="1"/>
              <a:t>Joey Hamilton: </a:t>
            </a:r>
            <a:r>
              <a:rPr lang="en-CA" sz="3600" b="1"/>
              <a:t>Anesthesiology</a:t>
            </a:r>
            <a:r>
              <a:rPr lang="en-CA" b="1"/>
              <a:t> </a:t>
            </a:r>
          </a:p>
        </p:txBody>
      </p:sp>
      <p:sp>
        <p:nvSpPr>
          <p:cNvPr id="3" name="Content Placeholder 2"/>
          <p:cNvSpPr>
            <a:spLocks noGrp="1"/>
          </p:cNvSpPr>
          <p:nvPr>
            <p:ph idx="1"/>
          </p:nvPr>
        </p:nvSpPr>
        <p:spPr/>
        <p:txBody>
          <a:bodyPr>
            <a:normAutofit/>
          </a:bodyPr>
          <a:lstStyle/>
          <a:p>
            <a:pPr lvl="0"/>
            <a:r>
              <a:rPr lang="en-US" dirty="0"/>
              <a:t>Can you identify the </a:t>
            </a:r>
            <a:r>
              <a:rPr lang="en-US" b="1" dirty="0"/>
              <a:t>issues</a:t>
            </a:r>
            <a:r>
              <a:rPr lang="en-US" dirty="0"/>
              <a:t> that are keeping Joey from progressing?</a:t>
            </a:r>
          </a:p>
          <a:p>
            <a:pPr lvl="0"/>
            <a:endParaRPr lang="en-US" dirty="0"/>
          </a:p>
          <a:p>
            <a:pPr lvl="0"/>
            <a:r>
              <a:rPr lang="en-US" dirty="0"/>
              <a:t>Can you help him develop an </a:t>
            </a:r>
            <a:r>
              <a:rPr lang="en-US" b="1" dirty="0"/>
              <a:t>education plan </a:t>
            </a:r>
            <a:r>
              <a:rPr lang="en-US" dirty="0" smtClean="0"/>
              <a:t>/ </a:t>
            </a:r>
            <a:r>
              <a:rPr lang="en-US" b="1" dirty="0" smtClean="0"/>
              <a:t>strategies</a:t>
            </a:r>
            <a:r>
              <a:rPr lang="en-US" dirty="0" smtClean="0"/>
              <a:t> </a:t>
            </a:r>
            <a:r>
              <a:rPr lang="en-US" dirty="0"/>
              <a:t>that will assist him? </a:t>
            </a:r>
          </a:p>
          <a:p>
            <a:pPr marL="0" lvl="0" indent="0">
              <a:buNone/>
            </a:pPr>
            <a:endParaRPr lang="en-CA" dirty="0"/>
          </a:p>
          <a:p>
            <a:r>
              <a:rPr lang="en-US" dirty="0"/>
              <a:t>How would you proceed to provide Joey with some </a:t>
            </a:r>
            <a:r>
              <a:rPr lang="en-US" b="1" dirty="0"/>
              <a:t>coaching</a:t>
            </a:r>
            <a:r>
              <a:rPr lang="en-US" dirty="0"/>
              <a:t> that will help him progress? </a:t>
            </a:r>
            <a:endParaRPr lang="en-CA" dirty="0"/>
          </a:p>
          <a:p>
            <a:endParaRPr lang="en-CA" dirty="0"/>
          </a:p>
        </p:txBody>
      </p:sp>
    </p:spTree>
    <p:extLst>
      <p:ext uri="{BB962C8B-B14F-4D97-AF65-F5344CB8AC3E}">
        <p14:creationId xmlns:p14="http://schemas.microsoft.com/office/powerpoint/2010/main" val="24991509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generated with high confidence">
            <a:extLst>
              <a:ext uri="{FF2B5EF4-FFF2-40B4-BE49-F238E27FC236}">
                <a16:creationId xmlns:a16="http://schemas.microsoft.com/office/drawing/2014/main" id="{C56E41E5-0528-49FA-B0D6-9542726052A7}"/>
              </a:ext>
            </a:extLst>
          </p:cNvPr>
          <p:cNvPicPr>
            <a:picLocks noChangeAspect="1"/>
          </p:cNvPicPr>
          <p:nvPr/>
        </p:nvPicPr>
        <p:blipFill rotWithShape="1">
          <a:blip r:embed="rId4"/>
          <a:srcRect r="-1" b="686"/>
          <a:stretch/>
        </p:blipFill>
        <p:spPr>
          <a:xfrm>
            <a:off x="688034" y="272550"/>
            <a:ext cx="7013344" cy="6084866"/>
          </a:xfrm>
          <a:prstGeom prst="rect">
            <a:avLst/>
          </a:prstGeom>
        </p:spPr>
      </p:pic>
      <p:sp>
        <p:nvSpPr>
          <p:cNvPr id="2" name="Title 1"/>
          <p:cNvSpPr>
            <a:spLocks noGrp="1"/>
          </p:cNvSpPr>
          <p:nvPr>
            <p:ph type="title"/>
          </p:nvPr>
        </p:nvSpPr>
        <p:spPr>
          <a:xfrm>
            <a:off x="7201618" y="2473835"/>
            <a:ext cx="3977640" cy="1910172"/>
          </a:xfrm>
        </p:spPr>
        <p:txBody>
          <a:bodyPr vert="horz" lIns="91440" tIns="45720" rIns="91440" bIns="45720" rtlCol="0" anchor="b">
            <a:normAutofit/>
          </a:bodyPr>
          <a:lstStyle/>
          <a:p>
            <a:r>
              <a:rPr lang="en-US" sz="4800" b="1"/>
              <a:t>Coaching in the Moment</a:t>
            </a:r>
          </a:p>
        </p:txBody>
      </p:sp>
      <p:sp>
        <p:nvSpPr>
          <p:cNvPr id="5" name="Slide Number Placeholder 4"/>
          <p:cNvSpPr>
            <a:spLocks noGrp="1"/>
          </p:cNvSpPr>
          <p:nvPr>
            <p:ph type="sldNum" sz="quarter" idx="12"/>
          </p:nvPr>
        </p:nvSpPr>
        <p:spPr>
          <a:xfrm>
            <a:off x="11104418" y="6356350"/>
            <a:ext cx="721822" cy="365125"/>
          </a:xfrm>
        </p:spPr>
        <p:txBody>
          <a:bodyPr vert="horz" lIns="91440" tIns="45720" rIns="91440" bIns="45720" rtlCol="0" anchor="ctr">
            <a:normAutofit/>
          </a:bodyPr>
          <a:lstStyle/>
          <a:p>
            <a:pPr>
              <a:spcAft>
                <a:spcPts val="600"/>
              </a:spcAft>
              <a:defRPr/>
            </a:pPr>
            <a:fld id="{B035A847-A378-904F-ACB7-6E9049E7A8F5}" type="slidenum">
              <a:rPr lang="en-US">
                <a:solidFill>
                  <a:schemeClr val="tx1">
                    <a:lumMod val="50000"/>
                    <a:lumOff val="50000"/>
                  </a:schemeClr>
                </a:solidFill>
                <a:latin typeface="Calibri" panose="020F0502020204030204"/>
              </a:rPr>
              <a:pPr>
                <a:spcAft>
                  <a:spcPts val="600"/>
                </a:spcAft>
                <a:defRPr/>
              </a:pPr>
              <a:t>35</a:t>
            </a:fld>
            <a:endParaRPr lang="en-US">
              <a:solidFill>
                <a:schemeClr val="tx1">
                  <a:lumMod val="50000"/>
                  <a:lumOff val="50000"/>
                </a:schemeClr>
              </a:solidFill>
              <a:latin typeface="Calibri" panose="020F0502020204030204"/>
            </a:endParaRPr>
          </a:p>
        </p:txBody>
      </p:sp>
      <p:sp>
        <p:nvSpPr>
          <p:cNvPr id="10" name="Content Placeholder 7"/>
          <p:cNvSpPr txBox="1">
            <a:spLocks/>
          </p:cNvSpPr>
          <p:nvPr/>
        </p:nvSpPr>
        <p:spPr>
          <a:xfrm>
            <a:off x="1991544" y="162880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a:solidFill>
                <a:srgbClr val="000000"/>
              </a:solidFill>
            </a:endParaRPr>
          </a:p>
        </p:txBody>
      </p:sp>
      <p:sp>
        <p:nvSpPr>
          <p:cNvPr id="4" name="TextBox 3"/>
          <p:cNvSpPr txBox="1"/>
          <p:nvPr/>
        </p:nvSpPr>
        <p:spPr>
          <a:xfrm>
            <a:off x="286574" y="638976"/>
            <a:ext cx="3514332" cy="707886"/>
          </a:xfrm>
          <a:prstGeom prst="rect">
            <a:avLst/>
          </a:prstGeom>
          <a:noFill/>
        </p:spPr>
        <p:txBody>
          <a:bodyPr wrap="square" rtlCol="0">
            <a:spAutoFit/>
          </a:bodyPr>
          <a:lstStyle/>
          <a:p>
            <a:pPr>
              <a:spcAft>
                <a:spcPts val="600"/>
              </a:spcAft>
            </a:pPr>
            <a:r>
              <a:rPr lang="en-US" sz="4000"/>
              <a:t>Same process!</a:t>
            </a:r>
          </a:p>
        </p:txBody>
      </p:sp>
    </p:spTree>
    <p:custDataLst>
      <p:tags r:id="rId1"/>
    </p:custDataLst>
    <p:extLst>
      <p:ext uri="{BB962C8B-B14F-4D97-AF65-F5344CB8AC3E}">
        <p14:creationId xmlns:p14="http://schemas.microsoft.com/office/powerpoint/2010/main" val="1382072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600" y="1416050"/>
            <a:ext cx="10515600" cy="549275"/>
          </a:xfrm>
        </p:spPr>
        <p:txBody>
          <a:bodyPr>
            <a:normAutofit/>
          </a:bodyPr>
          <a:lstStyle/>
          <a:p>
            <a:r>
              <a:rPr lang="en-CA" sz="1800" dirty="0">
                <a:hlinkClick r:id="rId2"/>
              </a:rPr>
              <a:t>http://www.royalcollege.ca/rcsite/cbd/implementation/wbas/coaching-and-cbd-e</a:t>
            </a:r>
            <a:endParaRPr lang="en-CA" sz="1800" dirty="0"/>
          </a:p>
        </p:txBody>
      </p:sp>
      <p:sp>
        <p:nvSpPr>
          <p:cNvPr id="4" name="Title 1"/>
          <p:cNvSpPr>
            <a:spLocks noGrp="1"/>
          </p:cNvSpPr>
          <p:nvPr>
            <p:ph type="title"/>
          </p:nvPr>
        </p:nvSpPr>
        <p:spPr/>
        <p:txBody>
          <a:bodyPr/>
          <a:lstStyle/>
          <a:p>
            <a:pPr algn="ctr"/>
            <a:r>
              <a:rPr lang="en-US" b="1" dirty="0" smtClean="0"/>
              <a:t>Online </a:t>
            </a:r>
            <a:r>
              <a:rPr lang="en-US" b="1" dirty="0"/>
              <a:t>Modules for Coaches</a:t>
            </a:r>
          </a:p>
        </p:txBody>
      </p:sp>
      <p:pic>
        <p:nvPicPr>
          <p:cNvPr id="5" name="Picture 4"/>
          <p:cNvPicPr>
            <a:picLocks noChangeAspect="1"/>
          </p:cNvPicPr>
          <p:nvPr/>
        </p:nvPicPr>
        <p:blipFill>
          <a:blip r:embed="rId3"/>
          <a:stretch>
            <a:fillRect/>
          </a:stretch>
        </p:blipFill>
        <p:spPr>
          <a:xfrm>
            <a:off x="1745853" y="1811467"/>
            <a:ext cx="8700294" cy="5046533"/>
          </a:xfrm>
          <a:prstGeom prst="rect">
            <a:avLst/>
          </a:prstGeom>
        </p:spPr>
      </p:pic>
    </p:spTree>
    <p:extLst>
      <p:ext uri="{BB962C8B-B14F-4D97-AF65-F5344CB8AC3E}">
        <p14:creationId xmlns:p14="http://schemas.microsoft.com/office/powerpoint/2010/main" val="1102143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Online </a:t>
            </a:r>
            <a:r>
              <a:rPr lang="en-US" b="1" dirty="0"/>
              <a:t>Modules for Coaches</a:t>
            </a:r>
          </a:p>
        </p:txBody>
      </p:sp>
      <p:pic>
        <p:nvPicPr>
          <p:cNvPr id="5" name="Picture 4"/>
          <p:cNvPicPr>
            <a:picLocks noChangeAspect="1"/>
          </p:cNvPicPr>
          <p:nvPr/>
        </p:nvPicPr>
        <p:blipFill>
          <a:blip r:embed="rId2"/>
          <a:stretch>
            <a:fillRect/>
          </a:stretch>
        </p:blipFill>
        <p:spPr>
          <a:xfrm>
            <a:off x="2002255" y="2227909"/>
            <a:ext cx="8187489" cy="4630091"/>
          </a:xfrm>
          <a:prstGeom prst="rect">
            <a:avLst/>
          </a:prstGeom>
        </p:spPr>
      </p:pic>
      <p:sp>
        <p:nvSpPr>
          <p:cNvPr id="6" name="TextBox 5"/>
          <p:cNvSpPr txBox="1"/>
          <p:nvPr/>
        </p:nvSpPr>
        <p:spPr>
          <a:xfrm>
            <a:off x="1572126" y="1507957"/>
            <a:ext cx="8657581" cy="369332"/>
          </a:xfrm>
          <a:prstGeom prst="rect">
            <a:avLst/>
          </a:prstGeom>
          <a:noFill/>
        </p:spPr>
        <p:txBody>
          <a:bodyPr wrap="square" rtlCol="0">
            <a:spAutoFit/>
          </a:bodyPr>
          <a:lstStyle/>
          <a:p>
            <a:r>
              <a:rPr lang="en-CA" u="sng">
                <a:hlinkClick r:id="rId3"/>
              </a:rPr>
              <a:t>http://www.royalcollege.ca/mssites/rxocr/en/story_html5.html</a:t>
            </a:r>
            <a:endParaRPr lang="en-CA" dirty="0"/>
          </a:p>
        </p:txBody>
      </p:sp>
    </p:spTree>
    <p:extLst>
      <p:ext uri="{BB962C8B-B14F-4D97-AF65-F5344CB8AC3E}">
        <p14:creationId xmlns:p14="http://schemas.microsoft.com/office/powerpoint/2010/main" val="13037397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550" y="1690688"/>
            <a:ext cx="6578600" cy="4964111"/>
          </a:xfrm>
        </p:spPr>
        <p:txBody>
          <a:bodyPr/>
          <a:lstStyle/>
          <a:p>
            <a:pPr marL="0" indent="0">
              <a:buNone/>
            </a:pPr>
            <a:r>
              <a:rPr lang="en-CA" dirty="0" smtClean="0"/>
              <a:t>Interested</a:t>
            </a:r>
            <a:r>
              <a:rPr lang="fr-CA" dirty="0" smtClean="0"/>
              <a:t> in coaching or </a:t>
            </a:r>
            <a:r>
              <a:rPr lang="fr-CA" dirty="0" err="1" smtClean="0"/>
              <a:t>being</a:t>
            </a:r>
            <a:r>
              <a:rPr lang="fr-CA" dirty="0" smtClean="0"/>
              <a:t> a </a:t>
            </a:r>
            <a:r>
              <a:rPr lang="fr-CA" dirty="0" err="1" smtClean="0"/>
              <a:t>coachee</a:t>
            </a:r>
            <a:r>
              <a:rPr lang="fr-CA" dirty="0" smtClean="0"/>
              <a:t>? </a:t>
            </a:r>
            <a:r>
              <a:rPr lang="fr-CA" dirty="0" err="1" smtClean="0"/>
              <a:t>Sign</a:t>
            </a:r>
            <a:r>
              <a:rPr lang="fr-CA" dirty="0" smtClean="0"/>
              <a:t> up for the </a:t>
            </a:r>
            <a:r>
              <a:rPr lang="fr-CA" dirty="0" err="1" smtClean="0"/>
              <a:t>Faculty</a:t>
            </a:r>
            <a:r>
              <a:rPr lang="fr-CA" dirty="0" smtClean="0"/>
              <a:t> Coaching Program to </a:t>
            </a:r>
            <a:r>
              <a:rPr lang="fr-CA" dirty="0" err="1" smtClean="0"/>
              <a:t>be</a:t>
            </a:r>
            <a:r>
              <a:rPr lang="fr-CA" dirty="0" smtClean="0"/>
              <a:t> </a:t>
            </a:r>
            <a:r>
              <a:rPr lang="en-US" dirty="0" smtClean="0"/>
              <a:t>enrolled </a:t>
            </a:r>
            <a:r>
              <a:rPr lang="en-US" dirty="0"/>
              <a:t>for the initial roll out of the coaching </a:t>
            </a:r>
            <a:r>
              <a:rPr lang="en-US" dirty="0" smtClean="0"/>
              <a:t>program.</a:t>
            </a:r>
          </a:p>
          <a:p>
            <a:pPr marL="0" indent="0">
              <a:buNone/>
            </a:pPr>
            <a:r>
              <a:rPr lang="en-US" dirty="0" smtClean="0"/>
              <a:t>Questions? Contact Dr. Robin </a:t>
            </a:r>
            <a:r>
              <a:rPr lang="en-US" dirty="0" err="1" smtClean="0"/>
              <a:t>Mackin</a:t>
            </a:r>
            <a:r>
              <a:rPr lang="en-US" dirty="0"/>
              <a:t> (</a:t>
            </a:r>
            <a:r>
              <a:rPr lang="en-US" dirty="0" smtClean="0">
                <a:hlinkClick r:id="rId2"/>
              </a:rPr>
              <a:t>robin.mackin@medportal.ca</a:t>
            </a:r>
            <a:r>
              <a:rPr lang="en-US" dirty="0" smtClean="0"/>
              <a:t>). </a:t>
            </a:r>
          </a:p>
          <a:p>
            <a:pPr marL="0" indent="0">
              <a:buNone/>
            </a:pPr>
            <a:endParaRPr lang="fr-CA" dirty="0" smtClean="0"/>
          </a:p>
          <a:p>
            <a:pPr marL="0" indent="0">
              <a:buNone/>
            </a:pPr>
            <a:r>
              <a:rPr lang="en-CA" dirty="0">
                <a:hlinkClick r:id="rId3"/>
              </a:rPr>
              <a:t>https://docs.google.com/forms/d/e/1FAIpQLScBVXTb93NgRD2bTIMCdavTFUEY10F314m8FYPgPOchsuO9kQ/viewform</a:t>
            </a:r>
            <a:endParaRPr lang="fr-CA" dirty="0" smtClean="0"/>
          </a:p>
          <a:p>
            <a:endParaRPr lang="en-CA" dirty="0"/>
          </a:p>
        </p:txBody>
      </p:sp>
      <p:sp>
        <p:nvSpPr>
          <p:cNvPr id="4" name="Title 1"/>
          <p:cNvSpPr>
            <a:spLocks noGrp="1"/>
          </p:cNvSpPr>
          <p:nvPr>
            <p:ph type="title"/>
          </p:nvPr>
        </p:nvSpPr>
        <p:spPr/>
        <p:txBody>
          <a:bodyPr/>
          <a:lstStyle/>
          <a:p>
            <a:pPr algn="ctr"/>
            <a:r>
              <a:rPr lang="en-US" b="1" dirty="0" smtClean="0"/>
              <a:t>Online </a:t>
            </a:r>
            <a:r>
              <a:rPr lang="en-US" b="1" dirty="0"/>
              <a:t>Modules for Coaches</a:t>
            </a:r>
          </a:p>
        </p:txBody>
      </p:sp>
      <p:pic>
        <p:nvPicPr>
          <p:cNvPr id="7" name="Content Placeholder 4">
            <a:extLst>
              <a:ext uri="{FF2B5EF4-FFF2-40B4-BE49-F238E27FC236}">
                <a16:creationId xmlns:a16="http://schemas.microsoft.com/office/drawing/2014/main" id="{8E800B47-0D04-459A-969B-0ABF97A7059B}"/>
              </a:ext>
            </a:extLst>
          </p:cNvPr>
          <p:cNvPicPr>
            <a:picLocks noChangeAspect="1"/>
          </p:cNvPicPr>
          <p:nvPr/>
        </p:nvPicPr>
        <p:blipFill>
          <a:blip r:embed="rId4"/>
          <a:stretch>
            <a:fillRect/>
          </a:stretch>
        </p:blipFill>
        <p:spPr>
          <a:xfrm>
            <a:off x="7042150" y="1690688"/>
            <a:ext cx="3155113" cy="3810794"/>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422879BD-A9F9-4052-9FED-07F30923AE6F}"/>
              </a:ext>
            </a:extLst>
          </p:cNvPr>
          <p:cNvPicPr>
            <a:picLocks noChangeAspect="1"/>
          </p:cNvPicPr>
          <p:nvPr/>
        </p:nvPicPr>
        <p:blipFill>
          <a:blip r:embed="rId5"/>
          <a:stretch>
            <a:fillRect/>
          </a:stretch>
        </p:blipFill>
        <p:spPr>
          <a:xfrm>
            <a:off x="8143077" y="2270770"/>
            <a:ext cx="2975414" cy="3803945"/>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58363BB1-BA86-4429-907B-1D743AB15CFF}"/>
              </a:ext>
            </a:extLst>
          </p:cNvPr>
          <p:cNvPicPr>
            <a:picLocks noChangeAspect="1"/>
          </p:cNvPicPr>
          <p:nvPr/>
        </p:nvPicPr>
        <p:blipFill>
          <a:blip r:embed="rId6"/>
          <a:stretch>
            <a:fillRect/>
          </a:stretch>
        </p:blipFill>
        <p:spPr>
          <a:xfrm>
            <a:off x="8998059" y="2850852"/>
            <a:ext cx="3196637" cy="38039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97929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BA5B7A-B3C3-4D25-AEEB-FDF74B28185F}"/>
              </a:ext>
            </a:extLst>
          </p:cNvPr>
          <p:cNvSpPr>
            <a:spLocks noGrp="1"/>
          </p:cNvSpPr>
          <p:nvPr>
            <p:ph type="title"/>
          </p:nvPr>
        </p:nvSpPr>
        <p:spPr/>
        <p:txBody>
          <a:bodyPr/>
          <a:lstStyle/>
          <a:p>
            <a:pPr algn="ctr"/>
            <a:r>
              <a:rPr lang="en-CA" b="1" dirty="0"/>
              <a:t>In the Moment Academic Coach </a:t>
            </a:r>
            <a:r>
              <a:rPr lang="en-CA" b="1" dirty="0" smtClean="0"/>
              <a:t>– Summary</a:t>
            </a:r>
            <a:endParaRPr lang="en-CA" b="1" dirty="0"/>
          </a:p>
        </p:txBody>
      </p:sp>
      <p:sp>
        <p:nvSpPr>
          <p:cNvPr id="2" name="Slide Number Placeholder 1"/>
          <p:cNvSpPr>
            <a:spLocks noGrp="1"/>
          </p:cNvSpPr>
          <p:nvPr>
            <p:ph type="sldNum" sz="quarter" idx="12"/>
          </p:nvPr>
        </p:nvSpPr>
        <p:spPr/>
        <p:txBody>
          <a:bodyPr/>
          <a:lstStyle/>
          <a:p>
            <a:fld id="{B035A847-A378-904F-ACB7-6E9049E7A8F5}" type="slidenum">
              <a:rPr lang="en-US" smtClean="0"/>
              <a:pPr/>
              <a:t>39</a:t>
            </a:fld>
            <a:endParaRPr lang="en-US"/>
          </a:p>
        </p:txBody>
      </p:sp>
      <p:graphicFrame>
        <p:nvGraphicFramePr>
          <p:cNvPr id="8" name="Diagram 7"/>
          <p:cNvGraphicFramePr/>
          <p:nvPr>
            <p:extLst>
              <p:ext uri="{D42A27DB-BD31-4B8C-83A1-F6EECF244321}">
                <p14:modId xmlns:p14="http://schemas.microsoft.com/office/powerpoint/2010/main" val="2565448125"/>
              </p:ext>
            </p:extLst>
          </p:nvPr>
        </p:nvGraphicFramePr>
        <p:xfrm>
          <a:off x="533400" y="1520793"/>
          <a:ext cx="11125200" cy="4480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36432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1370" y="1394304"/>
            <a:ext cx="10515600" cy="4351338"/>
          </a:xfrm>
        </p:spPr>
        <p:txBody>
          <a:bodyPr vert="horz" lIns="91440" tIns="45720" rIns="91440" bIns="45720" rtlCol="0" anchor="t">
            <a:normAutofit/>
          </a:bodyPr>
          <a:lstStyle/>
          <a:p>
            <a:pPr marL="0" indent="0">
              <a:buNone/>
            </a:pPr>
            <a:r>
              <a:rPr lang="en-US" sz="3600" dirty="0">
                <a:solidFill>
                  <a:schemeClr val="tx1">
                    <a:lumMod val="85000"/>
                    <a:lumOff val="15000"/>
                  </a:schemeClr>
                </a:solidFill>
              </a:rPr>
              <a:t>“a one-to-one conversation focused on the enhancement of learning and development through increasing self-awareness and a sense of personal responsibility, where the coach facilitates the self-directed learning of the [learner] through questioning, active listening, and appropriate challenge in a supportive and encouraging climate.” </a:t>
            </a:r>
            <a:endParaRPr lang="en-US" sz="3600" dirty="0">
              <a:solidFill>
                <a:schemeClr val="tx1">
                  <a:lumMod val="85000"/>
                  <a:lumOff val="15000"/>
                </a:schemeClr>
              </a:solidFill>
              <a:cs typeface="Calibri"/>
            </a:endParaRPr>
          </a:p>
          <a:p>
            <a:endParaRPr lang="en-US" dirty="0"/>
          </a:p>
        </p:txBody>
      </p:sp>
      <p:sp>
        <p:nvSpPr>
          <p:cNvPr id="5" name="Slide Number Placeholder 4"/>
          <p:cNvSpPr>
            <a:spLocks noGrp="1"/>
          </p:cNvSpPr>
          <p:nvPr>
            <p:ph type="sldNum" sz="quarter" idx="12"/>
          </p:nvPr>
        </p:nvSpPr>
        <p:spPr/>
        <p:txBody>
          <a:bodyPr/>
          <a:lstStyle/>
          <a:p>
            <a:fld id="{B035A847-A378-904F-ACB7-6E9049E7A8F5}" type="slidenum">
              <a:rPr lang="en-US" smtClean="0"/>
              <a:pPr/>
              <a:t>4</a:t>
            </a:fld>
            <a:endParaRPr lang="en-US"/>
          </a:p>
        </p:txBody>
      </p:sp>
      <p:sp>
        <p:nvSpPr>
          <p:cNvPr id="4" name="TextBox 3"/>
          <p:cNvSpPr txBox="1"/>
          <p:nvPr/>
        </p:nvSpPr>
        <p:spPr>
          <a:xfrm>
            <a:off x="8528516" y="5236763"/>
            <a:ext cx="2292016" cy="1015663"/>
          </a:xfrm>
          <a:prstGeom prst="rect">
            <a:avLst/>
          </a:prstGeom>
          <a:noFill/>
        </p:spPr>
        <p:txBody>
          <a:bodyPr wrap="square" rtlCol="0" anchor="t">
            <a:spAutoFit/>
          </a:bodyPr>
          <a:lstStyle/>
          <a:p>
            <a:r>
              <a:rPr lang="en-US" sz="2000" dirty="0">
                <a:solidFill>
                  <a:schemeClr val="tx1">
                    <a:lumMod val="85000"/>
                    <a:lumOff val="15000"/>
                  </a:schemeClr>
                </a:solidFill>
              </a:rPr>
              <a:t>Van </a:t>
            </a:r>
            <a:r>
              <a:rPr lang="en-US" sz="2000" dirty="0" err="1">
                <a:solidFill>
                  <a:schemeClr val="tx1">
                    <a:lumMod val="85000"/>
                    <a:lumOff val="15000"/>
                  </a:schemeClr>
                </a:solidFill>
              </a:rPr>
              <a:t>Niewerburgh</a:t>
            </a:r>
            <a:r>
              <a:rPr lang="en-US" sz="2000" dirty="0">
                <a:solidFill>
                  <a:schemeClr val="tx1">
                    <a:lumMod val="85000"/>
                    <a:lumOff val="15000"/>
                  </a:schemeClr>
                </a:solidFill>
              </a:rPr>
              <a:t> C, 2012 (cited in RSCPC )</a:t>
            </a:r>
            <a:endParaRPr lang="en-US" sz="2000" dirty="0">
              <a:solidFill>
                <a:schemeClr val="tx1">
                  <a:lumMod val="85000"/>
                  <a:lumOff val="15000"/>
                </a:schemeClr>
              </a:solidFill>
              <a:cs typeface="Calibri"/>
            </a:endParaRPr>
          </a:p>
        </p:txBody>
      </p:sp>
    </p:spTree>
    <p:custDataLst>
      <p:tags r:id="rId1"/>
    </p:custDataLst>
    <p:extLst>
      <p:ext uri="{BB962C8B-B14F-4D97-AF65-F5344CB8AC3E}">
        <p14:creationId xmlns:p14="http://schemas.microsoft.com/office/powerpoint/2010/main" val="30223196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95F7-5A70-43BA-B35D-3AF09A22F356}"/>
              </a:ext>
            </a:extLst>
          </p:cNvPr>
          <p:cNvSpPr>
            <a:spLocks noGrp="1"/>
          </p:cNvSpPr>
          <p:nvPr>
            <p:ph type="title"/>
          </p:nvPr>
        </p:nvSpPr>
        <p:spPr/>
        <p:txBody>
          <a:bodyPr/>
          <a:lstStyle/>
          <a:p>
            <a:r>
              <a:rPr lang="en-US" b="1" dirty="0">
                <a:cs typeface="Calibri Light"/>
              </a:rPr>
              <a:t>Coaching over time </a:t>
            </a:r>
            <a:r>
              <a:rPr lang="en-US" b="1" dirty="0" smtClean="0">
                <a:cs typeface="Calibri Light"/>
              </a:rPr>
              <a:t>– Summary</a:t>
            </a:r>
            <a:endParaRPr lang="en-US" b="1" dirty="0">
              <a:cs typeface="Calibri Light"/>
            </a:endParaRPr>
          </a:p>
        </p:txBody>
      </p:sp>
      <p:graphicFrame>
        <p:nvGraphicFramePr>
          <p:cNvPr id="4" name="Content Placeholder 3">
            <a:extLst>
              <a:ext uri="{FF2B5EF4-FFF2-40B4-BE49-F238E27FC236}">
                <a16:creationId xmlns:a16="http://schemas.microsoft.com/office/drawing/2014/main" id="{D2766D0A-FEC5-41E9-B528-9D24BE701C7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32974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Academic Coach </a:t>
            </a:r>
            <a:r>
              <a:rPr lang="en-US" sz="3600" b="1" dirty="0" smtClean="0"/>
              <a:t>– Summary</a:t>
            </a:r>
            <a:endParaRPr lang="en-US" sz="36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15669268"/>
              </p:ext>
            </p:extLst>
          </p:nvPr>
        </p:nvGraphicFramePr>
        <p:xfrm>
          <a:off x="838200" y="1825625"/>
          <a:ext cx="10515600" cy="23012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In the</a:t>
                      </a:r>
                      <a:r>
                        <a:rPr lang="en-US" baseline="0" dirty="0"/>
                        <a:t> Moment</a:t>
                      </a:r>
                      <a:endParaRPr lang="en-US" dirty="0"/>
                    </a:p>
                  </a:txBody>
                  <a:tcPr/>
                </a:tc>
                <a:tc>
                  <a:txBody>
                    <a:bodyPr/>
                    <a:lstStyle/>
                    <a:p>
                      <a:r>
                        <a:rPr lang="en-US" dirty="0"/>
                        <a:t>Over Time</a:t>
                      </a:r>
                    </a:p>
                  </a:txBody>
                  <a:tcPr/>
                </a:tc>
                <a:extLst>
                  <a:ext uri="{0D108BD9-81ED-4DB2-BD59-A6C34878D82A}">
                    <a16:rowId xmlns:a16="http://schemas.microsoft.com/office/drawing/2014/main" val="10000"/>
                  </a:ext>
                </a:extLst>
              </a:tr>
              <a:tr h="370840">
                <a:tc>
                  <a:txBody>
                    <a:bodyPr/>
                    <a:lstStyle/>
                    <a:p>
                      <a:r>
                        <a:rPr lang="en-US" dirty="0"/>
                        <a:t>Similarities</a:t>
                      </a:r>
                    </a:p>
                  </a:txBody>
                  <a:tcPr/>
                </a:tc>
                <a:tc>
                  <a:txBody>
                    <a:bodyPr/>
                    <a:lstStyle/>
                    <a:p>
                      <a:r>
                        <a:rPr lang="en-US" dirty="0"/>
                        <a:t>Coaching to competence</a:t>
                      </a:r>
                    </a:p>
                  </a:txBody>
                  <a:tcPr/>
                </a:tc>
                <a:tc>
                  <a:txBody>
                    <a:bodyPr/>
                    <a:lstStyle/>
                    <a:p>
                      <a:r>
                        <a:rPr lang="en-US" dirty="0"/>
                        <a:t>Coaching to competence</a:t>
                      </a:r>
                    </a:p>
                  </a:txBody>
                  <a:tcPr/>
                </a:tc>
                <a:extLst>
                  <a:ext uri="{0D108BD9-81ED-4DB2-BD59-A6C34878D82A}">
                    <a16:rowId xmlns:a16="http://schemas.microsoft.com/office/drawing/2014/main" val="10001"/>
                  </a:ext>
                </a:extLst>
              </a:tr>
              <a:tr h="370840">
                <a:tc>
                  <a:txBody>
                    <a:bodyPr/>
                    <a:lstStyle/>
                    <a:p>
                      <a:r>
                        <a:rPr lang="en-US" dirty="0"/>
                        <a:t>Differences</a:t>
                      </a:r>
                    </a:p>
                  </a:txBody>
                  <a:tcPr/>
                </a:tc>
                <a:tc>
                  <a:txBody>
                    <a:bodyPr/>
                    <a:lstStyle/>
                    <a:p>
                      <a:r>
                        <a:rPr lang="en-US" dirty="0"/>
                        <a:t>Formative</a:t>
                      </a:r>
                      <a:r>
                        <a:rPr lang="en-US" baseline="0" dirty="0"/>
                        <a:t> Assessment (low stakes)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 assessment (relationship building)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Longitudinal academic</a:t>
                      </a:r>
                      <a:r>
                        <a:rPr lang="en-US" baseline="0" dirty="0"/>
                        <a:t> support</a:t>
                      </a:r>
                      <a:endParaRPr lang="en-US" dirty="0"/>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pic>
        <p:nvPicPr>
          <p:cNvPr id="5" name="Picture 4" descr="Screen Shot 2019-05-07 at 12.47.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795" y="359934"/>
            <a:ext cx="1104900" cy="977900"/>
          </a:xfrm>
          <a:prstGeom prst="rect">
            <a:avLst/>
          </a:prstGeom>
        </p:spPr>
      </p:pic>
    </p:spTree>
    <p:extLst>
      <p:ext uri="{BB962C8B-B14F-4D97-AF65-F5344CB8AC3E}">
        <p14:creationId xmlns:p14="http://schemas.microsoft.com/office/powerpoint/2010/main" val="29216681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1325563"/>
          </a:xfrm>
        </p:spPr>
        <p:txBody>
          <a:bodyPr>
            <a:normAutofit/>
          </a:bodyPr>
          <a:lstStyle/>
          <a:p>
            <a:pPr algn="ctr"/>
            <a:r>
              <a:rPr lang="en-CA" sz="3600" b="1"/>
              <a:t>References</a:t>
            </a:r>
          </a:p>
        </p:txBody>
      </p:sp>
      <p:sp>
        <p:nvSpPr>
          <p:cNvPr id="3" name="Content Placeholder 2"/>
          <p:cNvSpPr>
            <a:spLocks noGrp="1"/>
          </p:cNvSpPr>
          <p:nvPr>
            <p:ph idx="1"/>
          </p:nvPr>
        </p:nvSpPr>
        <p:spPr>
          <a:xfrm>
            <a:off x="1981200" y="1196752"/>
            <a:ext cx="8229600" cy="5112568"/>
          </a:xfrm>
        </p:spPr>
        <p:txBody>
          <a:bodyPr>
            <a:normAutofit fontScale="92500"/>
          </a:bodyPr>
          <a:lstStyle/>
          <a:p>
            <a:r>
              <a:rPr lang="en-CA" sz="2200" err="1"/>
              <a:t>Deiorio</a:t>
            </a:r>
            <a:r>
              <a:rPr lang="en-CA" sz="2200"/>
              <a:t> N, et al. Coaching: a new model for academic and career achievement. Medical education online. 2016 Jan 1;21(1):33480.</a:t>
            </a:r>
          </a:p>
          <a:p>
            <a:r>
              <a:rPr lang="en-CA" sz="2200"/>
              <a:t>Sargeant </a:t>
            </a:r>
            <a:r>
              <a:rPr lang="en-CA" sz="2200" err="1"/>
              <a:t>J,et</a:t>
            </a:r>
            <a:r>
              <a:rPr lang="en-CA" sz="2200"/>
              <a:t> al. Facilitated reflective performance feedback: developing an evidence-and theory-based model that builds relationship, explores reactions and content, and coaches for performance change (R2C2). Academic Medicine. 2015 Dec 1;90(12):1698-706.</a:t>
            </a:r>
          </a:p>
          <a:p>
            <a:r>
              <a:rPr lang="en-CA" sz="2200" err="1"/>
              <a:t>Telio</a:t>
            </a:r>
            <a:r>
              <a:rPr lang="en-CA" sz="2200"/>
              <a:t> S,  et al. The “educational alliance” as a framework for reconceptualizing feedback in medical education. Academic Medicine. 2015 May 1;90(5):609-14.</a:t>
            </a:r>
          </a:p>
          <a:p>
            <a:r>
              <a:rPr lang="en-CA" sz="2200"/>
              <a:t> </a:t>
            </a:r>
            <a:r>
              <a:rPr lang="en-CA" sz="2200" err="1"/>
              <a:t>Lovelli</a:t>
            </a:r>
            <a:r>
              <a:rPr lang="en-CA" sz="2200"/>
              <a:t>, B. What do we know about coaching in medical education? A literature review. Med </a:t>
            </a:r>
            <a:r>
              <a:rPr lang="en-CA" sz="2200" err="1"/>
              <a:t>Educ</a:t>
            </a:r>
            <a:r>
              <a:rPr lang="en-CA" sz="2200"/>
              <a:t> 2018; 52: 376-390</a:t>
            </a:r>
          </a:p>
          <a:p>
            <a:r>
              <a:rPr lang="en-US" sz="2200"/>
              <a:t>Van </a:t>
            </a:r>
            <a:r>
              <a:rPr lang="en-US" sz="2200" err="1"/>
              <a:t>Niewerburgh</a:t>
            </a:r>
            <a:r>
              <a:rPr lang="en-US" sz="2200"/>
              <a:t> C . (</a:t>
            </a:r>
            <a:r>
              <a:rPr lang="en-US" sz="2200" err="1"/>
              <a:t>ed</a:t>
            </a:r>
            <a:r>
              <a:rPr lang="en-US" sz="2200"/>
              <a:t>). Coaching in Education: Getting Better Results for Students, Educators and Parents. 2012; </a:t>
            </a:r>
            <a:r>
              <a:rPr lang="en-US" sz="2200" err="1"/>
              <a:t>Karnac</a:t>
            </a:r>
            <a:r>
              <a:rPr lang="en-US" sz="2200"/>
              <a:t> Books: London, UK. </a:t>
            </a:r>
            <a:endParaRPr lang="en-CA" sz="2200"/>
          </a:p>
          <a:p>
            <a:r>
              <a:rPr lang="en-CA" sz="2200"/>
              <a:t>Royal College of Physicians and Surgeons of Canada  http://www.royalcollege.ca</a:t>
            </a:r>
          </a:p>
        </p:txBody>
      </p:sp>
    </p:spTree>
    <p:extLst>
      <p:ext uri="{BB962C8B-B14F-4D97-AF65-F5344CB8AC3E}">
        <p14:creationId xmlns:p14="http://schemas.microsoft.com/office/powerpoint/2010/main" val="865953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604217001"/>
              </p:ext>
            </p:extLst>
          </p:nvPr>
        </p:nvGraphicFramePr>
        <p:xfrm>
          <a:off x="389343" y="428277"/>
          <a:ext cx="11518118" cy="3075365"/>
        </p:xfrm>
        <a:graphic>
          <a:graphicData uri="http://schemas.openxmlformats.org/drawingml/2006/table">
            <a:tbl>
              <a:tblPr firstRow="1" bandRow="1">
                <a:tableStyleId>{5C22544A-7EE6-4342-B048-85BDC9FD1C3A}</a:tableStyleId>
              </a:tblPr>
              <a:tblGrid>
                <a:gridCol w="1501750">
                  <a:extLst>
                    <a:ext uri="{9D8B030D-6E8A-4147-A177-3AD203B41FA5}">
                      <a16:colId xmlns:a16="http://schemas.microsoft.com/office/drawing/2014/main" val="20000"/>
                    </a:ext>
                  </a:extLst>
                </a:gridCol>
                <a:gridCol w="3871182">
                  <a:extLst>
                    <a:ext uri="{9D8B030D-6E8A-4147-A177-3AD203B41FA5}">
                      <a16:colId xmlns:a16="http://schemas.microsoft.com/office/drawing/2014/main" val="20001"/>
                    </a:ext>
                  </a:extLst>
                </a:gridCol>
                <a:gridCol w="2785571">
                  <a:extLst>
                    <a:ext uri="{9D8B030D-6E8A-4147-A177-3AD203B41FA5}">
                      <a16:colId xmlns:a16="http://schemas.microsoft.com/office/drawing/2014/main" val="20002"/>
                    </a:ext>
                  </a:extLst>
                </a:gridCol>
                <a:gridCol w="3359615">
                  <a:extLst>
                    <a:ext uri="{9D8B030D-6E8A-4147-A177-3AD203B41FA5}">
                      <a16:colId xmlns:a16="http://schemas.microsoft.com/office/drawing/2014/main" val="20003"/>
                    </a:ext>
                  </a:extLst>
                </a:gridCol>
              </a:tblGrid>
              <a:tr h="850325">
                <a:tc>
                  <a:txBody>
                    <a:bodyPr/>
                    <a:lstStyle/>
                    <a:p>
                      <a:pPr marL="0" algn="l" defTabSz="914400" rtl="0" eaLnBrk="1" latinLnBrk="0" hangingPunct="1"/>
                      <a:endParaRPr lang="en-CA" sz="1800" b="1" kern="1200" dirty="0">
                        <a:solidFill>
                          <a:schemeClr val="lt1"/>
                        </a:solidFill>
                        <a:latin typeface="+mn-lt"/>
                        <a:ea typeface="+mn-ea"/>
                        <a:cs typeface="+mn-cs"/>
                      </a:endParaRPr>
                    </a:p>
                  </a:txBody>
                  <a:tcPr>
                    <a:solidFill>
                      <a:srgbClr val="0E7C84"/>
                    </a:solidFill>
                  </a:tcPr>
                </a:tc>
                <a:tc>
                  <a:txBody>
                    <a:bodyPr/>
                    <a:lstStyle/>
                    <a:p>
                      <a:pPr marL="0" lvl="0" algn="ctr" defTabSz="914400" rtl="0" eaLnBrk="1" latinLnBrk="0" hangingPunct="1">
                        <a:buNone/>
                      </a:pPr>
                      <a:r>
                        <a:rPr lang="en-CA" sz="2800" b="1" kern="1200" dirty="0">
                          <a:solidFill>
                            <a:schemeClr val="lt1"/>
                          </a:solidFill>
                          <a:latin typeface="+mn-lt"/>
                          <a:ea typeface="+mn-ea"/>
                          <a:cs typeface="+mn-cs"/>
                        </a:rPr>
                        <a:t>Teaching  (“Traditional”)</a:t>
                      </a:r>
                      <a:endParaRPr lang="en-US" sz="2800" b="1" kern="1200" dirty="0">
                        <a:solidFill>
                          <a:schemeClr val="lt1"/>
                        </a:solidFill>
                        <a:latin typeface="+mn-lt"/>
                        <a:ea typeface="+mn-ea"/>
                        <a:cs typeface="+mn-cs"/>
                      </a:endParaRPr>
                    </a:p>
                  </a:txBody>
                  <a:tcPr>
                    <a:solidFill>
                      <a:srgbClr val="0E7C84"/>
                    </a:solidFill>
                  </a:tcPr>
                </a:tc>
                <a:tc>
                  <a:txBody>
                    <a:bodyPr/>
                    <a:lstStyle/>
                    <a:p>
                      <a:pPr marL="0" lvl="0" algn="ctr" defTabSz="914400" rtl="0" eaLnBrk="1" latinLnBrk="0" hangingPunct="1">
                        <a:buNone/>
                      </a:pPr>
                      <a:r>
                        <a:rPr lang="en-CA" sz="2800" b="1" kern="1200" dirty="0">
                          <a:solidFill>
                            <a:schemeClr val="lt1"/>
                          </a:solidFill>
                          <a:latin typeface="+mn-lt"/>
                          <a:ea typeface="+mn-ea"/>
                          <a:cs typeface="+mn-cs"/>
                        </a:rPr>
                        <a:t>Mentoring</a:t>
                      </a:r>
                      <a:endParaRPr lang="en-US" sz="2800" b="1" kern="1200" dirty="0">
                        <a:solidFill>
                          <a:schemeClr val="lt1"/>
                        </a:solidFill>
                        <a:latin typeface="+mn-lt"/>
                        <a:ea typeface="+mn-ea"/>
                        <a:cs typeface="+mn-cs"/>
                      </a:endParaRPr>
                    </a:p>
                  </a:txBody>
                  <a:tcPr>
                    <a:solidFill>
                      <a:srgbClr val="0E7C84"/>
                    </a:solidFill>
                  </a:tcPr>
                </a:tc>
                <a:tc>
                  <a:txBody>
                    <a:bodyPr/>
                    <a:lstStyle/>
                    <a:p>
                      <a:pPr marL="0" lvl="0" algn="ctr" defTabSz="914400" rtl="0" eaLnBrk="1" latinLnBrk="0" hangingPunct="1">
                        <a:buNone/>
                      </a:pPr>
                      <a:r>
                        <a:rPr lang="en-CA" sz="2800" b="1" kern="1200" dirty="0">
                          <a:solidFill>
                            <a:schemeClr val="lt1"/>
                          </a:solidFill>
                          <a:latin typeface="+mn-lt"/>
                          <a:ea typeface="+mn-ea"/>
                          <a:cs typeface="+mn-cs"/>
                        </a:rPr>
                        <a:t>Coaching</a:t>
                      </a:r>
                      <a:endParaRPr lang="en-US" sz="2800" b="1" kern="1200" dirty="0">
                        <a:solidFill>
                          <a:schemeClr val="lt1"/>
                        </a:solidFill>
                        <a:latin typeface="+mn-lt"/>
                        <a:ea typeface="+mn-ea"/>
                        <a:cs typeface="+mn-cs"/>
                      </a:endParaRPr>
                    </a:p>
                  </a:txBody>
                  <a:tcPr>
                    <a:solidFill>
                      <a:srgbClr val="0E7C84"/>
                    </a:solidFill>
                  </a:tcPr>
                </a:tc>
                <a:extLst>
                  <a:ext uri="{0D108BD9-81ED-4DB2-BD59-A6C34878D82A}">
                    <a16:rowId xmlns:a16="http://schemas.microsoft.com/office/drawing/2014/main" val="10000"/>
                  </a:ext>
                </a:extLst>
              </a:tr>
              <a:tr h="2186550">
                <a:tc>
                  <a:txBody>
                    <a:bodyPr/>
                    <a:lstStyle/>
                    <a:p>
                      <a:r>
                        <a:rPr lang="en-CA" sz="2800"/>
                        <a:t>Purpose</a:t>
                      </a:r>
                    </a:p>
                  </a:txBody>
                  <a:tcPr/>
                </a:tc>
                <a:tc>
                  <a:txBody>
                    <a:bodyPr/>
                    <a:lstStyle/>
                    <a:p>
                      <a:r>
                        <a:rPr lang="en-CA" sz="2800"/>
                        <a:t>To transmit a specified body of knowledge and skills to learners</a:t>
                      </a:r>
                    </a:p>
                  </a:txBody>
                  <a:tcPr/>
                </a:tc>
                <a:tc>
                  <a:txBody>
                    <a:bodyPr/>
                    <a:lstStyle/>
                    <a:p>
                      <a:r>
                        <a:rPr lang="en-CA" sz="2800"/>
                        <a:t>To guide mentees in achieving performance</a:t>
                      </a:r>
                      <a:r>
                        <a:rPr lang="en-CA" sz="2800" baseline="0"/>
                        <a:t> and career growth </a:t>
                      </a:r>
                      <a:endParaRPr lang="en-CA" sz="2800"/>
                    </a:p>
                  </a:txBody>
                  <a:tcPr/>
                </a:tc>
                <a:tc>
                  <a:txBody>
                    <a:bodyPr/>
                    <a:lstStyle/>
                    <a:p>
                      <a:r>
                        <a:rPr lang="en-CA" sz="2800" dirty="0"/>
                        <a:t>To facilitate skills</a:t>
                      </a:r>
                      <a:r>
                        <a:rPr lang="en-CA" sz="2800" baseline="0" dirty="0"/>
                        <a:t> needed to achieve performance enhancement and growth</a:t>
                      </a:r>
                      <a:endParaRPr lang="en-CA" sz="2800" dirty="0"/>
                    </a:p>
                  </a:txBody>
                  <a:tcPr/>
                </a:tc>
                <a:extLst>
                  <a:ext uri="{0D108BD9-81ED-4DB2-BD59-A6C34878D82A}">
                    <a16:rowId xmlns:a16="http://schemas.microsoft.com/office/drawing/2014/main" val="10001"/>
                  </a:ext>
                </a:extLst>
              </a:tr>
            </a:tbl>
          </a:graphicData>
        </a:graphic>
      </p:graphicFrame>
      <p:pic>
        <p:nvPicPr>
          <p:cNvPr id="2" name="Picture 1" descr="teacher 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75" y="3702941"/>
            <a:ext cx="3512233" cy="2619798"/>
          </a:xfrm>
          <a:prstGeom prst="rect">
            <a:avLst/>
          </a:prstGeom>
        </p:spPr>
      </p:pic>
      <p:pic>
        <p:nvPicPr>
          <p:cNvPr id="3" name="Picture 2" descr="ment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8213" y="3699257"/>
            <a:ext cx="3599618" cy="2619142"/>
          </a:xfrm>
          <a:prstGeom prst="rect">
            <a:avLst/>
          </a:prstGeom>
        </p:spPr>
      </p:pic>
      <p:pic>
        <p:nvPicPr>
          <p:cNvPr id="5" name="Picture 4" descr="coach.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5193" y="3706055"/>
            <a:ext cx="3906856" cy="2612383"/>
          </a:xfrm>
          <a:prstGeom prst="rect">
            <a:avLst/>
          </a:prstGeom>
        </p:spPr>
      </p:pic>
    </p:spTree>
    <p:extLst>
      <p:ext uri="{BB962C8B-B14F-4D97-AF65-F5344CB8AC3E}">
        <p14:creationId xmlns:p14="http://schemas.microsoft.com/office/powerpoint/2010/main" val="1277236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50A3C1AB-1153-42D2-8378-34B849C1C4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10">
            <a:extLst>
              <a:ext uri="{FF2B5EF4-FFF2-40B4-BE49-F238E27FC236}">
                <a16:creationId xmlns:a16="http://schemas.microsoft.com/office/drawing/2014/main" id="{A3473CF9-37EB-43E7-89EF-D2D1C53D1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F7989A-C81F-2C46-8DDB-6AAC96652BA8}"/>
              </a:ext>
            </a:extLst>
          </p:cNvPr>
          <p:cNvSpPr>
            <a:spLocks noGrp="1"/>
          </p:cNvSpPr>
          <p:nvPr>
            <p:ph type="title"/>
          </p:nvPr>
        </p:nvSpPr>
        <p:spPr>
          <a:xfrm>
            <a:off x="1903615" y="247962"/>
            <a:ext cx="7985759" cy="868823"/>
          </a:xfrm>
        </p:spPr>
        <p:txBody>
          <a:bodyPr vert="horz" lIns="91440" tIns="45720" rIns="91440" bIns="45720" rtlCol="0" anchor="ctr">
            <a:normAutofit/>
          </a:bodyPr>
          <a:lstStyle/>
          <a:p>
            <a:pPr algn="ctr"/>
            <a:r>
              <a:rPr lang="en-US" sz="4000" b="1" kern="1200" dirty="0">
                <a:solidFill>
                  <a:schemeClr val="tx1"/>
                </a:solidFill>
                <a:latin typeface="+mn-lt"/>
                <a:ea typeface="+mj-ea"/>
                <a:cs typeface="+mj-cs"/>
              </a:rPr>
              <a:t>Growth Mindset</a:t>
            </a:r>
          </a:p>
        </p:txBody>
      </p:sp>
      <p:sp>
        <p:nvSpPr>
          <p:cNvPr id="29" name="Rectangle: Rounded Corners 12">
            <a:extLst>
              <a:ext uri="{FF2B5EF4-FFF2-40B4-BE49-F238E27FC236}">
                <a16:creationId xmlns:a16="http://schemas.microsoft.com/office/drawing/2014/main" id="{586B4EF9-43BA-4655-A6FF-1D8E21574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Table 3">
            <a:extLst>
              <a:ext uri="{FF2B5EF4-FFF2-40B4-BE49-F238E27FC236}">
                <a16:creationId xmlns:a16="http://schemas.microsoft.com/office/drawing/2014/main" id="{5F29030E-A6CB-CE46-A169-6E0C61D84D8D}"/>
              </a:ext>
            </a:extLst>
          </p:cNvPr>
          <p:cNvGraphicFramePr>
            <a:graphicFrameLocks noGrp="1"/>
          </p:cNvGraphicFramePr>
          <p:nvPr>
            <p:extLst>
              <p:ext uri="{D42A27DB-BD31-4B8C-83A1-F6EECF244321}">
                <p14:modId xmlns:p14="http://schemas.microsoft.com/office/powerpoint/2010/main" val="3160358960"/>
              </p:ext>
            </p:extLst>
          </p:nvPr>
        </p:nvGraphicFramePr>
        <p:xfrm>
          <a:off x="408213" y="1116785"/>
          <a:ext cx="11398629" cy="4235589"/>
        </p:xfrm>
        <a:graphic>
          <a:graphicData uri="http://schemas.openxmlformats.org/drawingml/2006/table">
            <a:tbl>
              <a:tblPr firstRow="1" bandRow="1">
                <a:noFill/>
                <a:tableStyleId>{21E4AEA4-8DFA-4A89-87EB-49C32662AFE0}</a:tableStyleId>
              </a:tblPr>
              <a:tblGrid>
                <a:gridCol w="5666854">
                  <a:extLst>
                    <a:ext uri="{9D8B030D-6E8A-4147-A177-3AD203B41FA5}">
                      <a16:colId xmlns:a16="http://schemas.microsoft.com/office/drawing/2014/main" val="20000"/>
                    </a:ext>
                  </a:extLst>
                </a:gridCol>
                <a:gridCol w="5731775">
                  <a:extLst>
                    <a:ext uri="{9D8B030D-6E8A-4147-A177-3AD203B41FA5}">
                      <a16:colId xmlns:a16="http://schemas.microsoft.com/office/drawing/2014/main" val="20001"/>
                    </a:ext>
                  </a:extLst>
                </a:gridCol>
              </a:tblGrid>
              <a:tr h="6737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baseline="0" dirty="0">
                          <a:solidFill>
                            <a:schemeClr val="tx1">
                              <a:lumMod val="75000"/>
                              <a:lumOff val="25000"/>
                            </a:schemeClr>
                          </a:solidFill>
                        </a:rPr>
                        <a:t>Fixed Mindset</a:t>
                      </a:r>
                    </a:p>
                  </a:txBody>
                  <a:tcPr marL="237895" marR="142737" marT="142737" marB="142737">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baseline="0" dirty="0">
                          <a:solidFill>
                            <a:schemeClr val="tx1">
                              <a:lumMod val="75000"/>
                              <a:lumOff val="25000"/>
                            </a:schemeClr>
                          </a:solidFill>
                        </a:rPr>
                        <a:t>Growth Mindset</a:t>
                      </a:r>
                    </a:p>
                  </a:txBody>
                  <a:tcPr marL="237895" marR="142737" marT="142737" marB="142737">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0000"/>
                  </a:ext>
                </a:extLst>
              </a:tr>
              <a:tr h="1052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75000"/>
                              <a:lumOff val="25000"/>
                            </a:schemeClr>
                          </a:solidFill>
                        </a:rPr>
                        <a:t>Believes that level of achievement is predetermined,</a:t>
                      </a:r>
                      <a:r>
                        <a:rPr lang="en-CA" sz="1800" baseline="0" dirty="0">
                          <a:solidFill>
                            <a:schemeClr val="tx1">
                              <a:lumMod val="75000"/>
                              <a:lumOff val="25000"/>
                            </a:schemeClr>
                          </a:solidFill>
                        </a:rPr>
                        <a:t> and that </a:t>
                      </a:r>
                      <a:r>
                        <a:rPr lang="en-CA" sz="1800" dirty="0">
                          <a:solidFill>
                            <a:schemeClr val="tx1">
                              <a:lumMod val="75000"/>
                              <a:lumOff val="25000"/>
                            </a:schemeClr>
                          </a:solidFill>
                        </a:rPr>
                        <a:t>effort dedicated toward learning will </a:t>
                      </a:r>
                      <a:r>
                        <a:rPr lang="en-CA" sz="1800" i="1" dirty="0">
                          <a:solidFill>
                            <a:schemeClr val="tx1">
                              <a:lumMod val="75000"/>
                              <a:lumOff val="25000"/>
                            </a:schemeClr>
                          </a:solidFill>
                        </a:rPr>
                        <a:t>not</a:t>
                      </a:r>
                      <a:r>
                        <a:rPr lang="en-CA" sz="1800" dirty="0">
                          <a:solidFill>
                            <a:schemeClr val="tx1">
                              <a:lumMod val="75000"/>
                              <a:lumOff val="25000"/>
                            </a:schemeClr>
                          </a:solidFill>
                        </a:rPr>
                        <a:t> promote greater achievement.</a:t>
                      </a:r>
                    </a:p>
                  </a:txBody>
                  <a:tcPr marL="237895" marR="123705" marT="123705" marB="123705">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75000"/>
                              <a:lumOff val="25000"/>
                            </a:schemeClr>
                          </a:solidFill>
                        </a:rPr>
                        <a:t>Believes there is potential for an individual’s </a:t>
                      </a:r>
                      <a:r>
                        <a:rPr lang="en-CA" sz="1800" i="1" dirty="0">
                          <a:solidFill>
                            <a:schemeClr val="tx1">
                              <a:lumMod val="75000"/>
                              <a:lumOff val="25000"/>
                            </a:schemeClr>
                          </a:solidFill>
                        </a:rPr>
                        <a:t>growth</a:t>
                      </a:r>
                      <a:r>
                        <a:rPr lang="en-CA" sz="1800" dirty="0">
                          <a:solidFill>
                            <a:schemeClr val="tx1">
                              <a:lumMod val="75000"/>
                              <a:lumOff val="25000"/>
                            </a:schemeClr>
                          </a:solidFill>
                        </a:rPr>
                        <a:t> and </a:t>
                      </a:r>
                      <a:r>
                        <a:rPr lang="en-CA" sz="1800" i="1" dirty="0">
                          <a:solidFill>
                            <a:schemeClr val="tx1">
                              <a:lumMod val="75000"/>
                              <a:lumOff val="25000"/>
                            </a:schemeClr>
                          </a:solidFill>
                        </a:rPr>
                        <a:t>improvement .</a:t>
                      </a:r>
                      <a:endParaRPr lang="en-CA" sz="1800" dirty="0">
                        <a:solidFill>
                          <a:schemeClr val="tx1">
                            <a:lumMod val="75000"/>
                            <a:lumOff val="25000"/>
                          </a:schemeClr>
                        </a:solidFill>
                      </a:endParaRPr>
                    </a:p>
                  </a:txBody>
                  <a:tcPr marL="237895" marR="123705" marT="123705" marB="123705">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1"/>
                  </a:ext>
                </a:extLst>
              </a:tr>
              <a:tr h="807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75000"/>
                              <a:lumOff val="25000"/>
                            </a:schemeClr>
                          </a:solidFill>
                        </a:rPr>
                        <a:t>Desires to </a:t>
                      </a:r>
                      <a:r>
                        <a:rPr lang="en-CA" sz="1800" i="1" dirty="0">
                          <a:solidFill>
                            <a:schemeClr val="tx1">
                              <a:lumMod val="75000"/>
                              <a:lumOff val="25000"/>
                            </a:schemeClr>
                          </a:solidFill>
                        </a:rPr>
                        <a:t>prove</a:t>
                      </a:r>
                      <a:r>
                        <a:rPr lang="en-CA" sz="1800" dirty="0">
                          <a:solidFill>
                            <a:schemeClr val="tx1">
                              <a:lumMod val="75000"/>
                              <a:lumOff val="25000"/>
                            </a:schemeClr>
                          </a:solidFill>
                        </a:rPr>
                        <a:t> and avoid looking unintelligent.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chemeClr val="tx1">
                            <a:lumMod val="75000"/>
                            <a:lumOff val="25000"/>
                          </a:schemeClr>
                        </a:solidFill>
                      </a:endParaRPr>
                    </a:p>
                  </a:txBody>
                  <a:tcPr marL="237895" marR="123705" marT="123705" marB="123705">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lvl="0" indent="0" algn="l" rtl="0" eaLnBrk="1" fontAlgn="auto" latinLnBrk="0" hangingPunct="1">
                        <a:lnSpc>
                          <a:spcPct val="100000"/>
                        </a:lnSpc>
                        <a:spcBef>
                          <a:spcPts val="0"/>
                        </a:spcBef>
                        <a:spcAft>
                          <a:spcPts val="0"/>
                        </a:spcAft>
                        <a:buFontTx/>
                        <a:buNone/>
                      </a:pPr>
                      <a:r>
                        <a:rPr lang="en-CA" sz="1800" dirty="0">
                          <a:solidFill>
                            <a:schemeClr val="tx1">
                              <a:lumMod val="75000"/>
                              <a:lumOff val="25000"/>
                            </a:schemeClr>
                          </a:solidFill>
                        </a:rPr>
                        <a:t>Desires to </a:t>
                      </a:r>
                      <a:r>
                        <a:rPr lang="en-CA" sz="1800" i="1" dirty="0">
                          <a:solidFill>
                            <a:schemeClr val="tx1">
                              <a:lumMod val="75000"/>
                              <a:lumOff val="25000"/>
                            </a:schemeClr>
                          </a:solidFill>
                        </a:rPr>
                        <a:t>learn</a:t>
                      </a:r>
                      <a:r>
                        <a:rPr lang="en-CA" sz="1800" dirty="0">
                          <a:solidFill>
                            <a:schemeClr val="tx1">
                              <a:lumMod val="75000"/>
                              <a:lumOff val="25000"/>
                            </a:schemeClr>
                          </a:solidFill>
                        </a:rPr>
                        <a:t>, and</a:t>
                      </a:r>
                      <a:r>
                        <a:rPr lang="en-CA" sz="1800" baseline="0" dirty="0">
                          <a:solidFill>
                            <a:schemeClr val="tx1">
                              <a:lumMod val="75000"/>
                              <a:lumOff val="25000"/>
                            </a:schemeClr>
                          </a:solidFill>
                        </a:rPr>
                        <a:t> </a:t>
                      </a:r>
                      <a:r>
                        <a:rPr lang="en-CA" sz="1800" dirty="0">
                          <a:solidFill>
                            <a:schemeClr val="tx1">
                              <a:lumMod val="75000"/>
                              <a:lumOff val="25000"/>
                            </a:schemeClr>
                          </a:solidFill>
                        </a:rPr>
                        <a:t>looks for opportunities to challenge current status.</a:t>
                      </a:r>
                    </a:p>
                  </a:txBody>
                  <a:tcPr marL="237895" marR="123705" marT="123705" marB="123705">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2"/>
                  </a:ext>
                </a:extLst>
              </a:tr>
              <a:tr h="561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75000"/>
                              <a:lumOff val="25000"/>
                            </a:schemeClr>
                          </a:solidFill>
                        </a:rPr>
                        <a:t>Asks: Will I succeed or fail? Look smart or</a:t>
                      </a:r>
                      <a:r>
                        <a:rPr lang="en-CA" sz="1800" baseline="0" dirty="0">
                          <a:solidFill>
                            <a:schemeClr val="tx1">
                              <a:lumMod val="75000"/>
                              <a:lumOff val="25000"/>
                            </a:schemeClr>
                          </a:solidFill>
                        </a:rPr>
                        <a:t> not?</a:t>
                      </a:r>
                      <a:endParaRPr lang="en-CA" sz="1800" dirty="0">
                        <a:solidFill>
                          <a:schemeClr val="tx1">
                            <a:lumMod val="75000"/>
                            <a:lumOff val="25000"/>
                          </a:schemeClr>
                        </a:solidFill>
                      </a:endParaRPr>
                    </a:p>
                  </a:txBody>
                  <a:tcPr marL="237895" marR="123705" marT="123705" marB="123705">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75000"/>
                              <a:lumOff val="25000"/>
                            </a:schemeClr>
                          </a:solidFill>
                        </a:rPr>
                        <a:t>Asks: Will I grow? Will I overcome challenges? </a:t>
                      </a:r>
                    </a:p>
                  </a:txBody>
                  <a:tcPr marL="237895" marR="123705" marT="123705" marB="123705">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3"/>
                  </a:ext>
                </a:extLst>
              </a:tr>
              <a:tr h="5614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75000"/>
                              <a:lumOff val="25000"/>
                            </a:schemeClr>
                          </a:solidFill>
                        </a:rPr>
                        <a:t>Questions the effort of bothering.</a:t>
                      </a:r>
                    </a:p>
                  </a:txBody>
                  <a:tcPr marL="237895" marR="123705" marT="123705" marB="123705">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75000"/>
                              <a:lumOff val="25000"/>
                            </a:schemeClr>
                          </a:solidFill>
                        </a:rPr>
                        <a:t>Believes that growth and learning</a:t>
                      </a:r>
                      <a:r>
                        <a:rPr lang="en-CA" sz="1800" baseline="0" dirty="0">
                          <a:solidFill>
                            <a:schemeClr val="tx1">
                              <a:lumMod val="75000"/>
                              <a:lumOff val="25000"/>
                            </a:schemeClr>
                          </a:solidFill>
                        </a:rPr>
                        <a:t> require effort. </a:t>
                      </a:r>
                      <a:endParaRPr lang="en-CA" sz="1800" dirty="0">
                        <a:solidFill>
                          <a:schemeClr val="tx1">
                            <a:lumMod val="75000"/>
                            <a:lumOff val="25000"/>
                          </a:schemeClr>
                        </a:solidFill>
                      </a:endParaRPr>
                    </a:p>
                  </a:txBody>
                  <a:tcPr marL="237895" marR="123705" marT="123705" marB="123705">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4"/>
                  </a:ext>
                </a:extLst>
              </a:tr>
              <a:tr h="5614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75000"/>
                              <a:lumOff val="25000"/>
                            </a:schemeClr>
                          </a:solidFill>
                        </a:rPr>
                        <a:t>Ignores constructive criticism.</a:t>
                      </a:r>
                    </a:p>
                  </a:txBody>
                  <a:tcPr marL="237895" marR="123705" marT="123705" marB="123705">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75000"/>
                              <a:lumOff val="25000"/>
                            </a:schemeClr>
                          </a:solidFill>
                        </a:rPr>
                        <a:t>Learns</a:t>
                      </a:r>
                      <a:r>
                        <a:rPr lang="en-CA" sz="1800" baseline="0" dirty="0">
                          <a:solidFill>
                            <a:schemeClr val="tx1">
                              <a:lumMod val="75000"/>
                              <a:lumOff val="25000"/>
                            </a:schemeClr>
                          </a:solidFill>
                        </a:rPr>
                        <a:t> from feedback and uses it to improve. </a:t>
                      </a:r>
                      <a:endParaRPr lang="en-CA" sz="1800" dirty="0">
                        <a:solidFill>
                          <a:schemeClr val="tx1">
                            <a:lumMod val="75000"/>
                            <a:lumOff val="25000"/>
                          </a:schemeClr>
                        </a:solidFill>
                      </a:endParaRPr>
                    </a:p>
                  </a:txBody>
                  <a:tcPr marL="237895" marR="123705" marT="123705" marB="123705">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03479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BA5B7A-B3C3-4D25-AEEB-FDF74B28185F}"/>
              </a:ext>
            </a:extLst>
          </p:cNvPr>
          <p:cNvSpPr>
            <a:spLocks noGrp="1"/>
          </p:cNvSpPr>
          <p:nvPr>
            <p:ph type="title"/>
          </p:nvPr>
        </p:nvSpPr>
        <p:spPr>
          <a:xfrm>
            <a:off x="602530" y="302280"/>
            <a:ext cx="10515600" cy="1325563"/>
          </a:xfrm>
        </p:spPr>
        <p:txBody>
          <a:bodyPr/>
          <a:lstStyle/>
          <a:p>
            <a:r>
              <a:rPr lang="en-CA" sz="4000" b="1">
                <a:latin typeface="Calibri"/>
                <a:cs typeface="Calibri"/>
              </a:rPr>
              <a:t>Paradigm Shifts in CBME </a:t>
            </a:r>
            <a:r>
              <a:rPr lang="en-CA" sz="4000" b="1" i="1">
                <a:latin typeface="Calibri"/>
              </a:rPr>
              <a:t/>
            </a:r>
            <a:br>
              <a:rPr lang="en-CA" sz="4000" b="1" i="1">
                <a:latin typeface="Calibri"/>
              </a:rPr>
            </a:br>
            <a:r>
              <a:rPr lang="en-CA" sz="4000" b="1" i="1">
                <a:latin typeface="Calibri"/>
                <a:cs typeface="Calibri"/>
              </a:rPr>
              <a:t>Assessors &gt; Learning Coaches</a:t>
            </a:r>
          </a:p>
        </p:txBody>
      </p:sp>
      <p:sp>
        <p:nvSpPr>
          <p:cNvPr id="2" name="Slide Number Placeholder 1"/>
          <p:cNvSpPr>
            <a:spLocks noGrp="1"/>
          </p:cNvSpPr>
          <p:nvPr>
            <p:ph type="sldNum" sz="quarter" idx="12"/>
          </p:nvPr>
        </p:nvSpPr>
        <p:spPr/>
        <p:txBody>
          <a:bodyPr/>
          <a:lstStyle/>
          <a:p>
            <a:fld id="{B035A847-A378-904F-ACB7-6E9049E7A8F5}" type="slidenum">
              <a:rPr lang="en-US" smtClean="0"/>
              <a:pPr/>
              <a:t>7</a:t>
            </a:fld>
            <a:endParaRPr lang="en-US"/>
          </a:p>
        </p:txBody>
      </p:sp>
      <p:graphicFrame>
        <p:nvGraphicFramePr>
          <p:cNvPr id="8" name="Diagram 7"/>
          <p:cNvGraphicFramePr/>
          <p:nvPr>
            <p:extLst>
              <p:ext uri="{D42A27DB-BD31-4B8C-83A1-F6EECF244321}">
                <p14:modId xmlns:p14="http://schemas.microsoft.com/office/powerpoint/2010/main" val="1128218027"/>
              </p:ext>
            </p:extLst>
          </p:nvPr>
        </p:nvGraphicFramePr>
        <p:xfrm>
          <a:off x="-150043" y="860917"/>
          <a:ext cx="12649200" cy="5423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71976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BA513B0-82FF-4F41-8178-885375D1CF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D35F4AA-73F9-4BDA-8C64-A138C2B8D948}"/>
              </a:ext>
            </a:extLst>
          </p:cNvPr>
          <p:cNvPicPr>
            <a:picLocks noChangeAspect="1"/>
          </p:cNvPicPr>
          <p:nvPr/>
        </p:nvPicPr>
        <p:blipFill rotWithShape="1">
          <a:blip r:embed="rId4"/>
          <a:srcRect t="37709" r="-1" b="5114"/>
          <a:stretch/>
        </p:blipFill>
        <p:spPr>
          <a:xfrm>
            <a:off x="-1" y="10"/>
            <a:ext cx="12228129" cy="4666928"/>
          </a:xfrm>
          <a:prstGeom prst="rect">
            <a:avLst/>
          </a:prstGeom>
        </p:spPr>
      </p:pic>
      <p:grpSp>
        <p:nvGrpSpPr>
          <p:cNvPr id="22" name="Group 21">
            <a:extLst>
              <a:ext uri="{FF2B5EF4-FFF2-40B4-BE49-F238E27FC236}">
                <a16:creationId xmlns:a16="http://schemas.microsoft.com/office/drawing/2014/main" id="{93DB8501-F9F2-4ACD-B56A-9019CD5006D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23" name="Freeform: Shape 22">
              <a:extLst>
                <a:ext uri="{FF2B5EF4-FFF2-40B4-BE49-F238E27FC236}">
                  <a16:creationId xmlns:a16="http://schemas.microsoft.com/office/drawing/2014/main" id="{DD03A94A-ADF5-4334-86B1-DBA5F70ACD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85A18E1-CBE3-4BBD-B1B7-CDBCA685E0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33EDCAA-1D6C-4710-9DA1-C7FC946D8E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6" name="Freeform: Shape 25">
              <a:extLst>
                <a:ext uri="{FF2B5EF4-FFF2-40B4-BE49-F238E27FC236}">
                  <a16:creationId xmlns:a16="http://schemas.microsoft.com/office/drawing/2014/main" id="{3916FBF2-1CC9-460D-A42B-FB77E515EC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p:cNvSpPr>
            <a:spLocks noGrp="1"/>
          </p:cNvSpPr>
          <p:nvPr>
            <p:ph type="title"/>
          </p:nvPr>
        </p:nvSpPr>
        <p:spPr>
          <a:xfrm>
            <a:off x="333618" y="239599"/>
            <a:ext cx="5021782" cy="1509931"/>
          </a:xfrm>
        </p:spPr>
        <p:txBody>
          <a:bodyPr>
            <a:normAutofit/>
          </a:bodyPr>
          <a:lstStyle/>
          <a:p>
            <a:r>
              <a:rPr lang="en-US" sz="3600" b="1" dirty="0">
                <a:solidFill>
                  <a:schemeClr val="tx2"/>
                </a:solidFill>
                <a:latin typeface="+mn-lt"/>
              </a:rPr>
              <a:t>Competence by Design</a:t>
            </a:r>
          </a:p>
        </p:txBody>
      </p:sp>
      <p:sp>
        <p:nvSpPr>
          <p:cNvPr id="3" name="Content Placeholder 2"/>
          <p:cNvSpPr>
            <a:spLocks noGrp="1"/>
          </p:cNvSpPr>
          <p:nvPr>
            <p:ph idx="1"/>
          </p:nvPr>
        </p:nvSpPr>
        <p:spPr>
          <a:xfrm>
            <a:off x="333618" y="4145723"/>
            <a:ext cx="10508498" cy="2141013"/>
          </a:xfrm>
        </p:spPr>
        <p:txBody>
          <a:bodyPr anchor="ctr">
            <a:normAutofit lnSpcReduction="10000"/>
          </a:bodyPr>
          <a:lstStyle/>
          <a:p>
            <a:pPr lvl="1"/>
            <a:endParaRPr lang="en-CA" dirty="0">
              <a:solidFill>
                <a:schemeClr val="tx2"/>
              </a:solidFill>
            </a:endParaRPr>
          </a:p>
          <a:p>
            <a:pPr lvl="1"/>
            <a:r>
              <a:rPr lang="en-CA" sz="2800" dirty="0">
                <a:solidFill>
                  <a:schemeClr val="tx2"/>
                </a:solidFill>
              </a:rPr>
              <a:t>Improve patient care by assuring our residency programs facilitate the developmental acquisition of competencies</a:t>
            </a:r>
          </a:p>
          <a:p>
            <a:pPr lvl="1"/>
            <a:r>
              <a:rPr lang="en-CA" sz="2800" dirty="0">
                <a:solidFill>
                  <a:schemeClr val="tx2"/>
                </a:solidFill>
              </a:rPr>
              <a:t>Competency Focused Instruction </a:t>
            </a:r>
          </a:p>
          <a:p>
            <a:pPr lvl="1"/>
            <a:r>
              <a:rPr lang="en-CA" sz="2800" dirty="0">
                <a:solidFill>
                  <a:schemeClr val="tx2"/>
                </a:solidFill>
              </a:rPr>
              <a:t>Workplace-Based Assessment (WBA)</a:t>
            </a:r>
            <a:endParaRPr lang="en-US" sz="2800" dirty="0">
              <a:solidFill>
                <a:schemeClr val="tx2"/>
              </a:solidFill>
            </a:endParaRPr>
          </a:p>
          <a:p>
            <a:pPr lvl="1"/>
            <a:endParaRPr lang="en-US" sz="1400" dirty="0">
              <a:solidFill>
                <a:schemeClr val="tx2"/>
              </a:solidFill>
            </a:endParaRPr>
          </a:p>
        </p:txBody>
      </p:sp>
      <p:sp>
        <p:nvSpPr>
          <p:cNvPr id="4" name="Slide Number Placeholder 3"/>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B035A847-A378-904F-ACB7-6E9049E7A8F5}" type="slidenum">
              <a:rPr lang="en-US">
                <a:solidFill>
                  <a:prstClr val="black">
                    <a:tint val="75000"/>
                  </a:prstClr>
                </a:solidFill>
              </a:rPr>
              <a:pPr>
                <a:lnSpc>
                  <a:spcPct val="90000"/>
                </a:lnSpc>
                <a:spcAft>
                  <a:spcPts val="600"/>
                </a:spcAft>
              </a:pPr>
              <a:t>8</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1081268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7C84"/>
        </a:solidFill>
        <a:effectLst/>
      </p:bgPr>
    </p:bg>
    <p:spTree>
      <p:nvGrpSpPr>
        <p:cNvPr id="1" name="Shape 1440"/>
        <p:cNvGrpSpPr/>
        <p:nvPr/>
      </p:nvGrpSpPr>
      <p:grpSpPr>
        <a:xfrm>
          <a:off x="0" y="0"/>
          <a:ext cx="0" cy="0"/>
          <a:chOff x="0" y="0"/>
          <a:chExt cx="0" cy="0"/>
        </a:xfrm>
      </p:grpSpPr>
      <p:sp>
        <p:nvSpPr>
          <p:cNvPr id="1441" name="Google Shape;1441;p174"/>
          <p:cNvSpPr/>
          <p:nvPr/>
        </p:nvSpPr>
        <p:spPr>
          <a:xfrm>
            <a:off x="5315061" y="-2"/>
            <a:ext cx="6876939" cy="6858002"/>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2" name="Google Shape;1442;p174"/>
          <p:cNvSpPr txBox="1">
            <a:spLocks noGrp="1"/>
          </p:cNvSpPr>
          <p:nvPr>
            <p:ph type="title"/>
          </p:nvPr>
        </p:nvSpPr>
        <p:spPr>
          <a:xfrm>
            <a:off x="221282" y="2091455"/>
            <a:ext cx="4940491" cy="3053394"/>
          </a:xfrm>
          <a:prstGeom prst="rect">
            <a:avLst/>
          </a:prstGeom>
          <a:noFill/>
          <a:ln w="25400" cap="sq"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0" i="0" u="none" strike="noStrike" cap="none" dirty="0">
                <a:solidFill>
                  <a:schemeClr val="bg1"/>
                </a:solidFill>
                <a:latin typeface="Calibri"/>
                <a:ea typeface="Calibri"/>
                <a:cs typeface="Calibri"/>
                <a:sym typeface="Calibri"/>
              </a:rPr>
              <a:t>What do we mean by </a:t>
            </a:r>
            <a:r>
              <a:rPr lang="en-US" sz="3200" b="0" i="0" u="none" strike="noStrike" cap="none" dirty="0">
                <a:solidFill>
                  <a:schemeClr val="bg1"/>
                </a:solidFill>
                <a:latin typeface="Calibri"/>
                <a:ea typeface="Calibri"/>
                <a:cs typeface="Calibri"/>
              </a:rPr>
              <a:t/>
            </a:r>
            <a:br>
              <a:rPr lang="en-US" sz="3200" b="0" i="0" u="none" strike="noStrike" cap="none" dirty="0">
                <a:solidFill>
                  <a:schemeClr val="bg1"/>
                </a:solidFill>
                <a:latin typeface="Calibri"/>
                <a:ea typeface="Calibri"/>
                <a:cs typeface="Calibri"/>
              </a:rPr>
            </a:br>
            <a:r>
              <a:rPr lang="en-US" sz="6000" b="1" i="0" u="none" strike="noStrike" cap="none" dirty="0">
                <a:solidFill>
                  <a:schemeClr val="bg1"/>
                </a:solidFill>
                <a:latin typeface="Calibri"/>
                <a:ea typeface="Calibri"/>
                <a:cs typeface="Calibri"/>
                <a:sym typeface="Calibri"/>
              </a:rPr>
              <a:t>“Coaching to Competence”?</a:t>
            </a:r>
            <a:endParaRPr sz="3200" b="1" i="0" u="none" strike="noStrike" cap="none" dirty="0">
              <a:solidFill>
                <a:schemeClr val="bg1"/>
              </a:solidFill>
              <a:latin typeface="Calibri"/>
              <a:ea typeface="Calibri"/>
              <a:cs typeface="Calibri"/>
              <a:sym typeface="Calibri"/>
            </a:endParaRPr>
          </a:p>
        </p:txBody>
      </p:sp>
      <p:pic>
        <p:nvPicPr>
          <p:cNvPr id="6" name="Google Shape;1522;p184"/>
          <p:cNvPicPr preferRelativeResize="0"/>
          <p:nvPr/>
        </p:nvPicPr>
        <p:blipFill rotWithShape="1">
          <a:blip r:embed="rId3">
            <a:alphaModFix/>
          </a:blip>
          <a:srcRect/>
          <a:stretch/>
        </p:blipFill>
        <p:spPr>
          <a:xfrm>
            <a:off x="5315061" y="1014413"/>
            <a:ext cx="6876938" cy="4700588"/>
          </a:xfrm>
          <a:prstGeom prst="rect">
            <a:avLst/>
          </a:prstGeom>
          <a:noFill/>
          <a:ln>
            <a:noFill/>
          </a:ln>
        </p:spPr>
      </p:pic>
    </p:spTree>
    <p:extLst>
      <p:ext uri="{BB962C8B-B14F-4D97-AF65-F5344CB8AC3E}">
        <p14:creationId xmlns:p14="http://schemas.microsoft.com/office/powerpoint/2010/main" val="23530190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B2F996AD36F84982D2523BD4EE5936" ma:contentTypeVersion="4" ma:contentTypeDescription="Create a new document." ma:contentTypeScope="" ma:versionID="0eaef5a52aadca347de401dbd5461d6d">
  <xsd:schema xmlns:xsd="http://www.w3.org/2001/XMLSchema" xmlns:xs="http://www.w3.org/2001/XMLSchema" xmlns:p="http://schemas.microsoft.com/office/2006/metadata/properties" xmlns:ns2="e7100a28-7259-4287-943a-533f502db88d" targetNamespace="http://schemas.microsoft.com/office/2006/metadata/properties" ma:root="true" ma:fieldsID="358e48d9dc5956fcaef871d8057f1d81" ns2:_="">
    <xsd:import namespace="e7100a28-7259-4287-943a-533f502db8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100a28-7259-4287-943a-533f502db8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01E044-FF16-42AD-9DF7-0A5A11C57967}">
  <ds:schemaRef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e7100a28-7259-4287-943a-533f502db88d"/>
    <ds:schemaRef ds:uri="http://purl.org/dc/dcmitype/"/>
  </ds:schemaRefs>
</ds:datastoreItem>
</file>

<file path=customXml/itemProps2.xml><?xml version="1.0" encoding="utf-8"?>
<ds:datastoreItem xmlns:ds="http://schemas.openxmlformats.org/officeDocument/2006/customXml" ds:itemID="{B95D82FD-5248-42EA-A8A4-421745BDBC05}">
  <ds:schemaRefs>
    <ds:schemaRef ds:uri="http://schemas.microsoft.com/sharepoint/v3/contenttype/forms"/>
  </ds:schemaRefs>
</ds:datastoreItem>
</file>

<file path=customXml/itemProps3.xml><?xml version="1.0" encoding="utf-8"?>
<ds:datastoreItem xmlns:ds="http://schemas.openxmlformats.org/officeDocument/2006/customXml" ds:itemID="{DC38F659-BE5F-4596-BF85-C896D175287D}">
  <ds:schemaRefs>
    <ds:schemaRef ds:uri="e7100a28-7259-4287-943a-533f502db8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505</TotalTime>
  <Words>4100</Words>
  <Application>Microsoft Office PowerPoint</Application>
  <PresentationFormat>Widescreen</PresentationFormat>
  <Paragraphs>417</Paragraphs>
  <Slides>42</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ＭＳ Ｐゴシック</vt:lpstr>
      <vt:lpstr>AngsanaUPC</vt:lpstr>
      <vt:lpstr>Arial</vt:lpstr>
      <vt:lpstr>Calibri</vt:lpstr>
      <vt:lpstr>Calibri Light</vt:lpstr>
      <vt:lpstr>Times</vt:lpstr>
      <vt:lpstr>Verdana</vt:lpstr>
      <vt:lpstr>Office Theme</vt:lpstr>
      <vt:lpstr>PowerPoint Presentation</vt:lpstr>
      <vt:lpstr>PowerPoint Presentation</vt:lpstr>
      <vt:lpstr>What is Academic Coaching?</vt:lpstr>
      <vt:lpstr>PowerPoint Presentation</vt:lpstr>
      <vt:lpstr>PowerPoint Presentation</vt:lpstr>
      <vt:lpstr>Growth Mindset</vt:lpstr>
      <vt:lpstr>Paradigm Shifts in CBME  Assessors &gt; Learning Coaches</vt:lpstr>
      <vt:lpstr>Competence by Design</vt:lpstr>
      <vt:lpstr>What do we mean by  “Coaching to Competence”?</vt:lpstr>
      <vt:lpstr>Resident learning is a learner-centered developmental approach to acquire competence.</vt:lpstr>
      <vt:lpstr>Coaching Feedback</vt:lpstr>
      <vt:lpstr>Coaching in the Moment is…</vt:lpstr>
      <vt:lpstr>Triangle of clinical competence</vt:lpstr>
      <vt:lpstr>Observation</vt:lpstr>
      <vt:lpstr>Coaching Over Time involves…</vt:lpstr>
      <vt:lpstr>PowerPoint Presentation</vt:lpstr>
      <vt:lpstr>Discussion</vt:lpstr>
      <vt:lpstr>                                  Alex Liu: Internal Medicine </vt:lpstr>
      <vt:lpstr>Responsibilities of Academic Coaches</vt:lpstr>
      <vt:lpstr>Examples of responsibilities of ACs </vt:lpstr>
      <vt:lpstr>PowerPoint Presentation</vt:lpstr>
      <vt:lpstr> It is a Process!!</vt:lpstr>
      <vt:lpstr>PowerPoint Presentation</vt:lpstr>
      <vt:lpstr>Workplace-Based Assessment in CBD</vt:lpstr>
      <vt:lpstr>Educational Alliance</vt:lpstr>
      <vt:lpstr>How Do Coaches Build This Alliance?</vt:lpstr>
      <vt:lpstr>Coaching Over Time</vt:lpstr>
      <vt:lpstr>Toolbox for Academic Coaches</vt:lpstr>
      <vt:lpstr>R2C2 model</vt:lpstr>
      <vt:lpstr>GROW Model of Coaching</vt:lpstr>
      <vt:lpstr>Coaching Feedback Grid</vt:lpstr>
      <vt:lpstr>Education Plan &amp; Reflection</vt:lpstr>
      <vt:lpstr>Discussion</vt:lpstr>
      <vt:lpstr>                               Joey Hamilton: Anesthesiology </vt:lpstr>
      <vt:lpstr>Coaching in the Moment</vt:lpstr>
      <vt:lpstr>Online Modules for Coaches</vt:lpstr>
      <vt:lpstr>Online Modules for Coaches</vt:lpstr>
      <vt:lpstr>Online Modules for Coaches</vt:lpstr>
      <vt:lpstr>In the Moment Academic Coach – Summary</vt:lpstr>
      <vt:lpstr>Coaching over time – Summary</vt:lpstr>
      <vt:lpstr>Academic Coach – 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Colizza</dc:creator>
  <cp:lastModifiedBy>A. Paquette</cp:lastModifiedBy>
  <cp:revision>137</cp:revision>
  <dcterms:created xsi:type="dcterms:W3CDTF">2020-05-10T19:59:38Z</dcterms:created>
  <dcterms:modified xsi:type="dcterms:W3CDTF">2020-06-16T16:37:42Z</dcterms:modified>
</cp:coreProperties>
</file>