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29"/>
  </p:notesMasterIdLst>
  <p:sldIdLst>
    <p:sldId id="256" r:id="rId3"/>
    <p:sldId id="259" r:id="rId4"/>
    <p:sldId id="291" r:id="rId5"/>
    <p:sldId id="258" r:id="rId6"/>
    <p:sldId id="266" r:id="rId7"/>
    <p:sldId id="267" r:id="rId8"/>
    <p:sldId id="262" r:id="rId9"/>
    <p:sldId id="319" r:id="rId10"/>
    <p:sldId id="268" r:id="rId11"/>
    <p:sldId id="257" r:id="rId12"/>
    <p:sldId id="273" r:id="rId13"/>
    <p:sldId id="269" r:id="rId14"/>
    <p:sldId id="318" r:id="rId15"/>
    <p:sldId id="271" r:id="rId16"/>
    <p:sldId id="299" r:id="rId17"/>
    <p:sldId id="312" r:id="rId18"/>
    <p:sldId id="321" r:id="rId19"/>
    <p:sldId id="322" r:id="rId20"/>
    <p:sldId id="310" r:id="rId21"/>
    <p:sldId id="284" r:id="rId22"/>
    <p:sldId id="315" r:id="rId23"/>
    <p:sldId id="317" r:id="rId24"/>
    <p:sldId id="313" r:id="rId25"/>
    <p:sldId id="309" r:id="rId26"/>
    <p:sldId id="320" r:id="rId27"/>
    <p:sldId id="30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CE0C"/>
    <a:srgbClr val="21FF06"/>
    <a:srgbClr val="408002"/>
    <a:srgbClr val="800002"/>
    <a:srgbClr val="10808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 snapToGrid="0" snapToObjects="1">
      <p:cViewPr varScale="1">
        <p:scale>
          <a:sx n="105" d="100"/>
          <a:sy n="105" d="100"/>
        </p:scale>
        <p:origin x="18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2BF21-4A41-3140-8447-221FA3A220E0}" type="doc">
      <dgm:prSet loTypeId="urn:microsoft.com/office/officeart/2009/3/layout/IncreasingArrowsProcess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985342B-27B8-184C-B33F-7FF31411059F}">
      <dgm:prSet phldrT="[Text]" custT="1"/>
      <dgm:spPr>
        <a:gradFill flip="none" rotWithShape="1">
          <a:gsLst>
            <a:gs pos="0">
              <a:schemeClr val="accent4">
                <a:hueOff val="4951372"/>
                <a:satOff val="0"/>
                <a:lumOff val="-1716"/>
                <a:alphaOff val="0"/>
                <a:shade val="51000"/>
                <a:satMod val="130000"/>
              </a:schemeClr>
            </a:gs>
            <a:gs pos="64000">
              <a:schemeClr val="accent4">
                <a:hueOff val="4951372"/>
                <a:satOff val="0"/>
                <a:lumOff val="-1716"/>
                <a:shade val="93000"/>
                <a:satMod val="130000"/>
                <a:alpha val="41000"/>
              </a:schemeClr>
            </a:gs>
            <a:gs pos="36000">
              <a:schemeClr val="accent4">
                <a:hueOff val="4951372"/>
                <a:satOff val="0"/>
                <a:lumOff val="-1716"/>
                <a:alphaOff val="0"/>
                <a:shade val="94000"/>
                <a:satMod val="13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sz="1600" dirty="0"/>
            <a:t>July to Dec. 2018</a:t>
          </a:r>
        </a:p>
      </dgm:t>
    </dgm:pt>
    <dgm:pt modelId="{B8E28F9F-0537-B841-9AB8-AF7C443CA6C5}" type="parTrans" cxnId="{9BADB2EE-0C2A-4D4B-A0B0-936670DF7CD4}">
      <dgm:prSet/>
      <dgm:spPr/>
      <dgm:t>
        <a:bodyPr/>
        <a:lstStyle/>
        <a:p>
          <a:endParaRPr lang="en-US"/>
        </a:p>
      </dgm:t>
    </dgm:pt>
    <dgm:pt modelId="{779DE1DF-4671-CB40-BF2D-A91DC8DED8B0}" type="sibTrans" cxnId="{9BADB2EE-0C2A-4D4B-A0B0-936670DF7CD4}">
      <dgm:prSet/>
      <dgm:spPr/>
      <dgm:t>
        <a:bodyPr/>
        <a:lstStyle/>
        <a:p>
          <a:endParaRPr lang="en-US"/>
        </a:p>
      </dgm:t>
    </dgm:pt>
    <dgm:pt modelId="{13E00A3B-A4D5-C142-90FD-CFCDACA673D9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1600" dirty="0"/>
            <a:t>Implementation of Competence Committees </a:t>
          </a:r>
        </a:p>
        <a:p>
          <a:r>
            <a:rPr lang="en-US" sz="1600" dirty="0"/>
            <a:t>Decision about Coaches</a:t>
          </a:r>
        </a:p>
      </dgm:t>
    </dgm:pt>
    <dgm:pt modelId="{CF897CB7-F650-9C4A-ABB0-C837EBAA81C5}" type="parTrans" cxnId="{359EB9F0-E83C-3548-B3D7-3ECDEE97D2B7}">
      <dgm:prSet/>
      <dgm:spPr/>
      <dgm:t>
        <a:bodyPr/>
        <a:lstStyle/>
        <a:p>
          <a:endParaRPr lang="en-US"/>
        </a:p>
      </dgm:t>
    </dgm:pt>
    <dgm:pt modelId="{8BB08989-9264-2943-863F-31E72CD78B71}" type="sibTrans" cxnId="{359EB9F0-E83C-3548-B3D7-3ECDEE97D2B7}">
      <dgm:prSet/>
      <dgm:spPr/>
      <dgm:t>
        <a:bodyPr/>
        <a:lstStyle/>
        <a:p>
          <a:endParaRPr lang="en-US"/>
        </a:p>
      </dgm:t>
    </dgm:pt>
    <dgm:pt modelId="{2B845764-2151-2746-B98F-8DF001739099}">
      <dgm:prSet phldrT="[Text]" custT="1"/>
      <dgm:spPr>
        <a:gradFill rotWithShape="0">
          <a:gsLst>
            <a:gs pos="0">
              <a:schemeClr val="accent4">
                <a:hueOff val="9902744"/>
                <a:satOff val="0"/>
                <a:lumOff val="-3431"/>
                <a:alphaOff val="0"/>
                <a:shade val="51000"/>
                <a:satMod val="130000"/>
              </a:schemeClr>
            </a:gs>
            <a:gs pos="52000">
              <a:schemeClr val="accent4">
                <a:hueOff val="9902744"/>
                <a:satOff val="0"/>
                <a:lumOff val="-3431"/>
                <a:alphaOff val="0"/>
                <a:shade val="93000"/>
                <a:satMod val="130000"/>
              </a:schemeClr>
            </a:gs>
            <a:gs pos="79000">
              <a:schemeClr val="accent4">
                <a:hueOff val="9902744"/>
                <a:satOff val="0"/>
                <a:lumOff val="-3431"/>
                <a:shade val="94000"/>
                <a:satMod val="135000"/>
                <a:alpha val="47000"/>
              </a:schemeClr>
            </a:gs>
          </a:gsLst>
          <a:lin ang="0" scaled="0"/>
        </a:gradFill>
      </dgm:spPr>
      <dgm:t>
        <a:bodyPr/>
        <a:lstStyle/>
        <a:p>
          <a:r>
            <a:rPr lang="en-US" sz="1600" dirty="0"/>
            <a:t>Aug. 2018 to Feb. 2019</a:t>
          </a:r>
        </a:p>
      </dgm:t>
    </dgm:pt>
    <dgm:pt modelId="{167FF02F-E5AF-8141-9840-146017C2EC2B}" type="parTrans" cxnId="{34F4E4C4-1973-6E44-BE23-0D71D331A1F7}">
      <dgm:prSet/>
      <dgm:spPr/>
      <dgm:t>
        <a:bodyPr/>
        <a:lstStyle/>
        <a:p>
          <a:endParaRPr lang="en-US"/>
        </a:p>
      </dgm:t>
    </dgm:pt>
    <dgm:pt modelId="{ED9DFA87-B21E-264E-B150-AC3E54E9E646}" type="sibTrans" cxnId="{34F4E4C4-1973-6E44-BE23-0D71D331A1F7}">
      <dgm:prSet/>
      <dgm:spPr/>
      <dgm:t>
        <a:bodyPr/>
        <a:lstStyle/>
        <a:p>
          <a:endParaRPr lang="en-US"/>
        </a:p>
      </dgm:t>
    </dgm:pt>
    <dgm:pt modelId="{9FF27179-7E33-C24E-A7C6-094293A694E1}">
      <dgm:prSet phldrT="[Text]" custT="1"/>
      <dgm:spPr/>
      <dgm:t>
        <a:bodyPr/>
        <a:lstStyle/>
        <a:p>
          <a:r>
            <a:rPr lang="en-US" sz="1600" dirty="0"/>
            <a:t>Review &amp; Modification of Current </a:t>
          </a:r>
          <a:r>
            <a:rPr lang="en-US" sz="1600" dirty="0" err="1"/>
            <a:t>Evals</a:t>
          </a:r>
          <a:r>
            <a:rPr lang="en-US" sz="1600" dirty="0"/>
            <a:t> to CBD format</a:t>
          </a:r>
        </a:p>
        <a:p>
          <a:endParaRPr lang="en-US" sz="700" dirty="0"/>
        </a:p>
      </dgm:t>
    </dgm:pt>
    <dgm:pt modelId="{D1170580-0248-6F42-8555-F86C1C42DA12}" type="parTrans" cxnId="{52473BBD-6A00-0F4F-8C54-7BAE9930FC9E}">
      <dgm:prSet/>
      <dgm:spPr/>
      <dgm:t>
        <a:bodyPr/>
        <a:lstStyle/>
        <a:p>
          <a:endParaRPr lang="en-US"/>
        </a:p>
      </dgm:t>
    </dgm:pt>
    <dgm:pt modelId="{88FDCC0B-C666-FB4F-BC08-65938FAA6CCB}" type="sibTrans" cxnId="{52473BBD-6A00-0F4F-8C54-7BAE9930FC9E}">
      <dgm:prSet/>
      <dgm:spPr/>
      <dgm:t>
        <a:bodyPr/>
        <a:lstStyle/>
        <a:p>
          <a:endParaRPr lang="en-US"/>
        </a:p>
      </dgm:t>
    </dgm:pt>
    <dgm:pt modelId="{EBE9C40F-B523-074F-B55A-3914C47410E3}">
      <dgm:prSet phldrT="[Text]" custT="1"/>
      <dgm:spPr>
        <a:gradFill rotWithShape="0">
          <a:gsLst>
            <a:gs pos="0">
              <a:schemeClr val="accent4">
                <a:hueOff val="14854116"/>
                <a:satOff val="0"/>
                <a:lumOff val="-5147"/>
                <a:alphaOff val="0"/>
                <a:shade val="51000"/>
                <a:satMod val="130000"/>
              </a:schemeClr>
            </a:gs>
            <a:gs pos="62000">
              <a:schemeClr val="accent4">
                <a:hueOff val="14854116"/>
                <a:satOff val="0"/>
                <a:lumOff val="-5147"/>
                <a:shade val="93000"/>
                <a:satMod val="130000"/>
                <a:alpha val="76000"/>
              </a:schemeClr>
            </a:gs>
            <a:gs pos="100000">
              <a:schemeClr val="accent4">
                <a:hueOff val="14854116"/>
                <a:satOff val="0"/>
                <a:lumOff val="-5147"/>
                <a:shade val="94000"/>
                <a:satMod val="135000"/>
                <a:alpha val="61000"/>
              </a:schemeClr>
            </a:gs>
          </a:gsLst>
          <a:lin ang="0" scaled="0"/>
        </a:gradFill>
      </dgm:spPr>
      <dgm:t>
        <a:bodyPr/>
        <a:lstStyle/>
        <a:p>
          <a:r>
            <a:rPr lang="en-US" sz="1600" dirty="0"/>
            <a:t>March 2019 to Sept. 2019</a:t>
          </a:r>
        </a:p>
      </dgm:t>
    </dgm:pt>
    <dgm:pt modelId="{D9C74E7E-D364-A646-864D-74A90C47B597}" type="parTrans" cxnId="{983E238A-DB44-2845-A3BB-3823F6927A4D}">
      <dgm:prSet/>
      <dgm:spPr/>
      <dgm:t>
        <a:bodyPr/>
        <a:lstStyle/>
        <a:p>
          <a:endParaRPr lang="en-US"/>
        </a:p>
      </dgm:t>
    </dgm:pt>
    <dgm:pt modelId="{3C3ACE4C-7D94-DD47-B55F-6981EB0797FD}" type="sibTrans" cxnId="{983E238A-DB44-2845-A3BB-3823F6927A4D}">
      <dgm:prSet/>
      <dgm:spPr/>
      <dgm:t>
        <a:bodyPr/>
        <a:lstStyle/>
        <a:p>
          <a:endParaRPr lang="en-US"/>
        </a:p>
      </dgm:t>
    </dgm:pt>
    <dgm:pt modelId="{8F57577F-0B91-C04D-8A86-4C6ABA19A4C0}">
      <dgm:prSet phldrT="[Text]"/>
      <dgm:spPr>
        <a:ln>
          <a:solidFill>
            <a:schemeClr val="accent6"/>
          </a:solidFill>
        </a:ln>
      </dgm:spPr>
      <dgm:t>
        <a:bodyPr/>
        <a:lstStyle/>
        <a:p>
          <a:r>
            <a:rPr lang="en-US" dirty="0"/>
            <a:t>Receive RC EPAs, Milestones, STRs, OTRs</a:t>
          </a:r>
        </a:p>
        <a:p>
          <a:r>
            <a:rPr lang="en-US" dirty="0"/>
            <a:t>Begin Program Revision</a:t>
          </a:r>
        </a:p>
        <a:p>
          <a:r>
            <a:rPr lang="en-US" dirty="0"/>
            <a:t>Begin Evaluation Revision &amp; Development</a:t>
          </a:r>
        </a:p>
      </dgm:t>
    </dgm:pt>
    <dgm:pt modelId="{6CCBBFC9-0DF2-E94C-8488-F0EC9854B1BC}" type="parTrans" cxnId="{66BF12C2-DD06-A244-BDF1-E3DC40F1D5F3}">
      <dgm:prSet/>
      <dgm:spPr/>
      <dgm:t>
        <a:bodyPr/>
        <a:lstStyle/>
        <a:p>
          <a:endParaRPr lang="en-US"/>
        </a:p>
      </dgm:t>
    </dgm:pt>
    <dgm:pt modelId="{F0504405-DCED-8046-99B3-B72E9A96C42D}" type="sibTrans" cxnId="{66BF12C2-DD06-A244-BDF1-E3DC40F1D5F3}">
      <dgm:prSet/>
      <dgm:spPr/>
      <dgm:t>
        <a:bodyPr/>
        <a:lstStyle/>
        <a:p>
          <a:endParaRPr lang="en-US"/>
        </a:p>
      </dgm:t>
    </dgm:pt>
    <dgm:pt modelId="{76207678-1B4A-B048-BBD6-3E925CD669CC}">
      <dgm:prSet custT="1"/>
      <dgm:spPr>
        <a:gradFill rotWithShape="0">
          <a:gsLst>
            <a:gs pos="23000">
              <a:schemeClr val="accent4">
                <a:hueOff val="0"/>
                <a:satOff val="0"/>
                <a:lumOff val="0"/>
                <a:shade val="51000"/>
                <a:satMod val="130000"/>
                <a:alpha val="91000"/>
              </a:schemeClr>
            </a:gs>
            <a:gs pos="92000">
              <a:schemeClr val="accent4">
                <a:hueOff val="0"/>
                <a:satOff val="0"/>
                <a:lumOff val="0"/>
                <a:shade val="93000"/>
                <a:satMod val="130000"/>
                <a:alpha val="34000"/>
              </a:schemeClr>
            </a:gs>
            <a:gs pos="58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0" scaled="0"/>
        </a:gradFill>
      </dgm:spPr>
      <dgm:t>
        <a:bodyPr/>
        <a:lstStyle/>
        <a:p>
          <a:r>
            <a:rPr lang="en-US" sz="1600" dirty="0"/>
            <a:t>July 2018 through to rollout and beyond...</a:t>
          </a:r>
        </a:p>
      </dgm:t>
    </dgm:pt>
    <dgm:pt modelId="{DF577CB0-7919-9847-9568-F71BFE128A46}" type="parTrans" cxnId="{2CE6D9D1-CC4A-504A-A6DA-D0B13AF7258C}">
      <dgm:prSet/>
      <dgm:spPr/>
      <dgm:t>
        <a:bodyPr/>
        <a:lstStyle/>
        <a:p>
          <a:endParaRPr lang="en-US"/>
        </a:p>
      </dgm:t>
    </dgm:pt>
    <dgm:pt modelId="{18FE7BC0-7D67-4B43-96A7-02C736FE877F}" type="sibTrans" cxnId="{2CE6D9D1-CC4A-504A-A6DA-D0B13AF7258C}">
      <dgm:prSet/>
      <dgm:spPr/>
      <dgm:t>
        <a:bodyPr/>
        <a:lstStyle/>
        <a:p>
          <a:endParaRPr lang="en-US"/>
        </a:p>
      </dgm:t>
    </dgm:pt>
    <dgm:pt modelId="{B5CA5144-B1A5-B44B-90CA-01AE7EB596F0}">
      <dgm:prSet phldrT="[Text]" custT="1"/>
      <dgm:spPr/>
      <dgm:t>
        <a:bodyPr/>
        <a:lstStyle/>
        <a:p>
          <a:r>
            <a:rPr lang="en-US" sz="1600" dirty="0"/>
            <a:t>Sept 2019 </a:t>
          </a:r>
          <a:r>
            <a:rPr lang="mr-IN" sz="1600" dirty="0"/>
            <a:t>–</a:t>
          </a:r>
          <a:r>
            <a:rPr lang="en-US" sz="1600" dirty="0"/>
            <a:t> June 2020</a:t>
          </a:r>
        </a:p>
      </dgm:t>
    </dgm:pt>
    <dgm:pt modelId="{FC43344A-757A-1D46-BDAE-F4405AF509C2}" type="parTrans" cxnId="{8835FB8C-EF8A-224F-A5A2-BBE8B82504A2}">
      <dgm:prSet/>
      <dgm:spPr/>
      <dgm:t>
        <a:bodyPr/>
        <a:lstStyle/>
        <a:p>
          <a:endParaRPr lang="en-US"/>
        </a:p>
      </dgm:t>
    </dgm:pt>
    <dgm:pt modelId="{574FDE33-AEBB-694D-97BF-91845867A0C6}" type="sibTrans" cxnId="{8835FB8C-EF8A-224F-A5A2-BBE8B82504A2}">
      <dgm:prSet/>
      <dgm:spPr/>
      <dgm:t>
        <a:bodyPr/>
        <a:lstStyle/>
        <a:p>
          <a:endParaRPr lang="en-US"/>
        </a:p>
      </dgm:t>
    </dgm:pt>
    <dgm:pt modelId="{E5465B36-59F9-5D4C-A6E8-FBE9C5210D8B}" type="pres">
      <dgm:prSet presAssocID="{4552BF21-4A41-3140-8447-221FA3A220E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1685172-B570-B640-BEE1-45118A544429}" type="pres">
      <dgm:prSet presAssocID="{76207678-1B4A-B048-BBD6-3E925CD669CC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0B0A3C35-8897-AC4C-9191-00B157C20B29}" type="pres">
      <dgm:prSet presAssocID="{D985342B-27B8-184C-B33F-7FF31411059F}" presName="parentText2" presStyleLbl="node1" presStyleIdx="1" presStyleCnt="5" custLinFactNeighborX="0" custLinFactNeighborY="12353">
        <dgm:presLayoutVars>
          <dgm:chMax/>
          <dgm:chPref val="3"/>
          <dgm:bulletEnabled val="1"/>
        </dgm:presLayoutVars>
      </dgm:prSet>
      <dgm:spPr/>
    </dgm:pt>
    <dgm:pt modelId="{187EFC19-A81F-604A-B838-5ED98E54E3D7}" type="pres">
      <dgm:prSet presAssocID="{D985342B-27B8-184C-B33F-7FF31411059F}" presName="childText2" presStyleLbl="solidAlignAcc1" presStyleIdx="0" presStyleCnt="3" custScaleY="52476" custLinFactNeighborX="1259" custLinFactNeighborY="-19620">
        <dgm:presLayoutVars>
          <dgm:chMax val="0"/>
          <dgm:chPref val="0"/>
          <dgm:bulletEnabled val="1"/>
        </dgm:presLayoutVars>
      </dgm:prSet>
      <dgm:spPr/>
    </dgm:pt>
    <dgm:pt modelId="{91E3667A-11E0-E742-A28A-D17A62258719}" type="pres">
      <dgm:prSet presAssocID="{2B845764-2151-2746-B98F-8DF001739099}" presName="parentText3" presStyleLbl="node1" presStyleIdx="2" presStyleCnt="5" custLinFactNeighborX="0" custLinFactNeighborY="22646">
        <dgm:presLayoutVars>
          <dgm:chMax/>
          <dgm:chPref val="3"/>
          <dgm:bulletEnabled val="1"/>
        </dgm:presLayoutVars>
      </dgm:prSet>
      <dgm:spPr/>
    </dgm:pt>
    <dgm:pt modelId="{3ECE7349-7328-A047-AC34-60FBBF5F4044}" type="pres">
      <dgm:prSet presAssocID="{2B845764-2151-2746-B98F-8DF001739099}" presName="childText3" presStyleLbl="solidAlignAcc1" presStyleIdx="1" presStyleCnt="3" custScaleY="43066" custLinFactNeighborX="-810" custLinFactNeighborY="-17379">
        <dgm:presLayoutVars>
          <dgm:chMax val="0"/>
          <dgm:chPref val="0"/>
          <dgm:bulletEnabled val="1"/>
        </dgm:presLayoutVars>
      </dgm:prSet>
      <dgm:spPr/>
    </dgm:pt>
    <dgm:pt modelId="{99A81820-1888-E94D-A26D-7AB0374E7694}" type="pres">
      <dgm:prSet presAssocID="{EBE9C40F-B523-074F-B55A-3914C47410E3}" presName="parentText4" presStyleLbl="node1" presStyleIdx="3" presStyleCnt="5" custLinFactNeighborX="0" custLinFactNeighborY="36030">
        <dgm:presLayoutVars>
          <dgm:chMax/>
          <dgm:chPref val="3"/>
          <dgm:bulletEnabled val="1"/>
        </dgm:presLayoutVars>
      </dgm:prSet>
      <dgm:spPr/>
    </dgm:pt>
    <dgm:pt modelId="{C3500078-9D2D-D64B-B163-250DDEEA1E3B}" type="pres">
      <dgm:prSet presAssocID="{EBE9C40F-B523-074F-B55A-3914C47410E3}" presName="childText4" presStyleLbl="solidAlignAcc1" presStyleIdx="2" presStyleCnt="3" custLinFactNeighborX="-810" custLinFactNeighborY="17378">
        <dgm:presLayoutVars>
          <dgm:chMax val="0"/>
          <dgm:chPref val="0"/>
          <dgm:bulletEnabled val="1"/>
        </dgm:presLayoutVars>
      </dgm:prSet>
      <dgm:spPr/>
    </dgm:pt>
    <dgm:pt modelId="{AB5D28D7-40C5-A648-AB83-66715B0B86CA}" type="pres">
      <dgm:prSet presAssocID="{B5CA5144-B1A5-B44B-90CA-01AE7EB596F0}" presName="parentText5" presStyleLbl="node1" presStyleIdx="4" presStyleCnt="5" custLinFactNeighborX="0" custLinFactNeighborY="52499">
        <dgm:presLayoutVars>
          <dgm:chMax/>
          <dgm:chPref val="3"/>
          <dgm:bulletEnabled val="1"/>
        </dgm:presLayoutVars>
      </dgm:prSet>
      <dgm:spPr/>
    </dgm:pt>
  </dgm:ptLst>
  <dgm:cxnLst>
    <dgm:cxn modelId="{2B703F01-D08F-0E40-99D9-6A9522DF99B7}" type="presOf" srcId="{13E00A3B-A4D5-C142-90FD-CFCDACA673D9}" destId="{187EFC19-A81F-604A-B838-5ED98E54E3D7}" srcOrd="0" destOrd="0" presId="urn:microsoft.com/office/officeart/2009/3/layout/IncreasingArrowsProcess"/>
    <dgm:cxn modelId="{021CD503-BF65-134E-A661-1D5E3B0C84DD}" type="presOf" srcId="{76207678-1B4A-B048-BBD6-3E925CD669CC}" destId="{41685172-B570-B640-BEE1-45118A544429}" srcOrd="0" destOrd="0" presId="urn:microsoft.com/office/officeart/2009/3/layout/IncreasingArrowsProcess"/>
    <dgm:cxn modelId="{EF51022D-9A6B-1C42-BB17-9A7DE0F2077A}" type="presOf" srcId="{9FF27179-7E33-C24E-A7C6-094293A694E1}" destId="{3ECE7349-7328-A047-AC34-60FBBF5F4044}" srcOrd="0" destOrd="0" presId="urn:microsoft.com/office/officeart/2009/3/layout/IncreasingArrowsProcess"/>
    <dgm:cxn modelId="{5B070A37-5614-D447-8D36-DCD9E5DE8176}" type="presOf" srcId="{8F57577F-0B91-C04D-8A86-4C6ABA19A4C0}" destId="{C3500078-9D2D-D64B-B163-250DDEEA1E3B}" srcOrd="0" destOrd="0" presId="urn:microsoft.com/office/officeart/2009/3/layout/IncreasingArrowsProcess"/>
    <dgm:cxn modelId="{EDE3264B-1313-2944-870E-B01B74BFC540}" type="presOf" srcId="{B5CA5144-B1A5-B44B-90CA-01AE7EB596F0}" destId="{AB5D28D7-40C5-A648-AB83-66715B0B86CA}" srcOrd="0" destOrd="0" presId="urn:microsoft.com/office/officeart/2009/3/layout/IncreasingArrowsProcess"/>
    <dgm:cxn modelId="{7829AA68-92A8-0940-8925-855B06CFCA61}" type="presOf" srcId="{2B845764-2151-2746-B98F-8DF001739099}" destId="{91E3667A-11E0-E742-A28A-D17A62258719}" srcOrd="0" destOrd="0" presId="urn:microsoft.com/office/officeart/2009/3/layout/IncreasingArrowsProcess"/>
    <dgm:cxn modelId="{983E238A-DB44-2845-A3BB-3823F6927A4D}" srcId="{4552BF21-4A41-3140-8447-221FA3A220E0}" destId="{EBE9C40F-B523-074F-B55A-3914C47410E3}" srcOrd="3" destOrd="0" parTransId="{D9C74E7E-D364-A646-864D-74A90C47B597}" sibTransId="{3C3ACE4C-7D94-DD47-B55F-6981EB0797FD}"/>
    <dgm:cxn modelId="{8835FB8C-EF8A-224F-A5A2-BBE8B82504A2}" srcId="{4552BF21-4A41-3140-8447-221FA3A220E0}" destId="{B5CA5144-B1A5-B44B-90CA-01AE7EB596F0}" srcOrd="4" destOrd="0" parTransId="{FC43344A-757A-1D46-BDAE-F4405AF509C2}" sibTransId="{574FDE33-AEBB-694D-97BF-91845867A0C6}"/>
    <dgm:cxn modelId="{098C2BA8-95DA-424A-A84F-AAB2FA29DD91}" type="presOf" srcId="{4552BF21-4A41-3140-8447-221FA3A220E0}" destId="{E5465B36-59F9-5D4C-A6E8-FBE9C5210D8B}" srcOrd="0" destOrd="0" presId="urn:microsoft.com/office/officeart/2009/3/layout/IncreasingArrowsProcess"/>
    <dgm:cxn modelId="{3FB891B7-C312-AC4A-BD24-8987B688C32B}" type="presOf" srcId="{D985342B-27B8-184C-B33F-7FF31411059F}" destId="{0B0A3C35-8897-AC4C-9191-00B157C20B29}" srcOrd="0" destOrd="0" presId="urn:microsoft.com/office/officeart/2009/3/layout/IncreasingArrowsProcess"/>
    <dgm:cxn modelId="{52473BBD-6A00-0F4F-8C54-7BAE9930FC9E}" srcId="{2B845764-2151-2746-B98F-8DF001739099}" destId="{9FF27179-7E33-C24E-A7C6-094293A694E1}" srcOrd="0" destOrd="0" parTransId="{D1170580-0248-6F42-8555-F86C1C42DA12}" sibTransId="{88FDCC0B-C666-FB4F-BC08-65938FAA6CCB}"/>
    <dgm:cxn modelId="{A5816DBF-E29C-9A4E-BD31-072F6FC11207}" type="presOf" srcId="{EBE9C40F-B523-074F-B55A-3914C47410E3}" destId="{99A81820-1888-E94D-A26D-7AB0374E7694}" srcOrd="0" destOrd="0" presId="urn:microsoft.com/office/officeart/2009/3/layout/IncreasingArrowsProcess"/>
    <dgm:cxn modelId="{66BF12C2-DD06-A244-BDF1-E3DC40F1D5F3}" srcId="{EBE9C40F-B523-074F-B55A-3914C47410E3}" destId="{8F57577F-0B91-C04D-8A86-4C6ABA19A4C0}" srcOrd="0" destOrd="0" parTransId="{6CCBBFC9-0DF2-E94C-8488-F0EC9854B1BC}" sibTransId="{F0504405-DCED-8046-99B3-B72E9A96C42D}"/>
    <dgm:cxn modelId="{34F4E4C4-1973-6E44-BE23-0D71D331A1F7}" srcId="{4552BF21-4A41-3140-8447-221FA3A220E0}" destId="{2B845764-2151-2746-B98F-8DF001739099}" srcOrd="2" destOrd="0" parTransId="{167FF02F-E5AF-8141-9840-146017C2EC2B}" sibTransId="{ED9DFA87-B21E-264E-B150-AC3E54E9E646}"/>
    <dgm:cxn modelId="{2CE6D9D1-CC4A-504A-A6DA-D0B13AF7258C}" srcId="{4552BF21-4A41-3140-8447-221FA3A220E0}" destId="{76207678-1B4A-B048-BBD6-3E925CD669CC}" srcOrd="0" destOrd="0" parTransId="{DF577CB0-7919-9847-9568-F71BFE128A46}" sibTransId="{18FE7BC0-7D67-4B43-96A7-02C736FE877F}"/>
    <dgm:cxn modelId="{9BADB2EE-0C2A-4D4B-A0B0-936670DF7CD4}" srcId="{4552BF21-4A41-3140-8447-221FA3A220E0}" destId="{D985342B-27B8-184C-B33F-7FF31411059F}" srcOrd="1" destOrd="0" parTransId="{B8E28F9F-0537-B841-9AB8-AF7C443CA6C5}" sibTransId="{779DE1DF-4671-CB40-BF2D-A91DC8DED8B0}"/>
    <dgm:cxn modelId="{359EB9F0-E83C-3548-B3D7-3ECDEE97D2B7}" srcId="{D985342B-27B8-184C-B33F-7FF31411059F}" destId="{13E00A3B-A4D5-C142-90FD-CFCDACA673D9}" srcOrd="0" destOrd="0" parTransId="{CF897CB7-F650-9C4A-ABB0-C837EBAA81C5}" sibTransId="{8BB08989-9264-2943-863F-31E72CD78B71}"/>
    <dgm:cxn modelId="{319A5C7F-11F1-4E4C-83C0-924136C6AE33}" type="presParOf" srcId="{E5465B36-59F9-5D4C-A6E8-FBE9C5210D8B}" destId="{41685172-B570-B640-BEE1-45118A544429}" srcOrd="0" destOrd="0" presId="urn:microsoft.com/office/officeart/2009/3/layout/IncreasingArrowsProcess"/>
    <dgm:cxn modelId="{2FCA1B2C-D2A7-0B43-907B-B4FDA5DAA207}" type="presParOf" srcId="{E5465B36-59F9-5D4C-A6E8-FBE9C5210D8B}" destId="{0B0A3C35-8897-AC4C-9191-00B157C20B29}" srcOrd="1" destOrd="0" presId="urn:microsoft.com/office/officeart/2009/3/layout/IncreasingArrowsProcess"/>
    <dgm:cxn modelId="{32D38318-7236-BC42-85FA-BFC84BF99A60}" type="presParOf" srcId="{E5465B36-59F9-5D4C-A6E8-FBE9C5210D8B}" destId="{187EFC19-A81F-604A-B838-5ED98E54E3D7}" srcOrd="2" destOrd="0" presId="urn:microsoft.com/office/officeart/2009/3/layout/IncreasingArrowsProcess"/>
    <dgm:cxn modelId="{3CF54BD3-B9CA-F44F-9269-10DD5166D311}" type="presParOf" srcId="{E5465B36-59F9-5D4C-A6E8-FBE9C5210D8B}" destId="{91E3667A-11E0-E742-A28A-D17A62258719}" srcOrd="3" destOrd="0" presId="urn:microsoft.com/office/officeart/2009/3/layout/IncreasingArrowsProcess"/>
    <dgm:cxn modelId="{B3E056AB-C678-AC42-A8CC-201D5334D558}" type="presParOf" srcId="{E5465B36-59F9-5D4C-A6E8-FBE9C5210D8B}" destId="{3ECE7349-7328-A047-AC34-60FBBF5F4044}" srcOrd="4" destOrd="0" presId="urn:microsoft.com/office/officeart/2009/3/layout/IncreasingArrowsProcess"/>
    <dgm:cxn modelId="{4D845C4A-389F-734A-8CA5-7B7144312B76}" type="presParOf" srcId="{E5465B36-59F9-5D4C-A6E8-FBE9C5210D8B}" destId="{99A81820-1888-E94D-A26D-7AB0374E7694}" srcOrd="5" destOrd="0" presId="urn:microsoft.com/office/officeart/2009/3/layout/IncreasingArrowsProcess"/>
    <dgm:cxn modelId="{4217E44A-8919-9941-ABC7-7D45063040CF}" type="presParOf" srcId="{E5465B36-59F9-5D4C-A6E8-FBE9C5210D8B}" destId="{C3500078-9D2D-D64B-B163-250DDEEA1E3B}" srcOrd="6" destOrd="0" presId="urn:microsoft.com/office/officeart/2009/3/layout/IncreasingArrowsProcess"/>
    <dgm:cxn modelId="{962077BB-7C58-D84C-B148-EF0B0CF23D65}" type="presParOf" srcId="{E5465B36-59F9-5D4C-A6E8-FBE9C5210D8B}" destId="{AB5D28D7-40C5-A648-AB83-66715B0B86CA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85172-B570-B640-BEE1-45118A544429}">
      <dsp:nvSpPr>
        <dsp:cNvPr id="0" name=""/>
        <dsp:cNvSpPr/>
      </dsp:nvSpPr>
      <dsp:spPr>
        <a:xfrm>
          <a:off x="0" y="679470"/>
          <a:ext cx="8930105" cy="129868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23000">
              <a:schemeClr val="accent4">
                <a:hueOff val="0"/>
                <a:satOff val="0"/>
                <a:lumOff val="0"/>
                <a:shade val="51000"/>
                <a:satMod val="130000"/>
                <a:alpha val="91000"/>
              </a:schemeClr>
            </a:gs>
            <a:gs pos="92000">
              <a:schemeClr val="accent4">
                <a:hueOff val="0"/>
                <a:satOff val="0"/>
                <a:lumOff val="0"/>
                <a:shade val="93000"/>
                <a:satMod val="130000"/>
                <a:alpha val="34000"/>
              </a:schemeClr>
            </a:gs>
            <a:gs pos="58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61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July 2018 through to rollout and beyond...</a:t>
          </a:r>
        </a:p>
      </dsp:txBody>
      <dsp:txXfrm>
        <a:off x="0" y="1004142"/>
        <a:ext cx="8605433" cy="649343"/>
      </dsp:txXfrm>
    </dsp:sp>
    <dsp:sp modelId="{0B0A3C35-8897-AC4C-9191-00B157C20B29}">
      <dsp:nvSpPr>
        <dsp:cNvPr id="0" name=""/>
        <dsp:cNvSpPr/>
      </dsp:nvSpPr>
      <dsp:spPr>
        <a:xfrm>
          <a:off x="1650283" y="1272959"/>
          <a:ext cx="7279821" cy="1298687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chemeClr val="accent4">
                <a:hueOff val="4951372"/>
                <a:satOff val="0"/>
                <a:lumOff val="-1716"/>
                <a:alphaOff val="0"/>
                <a:shade val="51000"/>
                <a:satMod val="130000"/>
              </a:schemeClr>
            </a:gs>
            <a:gs pos="64000">
              <a:schemeClr val="accent4">
                <a:hueOff val="4951372"/>
                <a:satOff val="0"/>
                <a:lumOff val="-1716"/>
                <a:shade val="93000"/>
                <a:satMod val="130000"/>
                <a:alpha val="41000"/>
              </a:schemeClr>
            </a:gs>
            <a:gs pos="36000">
              <a:schemeClr val="accent4">
                <a:hueOff val="4951372"/>
                <a:satOff val="0"/>
                <a:lumOff val="-1716"/>
                <a:alphaOff val="0"/>
                <a:shade val="94000"/>
                <a:satMod val="135000"/>
              </a:schemeClr>
            </a:gs>
          </a:gsLst>
          <a:lin ang="0" scaled="1"/>
          <a:tileRect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61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July to Dec. 2018</a:t>
          </a:r>
        </a:p>
      </dsp:txBody>
      <dsp:txXfrm>
        <a:off x="1650283" y="1597631"/>
        <a:ext cx="6955149" cy="649343"/>
      </dsp:txXfrm>
    </dsp:sp>
    <dsp:sp modelId="{187EFC19-A81F-604A-B838-5ED98E54E3D7}">
      <dsp:nvSpPr>
        <dsp:cNvPr id="0" name=""/>
        <dsp:cNvSpPr/>
      </dsp:nvSpPr>
      <dsp:spPr>
        <a:xfrm>
          <a:off x="1671062" y="2211102"/>
          <a:ext cx="1650462" cy="125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Implementation of Competence Committees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Decision about Coaches</a:t>
          </a:r>
        </a:p>
      </dsp:txBody>
      <dsp:txXfrm>
        <a:off x="1671062" y="2211102"/>
        <a:ext cx="1650462" cy="1251342"/>
      </dsp:txXfrm>
    </dsp:sp>
    <dsp:sp modelId="{91E3667A-11E0-E742-A28A-D17A62258719}">
      <dsp:nvSpPr>
        <dsp:cNvPr id="0" name=""/>
        <dsp:cNvSpPr/>
      </dsp:nvSpPr>
      <dsp:spPr>
        <a:xfrm>
          <a:off x="3300566" y="1839696"/>
          <a:ext cx="5629538" cy="129868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9902744"/>
                <a:satOff val="0"/>
                <a:lumOff val="-3431"/>
                <a:alphaOff val="0"/>
                <a:shade val="51000"/>
                <a:satMod val="130000"/>
              </a:schemeClr>
            </a:gs>
            <a:gs pos="52000">
              <a:schemeClr val="accent4">
                <a:hueOff val="9902744"/>
                <a:satOff val="0"/>
                <a:lumOff val="-3431"/>
                <a:alphaOff val="0"/>
                <a:shade val="93000"/>
                <a:satMod val="130000"/>
              </a:schemeClr>
            </a:gs>
            <a:gs pos="79000">
              <a:schemeClr val="accent4">
                <a:hueOff val="9902744"/>
                <a:satOff val="0"/>
                <a:lumOff val="-3431"/>
                <a:shade val="94000"/>
                <a:satMod val="135000"/>
                <a:alpha val="47000"/>
              </a:schemeClr>
            </a:gs>
          </a:gsLst>
          <a:lin ang="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61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Aug. 2018 to Feb. 2019</a:t>
          </a:r>
        </a:p>
      </dsp:txBody>
      <dsp:txXfrm>
        <a:off x="3300566" y="2164368"/>
        <a:ext cx="5304866" cy="649343"/>
      </dsp:txXfrm>
    </dsp:sp>
    <dsp:sp modelId="{3ECE7349-7328-A047-AC34-60FBBF5F4044}">
      <dsp:nvSpPr>
        <dsp:cNvPr id="0" name=""/>
        <dsp:cNvSpPr/>
      </dsp:nvSpPr>
      <dsp:spPr>
        <a:xfrm>
          <a:off x="3287198" y="2809799"/>
          <a:ext cx="1650462" cy="1026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9902744"/>
              <a:satOff val="0"/>
              <a:lumOff val="-34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Review &amp; Modification of Current </a:t>
          </a:r>
          <a:r>
            <a:rPr lang="en-US" sz="1600" kern="1200" dirty="0" err="1"/>
            <a:t>Evals</a:t>
          </a:r>
          <a:r>
            <a:rPr lang="en-US" sz="1600" kern="1200" dirty="0"/>
            <a:t> to CBD format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3287198" y="2809799"/>
        <a:ext cx="1650462" cy="1026951"/>
      </dsp:txXfrm>
    </dsp:sp>
    <dsp:sp modelId="{99A81820-1888-E94D-A26D-7AB0374E7694}">
      <dsp:nvSpPr>
        <dsp:cNvPr id="0" name=""/>
        <dsp:cNvSpPr/>
      </dsp:nvSpPr>
      <dsp:spPr>
        <a:xfrm>
          <a:off x="4951743" y="2446575"/>
          <a:ext cx="3978361" cy="129868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4854116"/>
                <a:satOff val="0"/>
                <a:lumOff val="-5147"/>
                <a:alphaOff val="0"/>
                <a:shade val="51000"/>
                <a:satMod val="130000"/>
              </a:schemeClr>
            </a:gs>
            <a:gs pos="62000">
              <a:schemeClr val="accent4">
                <a:hueOff val="14854116"/>
                <a:satOff val="0"/>
                <a:lumOff val="-5147"/>
                <a:shade val="93000"/>
                <a:satMod val="130000"/>
                <a:alpha val="76000"/>
              </a:schemeClr>
            </a:gs>
            <a:gs pos="100000">
              <a:schemeClr val="accent4">
                <a:hueOff val="14854116"/>
                <a:satOff val="0"/>
                <a:lumOff val="-5147"/>
                <a:shade val="94000"/>
                <a:satMod val="135000"/>
                <a:alpha val="61000"/>
              </a:schemeClr>
            </a:gs>
          </a:gsLst>
          <a:lin ang="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61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March 2019 to Sept. 2019</a:t>
          </a:r>
        </a:p>
      </dsp:txBody>
      <dsp:txXfrm>
        <a:off x="4951743" y="2771247"/>
        <a:ext cx="3653689" cy="649343"/>
      </dsp:txXfrm>
    </dsp:sp>
    <dsp:sp modelId="{C3500078-9D2D-D64B-B163-250DDEEA1E3B}">
      <dsp:nvSpPr>
        <dsp:cNvPr id="0" name=""/>
        <dsp:cNvSpPr/>
      </dsp:nvSpPr>
      <dsp:spPr>
        <a:xfrm>
          <a:off x="4938374" y="3392853"/>
          <a:ext cx="1650462" cy="23845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Receive RC EPAs, Milestones, STRs, OTRs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Begin Program Revision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Begin Evaluation Revision &amp; Development</a:t>
          </a:r>
        </a:p>
      </dsp:txBody>
      <dsp:txXfrm>
        <a:off x="4938374" y="3392853"/>
        <a:ext cx="1650462" cy="2384598"/>
      </dsp:txXfrm>
    </dsp:sp>
    <dsp:sp modelId="{AB5D28D7-40C5-A648-AB83-66715B0B86CA}">
      <dsp:nvSpPr>
        <dsp:cNvPr id="0" name=""/>
        <dsp:cNvSpPr/>
      </dsp:nvSpPr>
      <dsp:spPr>
        <a:xfrm>
          <a:off x="6602026" y="3093519"/>
          <a:ext cx="2328078" cy="129868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9805488"/>
                <a:satOff val="0"/>
                <a:lumOff val="-6863"/>
                <a:alphaOff val="0"/>
                <a:shade val="51000"/>
                <a:satMod val="130000"/>
              </a:schemeClr>
            </a:gs>
            <a:gs pos="80000">
              <a:schemeClr val="accent4">
                <a:hueOff val="19805488"/>
                <a:satOff val="0"/>
                <a:lumOff val="-6863"/>
                <a:alphaOff val="0"/>
                <a:shade val="93000"/>
                <a:satMod val="130000"/>
              </a:schemeClr>
            </a:gs>
            <a:gs pos="100000">
              <a:schemeClr val="accent4">
                <a:hueOff val="19805488"/>
                <a:satOff val="0"/>
                <a:lumOff val="-6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61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Sept 2019 </a:t>
          </a:r>
          <a:r>
            <a:rPr lang="mr-IN" sz="1600" kern="1200" dirty="0"/>
            <a:t>–</a:t>
          </a:r>
          <a:r>
            <a:rPr lang="en-US" sz="1600" kern="1200" dirty="0"/>
            <a:t> June 2020</a:t>
          </a:r>
        </a:p>
      </dsp:txBody>
      <dsp:txXfrm>
        <a:off x="6602026" y="3418191"/>
        <a:ext cx="2003406" cy="649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9DD10-781D-3D49-8335-52189A1BE3AC}" type="datetimeFigureOut">
              <a:rPr lang="en-US" smtClean="0"/>
              <a:t>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EB76D-35C4-AB4A-A2CC-01288DE3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5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a learner, assessment will flow as follows: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learning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occurs in a macro (rotational) view and micro (daily) view.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Views Learning Plan EPAs &amp; milestones as part of the day or rotation.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Selects observation opportunities.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 with supervisor to find opportunities.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Participates in the encounter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 with supervisor, peers, and often, the patient.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Exchange feedback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resident self-assesses (i.e., reflects on learning).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supervisor provides specific constructive feedback for learning based on evidence from the encounter and the design of the RCEPA.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 observation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all observations are recorded.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could be in an ePortfolio or other means of technology. </a:t>
            </a:r>
            <a:endParaRPr lang="en-CA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44E4-D6E0-446D-9134-31D2F255741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438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Resident and faculty identify an opportunity for an EPA assessment.  Supervisor might review expectations and remind resident of feedback to build on from a previous encounter.</a:t>
            </a:r>
          </a:p>
          <a:p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 goes to do the EPA activity.  Supervisor supervises either directly or indirectly depending on the EPA</a:t>
            </a:r>
          </a:p>
          <a:p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Supervisor provides verbal feedback to the resident, giving 1 or 2 specific, actionable pieces of feedback</a:t>
            </a:r>
          </a:p>
          <a:p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Supervisor documents the assessment on MedSIS.</a:t>
            </a:r>
          </a:p>
          <a:p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cycle repeats itself, resulting in multiple assessments of the same EPA over time, by different observers.</a:t>
            </a:r>
          </a:p>
          <a:p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get collated on MedSIS, with the data being available to the resident, the Program Director, the REL, the resident’s academic coach and the Competence Committee (formerly the Evaluation Committee)</a:t>
            </a:r>
          </a:p>
          <a:p>
            <a:r>
              <a:rPr lang="en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the Competence Committee that makes decisions around progression, promotion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EB76D-35C4-AB4A-A2CC-01288DE3A1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5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I’m sure many of you are asking what happens to the data that is collected by the Observer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 data,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evidence of learning and learner reflections will recorded electronically by both the learner and the supervisor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 mentioned earlier, the Competence Committee is the group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for assessing the progress of trainees in achieving the milestones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EPAs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observations in a clinical setting are document and reviewed by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both the Observer and the program director,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decision about the progress of each learner take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 at the CC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the CC will receive evaluations reports about each learner – this data will support a group assessment process rather than a single summative assessment and will allow the CC to collectively determine if the learner should move on to the next stage of training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b="0" i="0" baseline="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44E4-D6E0-446D-9134-31D2F255741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94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Live Date  July 1, 2020, for residents entering</a:t>
            </a:r>
            <a:r>
              <a:rPr lang="en-US" baseline="0" dirty="0"/>
              <a:t> that year, in the General Program, Forensic Subspecialty, and Child &amp; Adolescent Subspecialty.</a:t>
            </a:r>
          </a:p>
          <a:p>
            <a:r>
              <a:rPr lang="en-US" baseline="0" dirty="0"/>
              <a:t>The Geriatric Subspecialty Program likely to Go Live July 1,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37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Dates for initiating each of the items described are indicated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Reason arrows ongoing is because</a:t>
            </a:r>
            <a:r>
              <a:rPr lang="en-US" baseline="0" dirty="0"/>
              <a:t> we may find need to revise things as we go along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8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20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r>
              <a:rPr lang="en-US" dirty="0"/>
              <a:t>Feel</a:t>
            </a:r>
            <a:r>
              <a:rPr lang="en-US" baseline="0" dirty="0"/>
              <a:t> free to contact JoAnn Corey, CBD Lead for the Dept. of Psychiatry &amp; Behavioural Neurosciences at </a:t>
            </a:r>
            <a:r>
              <a:rPr lang="en-US" baseline="0" dirty="0" err="1"/>
              <a:t>jcorey@stjoes.ca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5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people have good ideas.  Things that could make the way we are current</a:t>
            </a:r>
            <a:r>
              <a:rPr lang="en-US" baseline="0" dirty="0"/>
              <a:t>ly doing things, even better.  </a:t>
            </a:r>
            <a:endParaRPr lang="en-US" dirty="0"/>
          </a:p>
          <a:p>
            <a:r>
              <a:rPr lang="en-US" dirty="0"/>
              <a:t>But as humans, we are very resistant to change.  </a:t>
            </a:r>
            <a:endParaRPr lang="en-US" baseline="0" dirty="0"/>
          </a:p>
          <a:p>
            <a:r>
              <a:rPr lang="en-US" baseline="0" dirty="0"/>
              <a:t>Why would we want to change something if it seems to be working ok?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4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we want to work to educate even better.</a:t>
            </a:r>
          </a:p>
          <a:p>
            <a:r>
              <a:rPr lang="en-US" dirty="0"/>
              <a:t>	To better prepare our</a:t>
            </a:r>
            <a:r>
              <a:rPr lang="en-US" baseline="0" dirty="0"/>
              <a:t> graduates</a:t>
            </a:r>
          </a:p>
          <a:p>
            <a:r>
              <a:rPr lang="en-US" baseline="0" dirty="0"/>
              <a:t>	To feel more fulfilled as educators</a:t>
            </a:r>
          </a:p>
          <a:p>
            <a:r>
              <a:rPr lang="en-US" baseline="0" dirty="0"/>
              <a:t>	And most importantly, to provide even better patient care moving forward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current system is mainly based on residents spending a certain amount of time in</a:t>
            </a:r>
            <a:r>
              <a:rPr lang="en-US" baseline="0" dirty="0"/>
              <a:t> prescribed experiences.</a:t>
            </a:r>
          </a:p>
          <a:p>
            <a:r>
              <a:rPr lang="en-US" baseline="0" dirty="0"/>
              <a:t>Generally, as long as there are no significant issues, they move to the next time-based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BUT!</a:t>
            </a:r>
            <a:r>
              <a:rPr lang="en-CA" baseline="0" dirty="0"/>
              <a:t>  This is not necessarily leading to the BEST outcomes we could help our residents achieve.</a:t>
            </a:r>
          </a:p>
          <a:p>
            <a:r>
              <a:rPr lang="en-CA" baseline="0" dirty="0"/>
              <a:t>In particular, our evaluations are not always useful, there is a great deal of inter-evaluator inconsistency, our feedback is not always most useful and residents are not always able</a:t>
            </a:r>
          </a:p>
          <a:p>
            <a:r>
              <a:rPr lang="en-CA" baseline="0" dirty="0"/>
              <a:t>To accept feedback.  With this, we are often not capturing concerns early on.  Additionally, our system for deciding on promotion of residents is then based on evaluations with the aforementioned difficulties.</a:t>
            </a:r>
          </a:p>
          <a:p>
            <a:r>
              <a:rPr lang="en-CA" baseline="0" dirty="0"/>
              <a:t>Competency Based Medical Education strives to change these things.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</a:t>
            </a:r>
            <a:r>
              <a:rPr lang="en-US" baseline="0" dirty="0"/>
              <a:t> will still matter; early completion will be the exception.</a:t>
            </a:r>
          </a:p>
          <a:p>
            <a:r>
              <a:rPr lang="en-US" baseline="0" dirty="0"/>
              <a:t>However, the focus will be </a:t>
            </a:r>
            <a:r>
              <a:rPr lang="en-US" baseline="0" dirty="0" err="1"/>
              <a:t>moreso</a:t>
            </a:r>
            <a:r>
              <a:rPr lang="en-US" baseline="0" dirty="0"/>
              <a:t> on Outcomes expected of a resident at each stage of training</a:t>
            </a:r>
          </a:p>
          <a:p>
            <a:r>
              <a:rPr lang="en-US" baseline="0" dirty="0"/>
              <a:t>There will be more frequent yet low-stakes assessments, thus giving more opportunities for feedback and making it easier for residents to be open to that feedback.</a:t>
            </a:r>
          </a:p>
          <a:p>
            <a:r>
              <a:rPr lang="en-US" baseline="0" dirty="0"/>
              <a:t>Stay tuned for more information on assessment tools and “entrustment scales” that will be used in evaluations.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2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84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Involves systematically THINKING</a:t>
            </a:r>
            <a:r>
              <a:rPr lang="en-US" baseline="0" dirty="0"/>
              <a:t> ABOUT i.e. designing a learner’s journey through their career in medicine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8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There will be much less emphasis on </a:t>
            </a:r>
            <a:r>
              <a:rPr lang="en-US" baseline="0" dirty="0" err="1"/>
              <a:t>pgy</a:t>
            </a:r>
            <a:r>
              <a:rPr lang="en-US" baseline="0" dirty="0"/>
              <a:t>-year.  Instead, residents will transition through Stages of Training, along the Competence Continuum.</a:t>
            </a:r>
          </a:p>
          <a:p>
            <a:r>
              <a:rPr lang="en-US" baseline="0" dirty="0"/>
              <a:t>-The Royal College will outline what Outcomes need to be accomplished within each Stage of training and give a range of time that stage may last</a:t>
            </a:r>
          </a:p>
          <a:p>
            <a:r>
              <a:rPr lang="en-US" baseline="0" dirty="0"/>
              <a:t>-Programs will then decide the duration of each stage (within the RC parameters) and what rotations will be included in each stage to accomplish those Outcomes</a:t>
            </a:r>
          </a:p>
          <a:p>
            <a:r>
              <a:rPr lang="en-US" baseline="0" dirty="0"/>
              <a:t>-The Royal College will also outline what skills &amp; knowledge must be accomplished by a resident before they are to be allowed to progress to the next stage of training.  Those required skills &amp; knowledge are packaged into what is called the EPAs and Milestones (see next slide)</a:t>
            </a:r>
          </a:p>
          <a:p>
            <a:r>
              <a:rPr lang="en-US" baseline="0" dirty="0"/>
              <a:t>-Programs will then map which EPAs should be accomplished in which rotations for their residents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B76D-35C4-AB4A-A2CC-01288DE3A1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1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rgbClr val="003152">
              <a:alpha val="8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381000" y="1022350"/>
            <a:ext cx="8382000" cy="5530850"/>
          </a:xfrm>
          <a:prstGeom prst="rect">
            <a:avLst/>
          </a:prstGeom>
          <a:solidFill>
            <a:schemeClr val="bg1"/>
          </a:solidFill>
          <a:ln w="38100">
            <a:solidFill>
              <a:srgbClr val="998D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152"/>
          </a:solidFill>
          <a:ln>
            <a:noFill/>
          </a:ln>
          <a:effectLst>
            <a:outerShdw blurRad="111125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6766" y="78884"/>
            <a:ext cx="8969811" cy="106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2072152" y="169855"/>
            <a:ext cx="5130000" cy="894905"/>
          </a:xfrm>
          <a:prstGeom prst="rect">
            <a:avLst/>
          </a:prstGeom>
          <a:solidFill>
            <a:srgbClr val="998D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379" y="196111"/>
            <a:ext cx="4950796" cy="844917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7391400" cy="4419600"/>
          </a:xfrm>
        </p:spPr>
        <p:txBody>
          <a:bodyPr/>
          <a:lstStyle>
            <a:lvl1pPr marL="228600" indent="-228600">
              <a:spcAft>
                <a:spcPts val="864"/>
              </a:spcAft>
              <a:defRPr sz="2400" b="0" i="0">
                <a:solidFill>
                  <a:srgbClr val="0F3350"/>
                </a:solidFill>
                <a:latin typeface="Verdana"/>
                <a:cs typeface="Verdana"/>
              </a:defRPr>
            </a:lvl1pPr>
            <a:lvl2pPr marL="742950" indent="-285750">
              <a:spcBef>
                <a:spcPts val="48"/>
              </a:spcBef>
              <a:buFont typeface="Arial"/>
              <a:buChar char="•"/>
              <a:defRPr sz="2000" b="0" i="0">
                <a:solidFill>
                  <a:schemeClr val="accent2"/>
                </a:solidFill>
                <a:latin typeface="Verdana"/>
                <a:cs typeface="Verdana"/>
              </a:defRPr>
            </a:lvl2pPr>
            <a:lvl3pPr marL="1143000" indent="-228600">
              <a:spcBef>
                <a:spcPts val="600"/>
              </a:spcBef>
              <a:buFont typeface="Lucida Grande"/>
              <a:buChar char="-"/>
              <a:defRPr sz="1800" b="0" i="0">
                <a:solidFill>
                  <a:srgbClr val="414F5C"/>
                </a:solidFill>
                <a:latin typeface="Verdana"/>
                <a:cs typeface="Verdana"/>
              </a:defRPr>
            </a:lvl3pPr>
            <a:lvl4pPr marL="141732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4pPr>
            <a:lvl5pPr marL="169164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2773" y="6490046"/>
            <a:ext cx="3123804" cy="365125"/>
          </a:xfrm>
        </p:spPr>
        <p:txBody>
          <a:bodyPr/>
          <a:lstStyle>
            <a:lvl1pPr>
              <a:defRPr sz="1000">
                <a:latin typeface="Verdana"/>
                <a:cs typeface="Verdana"/>
              </a:defRPr>
            </a:lvl1pPr>
          </a:lstStyle>
          <a:p>
            <a:fld id="{51EBB4C4-B395-064C-BD76-B6B6D3504C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59109" y="244543"/>
            <a:ext cx="1234561" cy="749677"/>
          </a:xfrm>
          <a:ln w="19050" cmpd="sng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itle Slide_external_bilen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2" y="139099"/>
            <a:ext cx="1874821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8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rgbClr val="003152">
              <a:alpha val="8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381000" y="1022350"/>
            <a:ext cx="8382000" cy="5530850"/>
          </a:xfrm>
          <a:prstGeom prst="rect">
            <a:avLst/>
          </a:prstGeom>
          <a:solidFill>
            <a:schemeClr val="bg1"/>
          </a:solidFill>
          <a:ln w="38100">
            <a:solidFill>
              <a:srgbClr val="998D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152"/>
          </a:solidFill>
          <a:ln>
            <a:noFill/>
          </a:ln>
          <a:effectLst>
            <a:outerShdw blurRad="111125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6766" y="78884"/>
            <a:ext cx="8969811" cy="106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2072152" y="169855"/>
            <a:ext cx="5130000" cy="894905"/>
          </a:xfrm>
          <a:prstGeom prst="rect">
            <a:avLst/>
          </a:prstGeom>
          <a:solidFill>
            <a:srgbClr val="998D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379" y="196111"/>
            <a:ext cx="4950796" cy="844917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7391400" cy="4419600"/>
          </a:xfrm>
        </p:spPr>
        <p:txBody>
          <a:bodyPr/>
          <a:lstStyle>
            <a:lvl1pPr marL="228600" indent="-228600">
              <a:spcAft>
                <a:spcPts val="864"/>
              </a:spcAft>
              <a:defRPr sz="2400" b="0" i="0">
                <a:solidFill>
                  <a:srgbClr val="0F3350"/>
                </a:solidFill>
                <a:latin typeface="Verdana"/>
                <a:cs typeface="Verdana"/>
              </a:defRPr>
            </a:lvl1pPr>
            <a:lvl2pPr marL="742950" indent="-285750">
              <a:spcBef>
                <a:spcPts val="48"/>
              </a:spcBef>
              <a:buFont typeface="Arial"/>
              <a:buChar char="•"/>
              <a:defRPr sz="2000" b="0" i="0">
                <a:solidFill>
                  <a:schemeClr val="accent2"/>
                </a:solidFill>
                <a:latin typeface="Verdana"/>
                <a:cs typeface="Verdana"/>
              </a:defRPr>
            </a:lvl2pPr>
            <a:lvl3pPr marL="1143000" indent="-228600">
              <a:spcBef>
                <a:spcPts val="600"/>
              </a:spcBef>
              <a:buFont typeface="Lucida Grande"/>
              <a:buChar char="-"/>
              <a:defRPr sz="1800" b="0" i="0">
                <a:solidFill>
                  <a:srgbClr val="414F5C"/>
                </a:solidFill>
                <a:latin typeface="Verdana"/>
                <a:cs typeface="Verdana"/>
              </a:defRPr>
            </a:lvl3pPr>
            <a:lvl4pPr marL="141732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4pPr>
            <a:lvl5pPr marL="169164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2773" y="6490046"/>
            <a:ext cx="3123804" cy="365125"/>
          </a:xfrm>
        </p:spPr>
        <p:txBody>
          <a:bodyPr/>
          <a:lstStyle>
            <a:lvl1pPr>
              <a:defRPr sz="1000">
                <a:latin typeface="Verdana"/>
                <a:cs typeface="Verdana"/>
              </a:defRPr>
            </a:lvl1pPr>
          </a:lstStyle>
          <a:p>
            <a:fld id="{51EBB4C4-B395-064C-BD76-B6B6D3504C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59109" y="244543"/>
            <a:ext cx="1234561" cy="749677"/>
          </a:xfrm>
          <a:ln w="19050" cmpd="sng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itle Slide_external_bilen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2" y="139099"/>
            <a:ext cx="1874821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9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rgbClr val="003152">
              <a:alpha val="8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381000" y="1022350"/>
            <a:ext cx="8382000" cy="5530850"/>
          </a:xfrm>
          <a:prstGeom prst="rect">
            <a:avLst/>
          </a:prstGeom>
          <a:solidFill>
            <a:schemeClr val="bg1"/>
          </a:solidFill>
          <a:ln w="38100">
            <a:solidFill>
              <a:srgbClr val="998D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152"/>
          </a:solidFill>
          <a:ln>
            <a:noFill/>
          </a:ln>
          <a:effectLst>
            <a:outerShdw blurRad="111125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Rectangle 20"/>
          <p:cNvSpPr/>
          <p:nvPr userDrawn="1"/>
        </p:nvSpPr>
        <p:spPr>
          <a:xfrm>
            <a:off x="86768" y="78888"/>
            <a:ext cx="8969811" cy="106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/>
          <p:cNvSpPr/>
          <p:nvPr userDrawn="1"/>
        </p:nvSpPr>
        <p:spPr>
          <a:xfrm>
            <a:off x="2072152" y="169859"/>
            <a:ext cx="5130000" cy="894905"/>
          </a:xfrm>
          <a:prstGeom prst="rect">
            <a:avLst/>
          </a:prstGeom>
          <a:solidFill>
            <a:srgbClr val="998D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380" y="196115"/>
            <a:ext cx="4950796" cy="844917"/>
          </a:xfrm>
        </p:spPr>
        <p:txBody>
          <a:bodyPr>
            <a:normAutofit/>
          </a:bodyPr>
          <a:lstStyle>
            <a:lvl1pPr algn="l">
              <a:defRPr sz="135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7391400" cy="4419600"/>
          </a:xfrm>
        </p:spPr>
        <p:txBody>
          <a:bodyPr/>
          <a:lstStyle>
            <a:lvl1pPr marL="128588" indent="-128588">
              <a:spcAft>
                <a:spcPts val="486"/>
              </a:spcAft>
              <a:defRPr sz="1350" b="0" i="0">
                <a:solidFill>
                  <a:srgbClr val="0F3350"/>
                </a:solidFill>
                <a:latin typeface="Verdana"/>
                <a:cs typeface="Verdana"/>
              </a:defRPr>
            </a:lvl1pPr>
            <a:lvl2pPr marL="417910" indent="-160735">
              <a:spcBef>
                <a:spcPts val="27"/>
              </a:spcBef>
              <a:buFont typeface="Arial"/>
              <a:buChar char="•"/>
              <a:defRPr sz="1125" b="0" i="0">
                <a:solidFill>
                  <a:schemeClr val="accent2"/>
                </a:solidFill>
                <a:latin typeface="Verdana"/>
                <a:cs typeface="Verdana"/>
              </a:defRPr>
            </a:lvl2pPr>
            <a:lvl3pPr marL="642938" indent="-128588">
              <a:spcBef>
                <a:spcPts val="338"/>
              </a:spcBef>
              <a:buFont typeface="Lucida Grande"/>
              <a:buChar char="-"/>
              <a:defRPr sz="1013" b="0" i="0">
                <a:solidFill>
                  <a:srgbClr val="414F5C"/>
                </a:solidFill>
                <a:latin typeface="Verdana"/>
                <a:cs typeface="Verdana"/>
              </a:defRPr>
            </a:lvl3pPr>
            <a:lvl4pPr marL="797243" indent="-128588">
              <a:spcBef>
                <a:spcPts val="338"/>
              </a:spcBef>
              <a:buFont typeface="Lucida Grande"/>
              <a:buChar char="-"/>
              <a:defRPr sz="900" b="0" i="0">
                <a:solidFill>
                  <a:schemeClr val="accent6"/>
                </a:solidFill>
                <a:latin typeface="Verdana"/>
                <a:cs typeface="Verdana"/>
              </a:defRPr>
            </a:lvl4pPr>
            <a:lvl5pPr marL="951548" indent="-128588">
              <a:spcBef>
                <a:spcPts val="338"/>
              </a:spcBef>
              <a:buFont typeface="Lucida Grande"/>
              <a:buChar char="-"/>
              <a:defRPr sz="900" b="0" i="0">
                <a:solidFill>
                  <a:schemeClr val="accent6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2773" y="6490050"/>
            <a:ext cx="3123804" cy="365125"/>
          </a:xfrm>
        </p:spPr>
        <p:txBody>
          <a:bodyPr/>
          <a:lstStyle>
            <a:lvl1pPr>
              <a:defRPr sz="563">
                <a:latin typeface="Verdana"/>
                <a:cs typeface="Verdana"/>
              </a:defRPr>
            </a:lvl1pPr>
          </a:lstStyle>
          <a:p>
            <a:fld id="{51EBB4C4-B395-064C-BD76-B6B6D3504C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59111" y="244547"/>
            <a:ext cx="1234561" cy="749677"/>
          </a:xfrm>
          <a:ln w="19050" cmpd="sng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563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itle Slide_external_bilen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4" y="139099"/>
            <a:ext cx="1874821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139DDD-668D-894B-B379-3E9BAE7C77F2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BC44D8-B624-6E45-9E4C-FEC4AF981FF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9" r:id="rId17"/>
    <p:sldLayoutId id="2147483680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2877A8-5B4B-164C-BA7C-09293E983B4C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18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2.jpeg"/><Relationship Id="rId17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g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5" Type="http://schemas.openxmlformats.org/officeDocument/2006/relationships/image" Target="../media/image35.jpg"/><Relationship Id="rId10" Type="http://schemas.openxmlformats.org/officeDocument/2006/relationships/image" Target="../media/image27.jpg"/><Relationship Id="rId4" Type="http://schemas.microsoft.com/office/2007/relationships/hdphoto" Target="../media/hdphoto6.wdp"/><Relationship Id="rId9" Type="http://schemas.openxmlformats.org/officeDocument/2006/relationships/image" Target="../media/image31.jpeg"/><Relationship Id="rId1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43.pn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1" y="1967756"/>
            <a:ext cx="6762749" cy="1470025"/>
          </a:xfrm>
        </p:spPr>
        <p:txBody>
          <a:bodyPr/>
          <a:lstStyle/>
          <a:p>
            <a:r>
              <a:rPr lang="en-US" b="1" dirty="0"/>
              <a:t>Competence by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437781"/>
            <a:ext cx="6762749" cy="1752600"/>
          </a:xfrm>
        </p:spPr>
        <p:txBody>
          <a:bodyPr/>
          <a:lstStyle/>
          <a:p>
            <a:r>
              <a:rPr lang="en-US" dirty="0"/>
              <a:t>An Overview </a:t>
            </a:r>
          </a:p>
          <a:p>
            <a:r>
              <a:rPr lang="en-US" dirty="0"/>
              <a:t>Nov. 18, 2018</a:t>
            </a:r>
          </a:p>
        </p:txBody>
      </p:sp>
      <p:pic>
        <p:nvPicPr>
          <p:cNvPr id="4" name="Picture 3" descr="CBD Log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9" l="424" r="100000">
                        <a14:foregroundMark x1="94915" y1="51563" x2="94915" y2="51563"/>
                        <a14:backgroundMark x1="2542" y1="3125" x2="2542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11" y="3526372"/>
            <a:ext cx="1543553" cy="837181"/>
          </a:xfrm>
          <a:prstGeom prst="rect">
            <a:avLst/>
          </a:prstGeom>
        </p:spPr>
      </p:pic>
      <p:pic>
        <p:nvPicPr>
          <p:cNvPr id="5" name="Picture 4" descr="MAC-CB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36" y="4005538"/>
            <a:ext cx="1767044" cy="6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3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Goals of CBD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88411" y="1922379"/>
            <a:ext cx="4474539" cy="3810000"/>
          </a:xfrm>
        </p:spPr>
        <p:txBody>
          <a:bodyPr/>
          <a:lstStyle/>
          <a:p>
            <a:r>
              <a:rPr lang="en-US" sz="2400" dirty="0"/>
              <a:t>Embed continuous assessment throughout training</a:t>
            </a:r>
          </a:p>
          <a:p>
            <a:endParaRPr lang="en-US" sz="2400" dirty="0"/>
          </a:p>
          <a:p>
            <a:r>
              <a:rPr lang="en-US" sz="2400" dirty="0"/>
              <a:t>Increase the authenticity of feedback </a:t>
            </a:r>
          </a:p>
          <a:p>
            <a:endParaRPr lang="en-US" sz="2400" dirty="0"/>
          </a:p>
          <a:p>
            <a:r>
              <a:rPr lang="en-US" sz="2400" dirty="0"/>
              <a:t>Increase transparency of educational standards </a:t>
            </a:r>
          </a:p>
          <a:p>
            <a:endParaRPr lang="en-US" dirty="0"/>
          </a:p>
        </p:txBody>
      </p:sp>
      <p:pic>
        <p:nvPicPr>
          <p:cNvPr id="7" name="Picture 6" descr="Targe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5928" l="7227" r="97266">
                        <a14:foregroundMark x1="67383" y1="35520" x2="67383" y2="35520"/>
                        <a14:foregroundMark x1="71680" y1="27828" x2="71680" y2="27828"/>
                        <a14:foregroundMark x1="77344" y1="40498" x2="77344" y2="40498"/>
                        <a14:foregroundMark x1="58008" y1="29638" x2="58008" y2="29638"/>
                        <a14:foregroundMark x1="60156" y1="41629" x2="60156" y2="41629"/>
                        <a14:foregroundMark x1="54883" y1="45249" x2="54883" y2="45249"/>
                        <a14:foregroundMark x1="58008" y1="51357" x2="58008" y2="51357"/>
                        <a14:foregroundMark x1="60156" y1="61538" x2="60156" y2="61538"/>
                        <a14:foregroundMark x1="49219" y1="45928" x2="49219" y2="45928"/>
                        <a14:foregroundMark x1="53906" y1="55430" x2="53906" y2="55430"/>
                        <a14:backgroundMark x1="77344" y1="59729" x2="77344" y2="59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3" y="2055574"/>
            <a:ext cx="2904188" cy="25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0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7974619-cartoon-confused-person-vector-illustr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5" b="96231" l="17269" r="82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5550"/>
          <a:stretch>
            <a:fillRect/>
          </a:stretch>
        </p:blipFill>
        <p:spPr>
          <a:xfrm>
            <a:off x="4840685" y="739588"/>
            <a:ext cx="3657600" cy="53087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this going to look like?</a:t>
            </a:r>
          </a:p>
        </p:txBody>
      </p:sp>
    </p:spTree>
    <p:extLst>
      <p:ext uri="{BB962C8B-B14F-4D97-AF65-F5344CB8AC3E}">
        <p14:creationId xmlns:p14="http://schemas.microsoft.com/office/powerpoint/2010/main" val="56929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Competence Continuum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-Stages of Training-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ompetence Continuum graph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06" y="1425387"/>
            <a:ext cx="5586903" cy="5251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356" y="5949963"/>
            <a:ext cx="11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PGY-1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356" y="5521227"/>
            <a:ext cx="11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PGY-2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356" y="3899030"/>
            <a:ext cx="11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PGY-5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356" y="4501807"/>
            <a:ext cx="11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PGY-4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356" y="5040836"/>
            <a:ext cx="11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PGY-3</a:t>
            </a:r>
          </a:p>
        </p:txBody>
      </p:sp>
      <p:cxnSp>
        <p:nvCxnSpPr>
          <p:cNvPr id="12" name="Straight Connector 11"/>
          <p:cNvCxnSpPr>
            <a:stCxn id="5" idx="0"/>
            <a:endCxn id="8" idx="2"/>
          </p:cNvCxnSpPr>
          <p:nvPr/>
        </p:nvCxnSpPr>
        <p:spPr>
          <a:xfrm flipV="1">
            <a:off x="1163228" y="5410168"/>
            <a:ext cx="0" cy="1110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2"/>
            <a:endCxn id="8" idx="0"/>
          </p:cNvCxnSpPr>
          <p:nvPr/>
        </p:nvCxnSpPr>
        <p:spPr>
          <a:xfrm>
            <a:off x="1163228" y="4871139"/>
            <a:ext cx="0" cy="1696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2"/>
            <a:endCxn id="7" idx="0"/>
          </p:cNvCxnSpPr>
          <p:nvPr/>
        </p:nvCxnSpPr>
        <p:spPr>
          <a:xfrm>
            <a:off x="1163228" y="4268362"/>
            <a:ext cx="0" cy="23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0"/>
          </p:cNvCxnSpPr>
          <p:nvPr/>
        </p:nvCxnSpPr>
        <p:spPr>
          <a:xfrm flipV="1">
            <a:off x="1163228" y="3421677"/>
            <a:ext cx="0" cy="477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0"/>
            <a:endCxn id="5" idx="2"/>
          </p:cNvCxnSpPr>
          <p:nvPr/>
        </p:nvCxnSpPr>
        <p:spPr>
          <a:xfrm flipV="1">
            <a:off x="1163228" y="5890559"/>
            <a:ext cx="0" cy="59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6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Competence Continuum &amp; </a:t>
            </a:r>
            <a:br>
              <a:rPr lang="en-US" dirty="0"/>
            </a:br>
            <a:r>
              <a:rPr lang="en-US" dirty="0"/>
              <a:t>Stages of Training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9463" y="1449451"/>
            <a:ext cx="7583487" cy="4208930"/>
          </a:xfrm>
        </p:spPr>
        <p:txBody>
          <a:bodyPr>
            <a:noAutofit/>
          </a:bodyPr>
          <a:lstStyle/>
          <a:p>
            <a:r>
              <a:rPr lang="en-US" sz="1800" dirty="0"/>
              <a:t>Less emphasis on </a:t>
            </a:r>
            <a:r>
              <a:rPr lang="en-US" sz="1800" dirty="0" err="1"/>
              <a:t>pgy</a:t>
            </a:r>
            <a:r>
              <a:rPr lang="en-US" sz="1800" dirty="0"/>
              <a:t>-year.  Residents transition through Stages of Training, along the Competence Continuum.</a:t>
            </a:r>
          </a:p>
          <a:p>
            <a:r>
              <a:rPr lang="en-US" sz="1800" dirty="0"/>
              <a:t>Royal College will outline what Outcomes need to be accomplished within each Stage of training and give a range of duration for each stage</a:t>
            </a:r>
          </a:p>
          <a:p>
            <a:r>
              <a:rPr lang="en-US" sz="1800" dirty="0"/>
              <a:t>Programs will then decide the duration of each stage &amp; what rotations will be included in each stage to accomplish those Outcomes</a:t>
            </a:r>
          </a:p>
          <a:p>
            <a:r>
              <a:rPr lang="en-US" sz="1800" dirty="0"/>
              <a:t>Royal College will  outline what outcomes must be accomplished before a resident progresses to the next stage of training.  Those required outcomes are packaged into EPAs and Milestones</a:t>
            </a:r>
          </a:p>
          <a:p>
            <a:r>
              <a:rPr lang="en-US" sz="1800" dirty="0"/>
              <a:t>Programs will then map which EPAs should be accomplished in which rotations for their residents</a:t>
            </a:r>
          </a:p>
        </p:txBody>
      </p:sp>
    </p:spTree>
    <p:extLst>
      <p:ext uri="{BB962C8B-B14F-4D97-AF65-F5344CB8AC3E}">
        <p14:creationId xmlns:p14="http://schemas.microsoft.com/office/powerpoint/2010/main" val="355000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8411" y="334210"/>
            <a:ext cx="4476750" cy="769938"/>
          </a:xfrm>
        </p:spPr>
        <p:txBody>
          <a:bodyPr/>
          <a:lstStyle/>
          <a:p>
            <a:pPr algn="ctr"/>
            <a:r>
              <a:rPr lang="en-US" b="1" u="sng" dirty="0"/>
              <a:t>EPAs &amp; Milestones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888411" y="1203159"/>
            <a:ext cx="4474539" cy="52003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</a:t>
            </a:r>
            <a:r>
              <a:rPr lang="en-US" b="1" u="sng" dirty="0"/>
              <a:t>Entrustable Professional Activity </a:t>
            </a:r>
            <a:r>
              <a:rPr lang="en-US" b="1" dirty="0"/>
              <a:t>(EPA) </a:t>
            </a:r>
            <a:r>
              <a:rPr lang="en-US" dirty="0"/>
              <a:t>is a key task that an individual can be trusted to perform in a given health care context.</a:t>
            </a:r>
          </a:p>
          <a:p>
            <a:r>
              <a:rPr lang="en-US" dirty="0">
                <a:solidFill>
                  <a:srgbClr val="1B3861"/>
                </a:solidFill>
              </a:rPr>
              <a:t>Example: Performing a basic psychiatric assessment for patients presenting with common mental health concerns.</a:t>
            </a:r>
          </a:p>
          <a:p>
            <a:endParaRPr lang="en-US" dirty="0"/>
          </a:p>
          <a:p>
            <a:r>
              <a:rPr lang="en-US" b="1" u="sng" dirty="0"/>
              <a:t>Milestones</a:t>
            </a:r>
            <a:r>
              <a:rPr lang="en-US" dirty="0"/>
              <a:t> are the smaller units of ability required to complete the full EPA.  They are observable markers of an individual’s ability.</a:t>
            </a:r>
          </a:p>
          <a:p>
            <a:r>
              <a:rPr lang="en-US" dirty="0">
                <a:solidFill>
                  <a:schemeClr val="tx2"/>
                </a:solidFill>
              </a:rPr>
              <a:t>Examples: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Safe set up of room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Introducing self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Key components of psychiatric assessment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Basic Risk Assessment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Use of patient-centered interview skills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EPA Milestone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6" y="2041560"/>
            <a:ext cx="2939719" cy="2939719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3609474" y="200526"/>
            <a:ext cx="40105" cy="64569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2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this work?</a:t>
            </a:r>
          </a:p>
        </p:txBody>
      </p:sp>
      <p:pic>
        <p:nvPicPr>
          <p:cNvPr id="4" name="Picture 3" descr="gears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25" b="80188" l="15188" r="84750">
                        <a14:foregroundMark x1="40938" y1="34875" x2="40938" y2="34875"/>
                        <a14:foregroundMark x1="41625" y1="39938" x2="41625" y2="39938"/>
                        <a14:foregroundMark x1="36563" y1="35188" x2="36563" y2="35188"/>
                        <a14:foregroundMark x1="28625" y1="26125" x2="28625" y2="26125"/>
                        <a14:foregroundMark x1="23875" y1="26875" x2="23875" y2="26875"/>
                        <a14:foregroundMark x1="22063" y1="30875" x2="22063" y2="30875"/>
                        <a14:foregroundMark x1="24250" y1="34125" x2="24250" y2="34125"/>
                        <a14:foregroundMark x1="28625" y1="34500" x2="28625" y2="34500"/>
                        <a14:foregroundMark x1="30813" y1="30125" x2="30813" y2="30125"/>
                        <a14:foregroundMark x1="34063" y1="46813" x2="34063" y2="46813"/>
                        <a14:foregroundMark x1="23875" y1="51188" x2="23875" y2="51188"/>
                        <a14:foregroundMark x1="29000" y1="53312" x2="29000" y2="53312"/>
                        <a14:foregroundMark x1="30813" y1="47563" x2="30813" y2="47563"/>
                        <a14:foregroundMark x1="36938" y1="60938" x2="36938" y2="60938"/>
                        <a14:foregroundMark x1="36938" y1="64563" x2="36938" y2="64563"/>
                        <a14:foregroundMark x1="32625" y1="60563" x2="32625" y2="60563"/>
                        <a14:foregroundMark x1="38000" y1="56938" x2="38000" y2="56938"/>
                        <a14:foregroundMark x1="43438" y1="60250" x2="43438" y2="60250"/>
                        <a14:foregroundMark x1="43813" y1="67125" x2="43813" y2="67125"/>
                        <a14:foregroundMark x1="37688" y1="69625" x2="37688" y2="69625"/>
                        <a14:foregroundMark x1="32625" y1="66375" x2="32625" y2="66375"/>
                        <a14:foregroundMark x1="47063" y1="65688" x2="47063" y2="65688"/>
                        <a14:foregroundMark x1="28250" y1="62063" x2="28250" y2="62063"/>
                        <a14:foregroundMark x1="44563" y1="45375" x2="44563" y2="45375"/>
                        <a14:foregroundMark x1="51063" y1="49688" x2="51063" y2="49688"/>
                        <a14:foregroundMark x1="51063" y1="46438" x2="51063" y2="46438"/>
                        <a14:foregroundMark x1="58688" y1="54063" x2="58688" y2="54063"/>
                        <a14:foregroundMark x1="68500" y1="54063" x2="68500" y2="54063"/>
                        <a14:foregroundMark x1="68813" y1="60938" x2="68813" y2="60938"/>
                        <a14:foregroundMark x1="63063" y1="65688" x2="63063" y2="65688"/>
                        <a14:foregroundMark x1="56125" y1="62063" x2="56125" y2="62063"/>
                        <a14:foregroundMark x1="61938" y1="59500" x2="61938" y2="59500"/>
                        <a14:foregroundMark x1="57250" y1="29750" x2="57250" y2="29750"/>
                        <a14:foregroundMark x1="65563" y1="42438" x2="65563" y2="42438"/>
                        <a14:foregroundMark x1="70313" y1="35938" x2="70313" y2="35938"/>
                        <a14:foregroundMark x1="68125" y1="39188" x2="68125" y2="39188"/>
                        <a14:foregroundMark x1="22063" y1="40313" x2="22063" y2="40313"/>
                        <a14:backgroundMark x1="29000" y1="41000" x2="29000" y2="41000"/>
                        <a14:backgroundMark x1="32938" y1="71813" x2="32938" y2="71813"/>
                        <a14:backgroundMark x1="42375" y1="71438" x2="42375" y2="71438"/>
                        <a14:backgroundMark x1="71000" y1="41375" x2="71000" y2="4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16866" r="17111" b="18686"/>
          <a:stretch/>
        </p:blipFill>
        <p:spPr>
          <a:xfrm>
            <a:off x="5419214" y="561193"/>
            <a:ext cx="3086146" cy="27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2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ospital-patient-22451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9861" y="4867496"/>
            <a:ext cx="953478" cy="1485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it Work? - Learner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BB4C4-B395-064C-BD76-B6B6D3504CC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386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B386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86" y="225493"/>
            <a:ext cx="1682964" cy="77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cmohr\AppData\Local\Microsoft\Windows\Temporary Internet Files\Content.IE5\X58L27GS\doctor_illust03_01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2832"/>
            <a:ext cx="990600" cy="1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2" y="2079661"/>
            <a:ext cx="152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Learner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C:\Users\cmohr\AppData\Local\Microsoft\Windows\Temporary Internet Files\Content.IE5\X58L27GS\1393580373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1210781" y="3386153"/>
            <a:ext cx="1028700" cy="6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245" y="3993645"/>
            <a:ext cx="1866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Supported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technology</a:t>
            </a:r>
            <a:endParaRPr kumimoji="0" lang="en-C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1828800"/>
            <a:ext cx="3695698" cy="45243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Plans their learning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Views Learning Plan EPAs &amp; milestones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Selects training activity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Requests observation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Observer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Participates in learning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 with Observer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Participates in observation encounter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Receives specific, constructive feedback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 observation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7086600" y="1393861"/>
            <a:ext cx="990600" cy="685800"/>
          </a:xfrm>
          <a:prstGeom prst="cloudCallout">
            <a:avLst>
              <a:gd name="adj1" fmla="val 53526"/>
              <a:gd name="adj2" fmla="val 78797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9782" y="3070315"/>
            <a:ext cx="254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Reflects on observations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learnings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810000" y="1524000"/>
            <a:ext cx="327660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810000" y="1524000"/>
            <a:ext cx="0" cy="36516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57494" y="3604946"/>
            <a:ext cx="0" cy="61555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cmohr\AppData\Local\Microsoft\Windows\Temporary Internet Files\Content.IE5\X58L27GS\doctor_illust03_01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75" y="5210791"/>
            <a:ext cx="873213" cy="9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760756" y="4755436"/>
            <a:ext cx="632888" cy="14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1873907" y="2427320"/>
            <a:ext cx="731147" cy="30777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cmohr\AppData\Local\Microsoft\Windows\Temporary Internet Files\Content.IE5\X58L27GS\doctor_illust03_01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24" y="2273432"/>
            <a:ext cx="873213" cy="997957"/>
          </a:xfrm>
          <a:prstGeom prst="rect">
            <a:avLst/>
          </a:prstGeom>
          <a:noFill/>
          <a:scene3d>
            <a:camera prst="orthographicFront">
              <a:rot lat="0" lon="1098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6239782" y="4036964"/>
            <a:ext cx="846818" cy="57223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0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ABA961E-44A7-6341-A6C8-A34E9E43D8D7}"/>
              </a:ext>
            </a:extLst>
          </p:cNvPr>
          <p:cNvSpPr/>
          <p:nvPr/>
        </p:nvSpPr>
        <p:spPr>
          <a:xfrm>
            <a:off x="6698674" y="958375"/>
            <a:ext cx="2347634" cy="1959653"/>
          </a:xfrm>
          <a:prstGeom prst="round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5023B76-DE83-9C41-AEA2-1749F6F4214E}"/>
              </a:ext>
            </a:extLst>
          </p:cNvPr>
          <p:cNvSpPr/>
          <p:nvPr/>
        </p:nvSpPr>
        <p:spPr>
          <a:xfrm>
            <a:off x="3646396" y="958376"/>
            <a:ext cx="2628443" cy="1959653"/>
          </a:xfrm>
          <a:prstGeom prst="round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320EF27-E7BB-DE4A-9F10-D3A2AE9490F5}"/>
              </a:ext>
            </a:extLst>
          </p:cNvPr>
          <p:cNvSpPr/>
          <p:nvPr/>
        </p:nvSpPr>
        <p:spPr>
          <a:xfrm>
            <a:off x="736501" y="972281"/>
            <a:ext cx="2473325" cy="1959653"/>
          </a:xfrm>
          <a:prstGeom prst="roundRect">
            <a:avLst/>
          </a:prstGeom>
          <a:solidFill>
            <a:schemeClr val="bg1">
              <a:alpha val="52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10F97D-41ED-8F4A-AB4D-AA5E68CD69A3}"/>
              </a:ext>
            </a:extLst>
          </p:cNvPr>
          <p:cNvSpPr/>
          <p:nvPr/>
        </p:nvSpPr>
        <p:spPr>
          <a:xfrm>
            <a:off x="1410290" y="1061387"/>
            <a:ext cx="1081171" cy="103199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86" b="89965" l="10000" r="90000">
                          <a14:foregroundMark x1="19825" y1="11268" x2="53333" y2="9155"/>
                          <a14:foregroundMark x1="53333" y1="9155" x2="75263" y2="13380"/>
                          <a14:foregroundMark x1="68421" y1="9155" x2="34211" y2="5986"/>
                          <a14:foregroundMark x1="34211" y1="5986" x2="32632" y2="7042"/>
                          <a14:foregroundMark x1="65439" y1="28873" x2="65439" y2="28873"/>
                          <a14:foregroundMark x1="49474" y1="77641" x2="49474" y2="77641"/>
                          <a14:foregroundMark x1="47544" y1="76761" x2="47544" y2="76761"/>
                          <a14:foregroundMark x1="48596" y1="80810" x2="48596" y2="74648"/>
                          <a14:foregroundMark x1="50526" y1="78697" x2="50526" y2="78697"/>
                          <a14:foregroundMark x1="49474" y1="79754" x2="49474" y2="79754"/>
                          <a14:foregroundMark x1="47544" y1="81866" x2="48596" y2="74648"/>
                          <a14:foregroundMark x1="80351" y1="73592" x2="80351" y2="786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Picture 2" descr="C:\Users\cmohr\AppData\Local\Microsoft\Windows\Temporary Internet Files\Content.IE5\X58L27GS\doctor_illust03_01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58" y="1616894"/>
            <a:ext cx="902992" cy="103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402163" y="1330346"/>
            <a:ext cx="639517" cy="155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spital-patient-22451002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3" b="98778" l="3125" r="98438">
                        <a14:foregroundMark x1="93438" y1="17333" x2="98438" y2="20556"/>
                        <a14:foregroundMark x1="93438" y1="14222" x2="93438" y2="14222"/>
                        <a14:foregroundMark x1="70256" y1="7195" x2="67656" y2="6556"/>
                        <a14:foregroundMark x1="75975" y1="8599" x2="72777" y2="7814"/>
                        <a14:foregroundMark x1="76603" y1="8753" x2="76043" y2="8616"/>
                        <a14:foregroundMark x1="93438" y1="12889" x2="77709" y2="9025"/>
                        <a14:foregroundMark x1="68750" y1="15444" x2="68750" y2="15444"/>
                        <a14:foregroundMark x1="69688" y1="17333" x2="69688" y2="17333"/>
                        <a14:foregroundMark x1="44844" y1="98111" x2="5313" y2="98778"/>
                        <a14:foregroundMark x1="11250" y1="61889" x2="3281" y2="82778"/>
                        <a14:foregroundMark x1="3281" y1="82778" x2="9219" y2="62556"/>
                        <a14:foregroundMark x1="40000" y1="5333" x2="34063" y2="7222"/>
                        <a14:foregroundMark x1="77656" y1="12889" x2="75625" y2="11000"/>
                        <a14:foregroundMark x1="79531" y1="11667" x2="82656" y2="9778"/>
                        <a14:foregroundMark x1="69688" y1="6556" x2="69688" y2="6556"/>
                        <a14:foregroundMark x1="71719" y1="96222" x2="70625" y2="96222"/>
                        <a14:foregroundMark x1="62813" y1="93111" x2="60781" y2="93667"/>
                        <a14:foregroundMark x1="76563" y1="13556" x2="76563" y2="13556"/>
                        <a14:foregroundMark x1="76563" y1="12889" x2="76563" y2="11000"/>
                        <a14:backgroundMark x1="75625" y1="11667" x2="75625" y2="11667"/>
                        <a14:backgroundMark x1="77656" y1="11000" x2="79531" y2="7778"/>
                        <a14:backgroundMark x1="78594" y1="11000" x2="78594" y2="11000"/>
                        <a14:backgroundMark x1="75756" y1="10562" x2="70625" y2="7778"/>
                        <a14:backgroundMark x1="76563" y1="11000" x2="76562" y2="11000"/>
                        <a14:backgroundMark x1="76563" y1="9778" x2="75625" y2="7778"/>
                        <a14:backgroundMark x1="76128" y1="10030" x2="77656" y2="9111"/>
                        <a14:backgroundMark x1="75625" y1="10333" x2="75756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134" y="1046900"/>
            <a:ext cx="1081169" cy="1684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6376226" y="4121646"/>
            <a:ext cx="2511650" cy="1247927"/>
          </a:xfrm>
          <a:prstGeom prst="rect">
            <a:avLst/>
          </a:prstGeom>
          <a:noFill/>
          <a:ln w="25400">
            <a:solidFill>
              <a:srgbClr val="2C889A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130915" y="1889188"/>
            <a:ext cx="411270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131809" y="2016853"/>
            <a:ext cx="490448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 flipH="1">
            <a:off x="6975749" y="1162860"/>
            <a:ext cx="668317" cy="14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7011144" y="2628385"/>
            <a:ext cx="660493" cy="6064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cmohr\AppData\Local\Microsoft\Windows\Temporary Internet Files\Content.IE5\X58L27GS\1393580373[1]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6025685" y="3064176"/>
            <a:ext cx="985458" cy="6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1439901" y="4240108"/>
            <a:ext cx="304069" cy="40464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2203861" y="3919930"/>
            <a:ext cx="3821825" cy="51821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ight Arrow 67"/>
          <p:cNvSpPr/>
          <p:nvPr/>
        </p:nvSpPr>
        <p:spPr>
          <a:xfrm>
            <a:off x="108644" y="1645500"/>
            <a:ext cx="536332" cy="39783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7" name="Picture 2" descr="C:\Users\cmohr\AppData\Local\Microsoft\Windows\Temporary Internet Files\Content.IE5\X58L27GS\doctor_illust03_01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330" y="4195647"/>
            <a:ext cx="979355" cy="111926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2038304" y="4080065"/>
            <a:ext cx="671381" cy="36236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20880" y="5354771"/>
            <a:ext cx="14536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Competence Committee</a:t>
            </a: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622649" y="4627312"/>
            <a:ext cx="786800" cy="1498667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866965" y="4211408"/>
            <a:ext cx="216850" cy="2267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:\Users\cmohr\AppData\Local\Microsoft\Windows\Temporary Internet Files\Content.IE5\X58L27GS\doctor_illust03_01[1].gif">
            <a:extLst>
              <a:ext uri="{FF2B5EF4-FFF2-40B4-BE49-F238E27FC236}">
                <a16:creationId xmlns:a16="http://schemas.microsoft.com/office/drawing/2014/main" id="{305856E8-2047-3E42-8AFA-064D0585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2081" y="1330347"/>
            <a:ext cx="1095111" cy="11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cmohr\AppData\Local\Microsoft\Windows\Temporary Internet Files\Content.IE5\X58L27GS\doctor_illust03_01[1].gif">
            <a:extLst>
              <a:ext uri="{FF2B5EF4-FFF2-40B4-BE49-F238E27FC236}">
                <a16:creationId xmlns:a16="http://schemas.microsoft.com/office/drawing/2014/main" id="{AF4E41FC-675C-4147-BB5A-6DB27EF0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0" y="1517794"/>
            <a:ext cx="1042574" cy="11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Chat">
            <a:extLst>
              <a:ext uri="{FF2B5EF4-FFF2-40B4-BE49-F238E27FC236}">
                <a16:creationId xmlns:a16="http://schemas.microsoft.com/office/drawing/2014/main" id="{037C9040-8DF1-B446-A9CF-6A42C7D266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22555" y="956515"/>
            <a:ext cx="903695" cy="903695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55F689EA-121B-BB44-8426-0ABB83F3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5586303" y="1021588"/>
            <a:ext cx="542165" cy="13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cmohr\AppData\Local\Microsoft\Windows\Temporary Internet Files\Content.IE5\X58L27GS\1393580373[1].png">
            <a:extLst>
              <a:ext uri="{FF2B5EF4-FFF2-40B4-BE49-F238E27FC236}">
                <a16:creationId xmlns:a16="http://schemas.microsoft.com/office/drawing/2014/main" id="{EA90C9AC-5177-AD47-8C23-DD371A3B8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2754119" y="3097044"/>
            <a:ext cx="985458" cy="6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cmohr\AppData\Local\Microsoft\Windows\Temporary Internet Files\Content.IE5\X58L27GS\1393580373[1].png">
            <a:extLst>
              <a:ext uri="{FF2B5EF4-FFF2-40B4-BE49-F238E27FC236}">
                <a16:creationId xmlns:a16="http://schemas.microsoft.com/office/drawing/2014/main" id="{7634AEE8-2775-CF43-9F76-BA24F004B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3821153" y="3097044"/>
            <a:ext cx="985458" cy="6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cmohr\AppData\Local\Microsoft\Windows\Temporary Internet Files\Content.IE5\X58L27GS\1393580373[1].png">
            <a:extLst>
              <a:ext uri="{FF2B5EF4-FFF2-40B4-BE49-F238E27FC236}">
                <a16:creationId xmlns:a16="http://schemas.microsoft.com/office/drawing/2014/main" id="{48593DCF-29C7-CF4D-8659-DB6B707C0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4955930" y="3087311"/>
            <a:ext cx="985458" cy="6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cmohr\AppData\Local\Microsoft\Windows\Temporary Internet Files\Content.IE5\X58L27GS\1393580373[1].png">
            <a:extLst>
              <a:ext uri="{FF2B5EF4-FFF2-40B4-BE49-F238E27FC236}">
                <a16:creationId xmlns:a16="http://schemas.microsoft.com/office/drawing/2014/main" id="{0A83A968-75C2-864A-B9F9-982847C03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741932" y="3371912"/>
            <a:ext cx="1170968" cy="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graph.jp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1" b="35865"/>
          <a:stretch/>
        </p:blipFill>
        <p:spPr>
          <a:xfrm>
            <a:off x="1105785" y="3556481"/>
            <a:ext cx="335047" cy="223831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04BE230-0CC9-6B4B-B0D0-22A45CEFB0B1}"/>
              </a:ext>
            </a:extLst>
          </p:cNvPr>
          <p:cNvSpPr/>
          <p:nvPr/>
        </p:nvSpPr>
        <p:spPr>
          <a:xfrm rot="20471495" flipH="1">
            <a:off x="1970130" y="3373953"/>
            <a:ext cx="692114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9CB48D-F2F1-4143-84ED-91D79B19B335}"/>
              </a:ext>
            </a:extLst>
          </p:cNvPr>
          <p:cNvSpPr txBox="1"/>
          <p:nvPr/>
        </p:nvSpPr>
        <p:spPr>
          <a:xfrm>
            <a:off x="1844521" y="5834005"/>
            <a:ext cx="1715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 Lead</a:t>
            </a: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" name="Picture 50" descr="A close up of a toy&#10;&#10;Description automatically generated">
            <a:extLst>
              <a:ext uri="{FF2B5EF4-FFF2-40B4-BE49-F238E27FC236}">
                <a16:creationId xmlns:a16="http://schemas.microsoft.com/office/drawing/2014/main" id="{C43B8044-9CAE-3440-8391-03BABC0C553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192" t="5113" r="51087" b="9199"/>
          <a:stretch/>
        </p:blipFill>
        <p:spPr>
          <a:xfrm>
            <a:off x="165612" y="4211408"/>
            <a:ext cx="615077" cy="139688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34D1B18-B258-6948-80BA-2F824D4F07A5}"/>
              </a:ext>
            </a:extLst>
          </p:cNvPr>
          <p:cNvSpPr txBox="1"/>
          <p:nvPr/>
        </p:nvSpPr>
        <p:spPr>
          <a:xfrm>
            <a:off x="552133" y="5302585"/>
            <a:ext cx="1203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</a:t>
            </a: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BF4A87-C7C9-B340-9F93-B57D82EB6C7B}"/>
              </a:ext>
            </a:extLst>
          </p:cNvPr>
          <p:cNvCxnSpPr>
            <a:cxnSpLocks/>
          </p:cNvCxnSpPr>
          <p:nvPr/>
        </p:nvCxnSpPr>
        <p:spPr>
          <a:xfrm>
            <a:off x="3763684" y="4296405"/>
            <a:ext cx="671381" cy="36236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coach-clipart-coach-clipart-COACH.jpg">
            <a:extLst>
              <a:ext uri="{FF2B5EF4-FFF2-40B4-BE49-F238E27FC236}">
                <a16:creationId xmlns:a16="http://schemas.microsoft.com/office/drawing/2014/main" id="{8EFDA95A-8895-3740-9E0F-1C2CB5087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33" y="4394257"/>
            <a:ext cx="512424" cy="149866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757F77D-06AA-6141-BFD6-4A898881C33F}"/>
              </a:ext>
            </a:extLst>
          </p:cNvPr>
          <p:cNvSpPr txBox="1"/>
          <p:nvPr/>
        </p:nvSpPr>
        <p:spPr>
          <a:xfrm>
            <a:off x="4838819" y="5224414"/>
            <a:ext cx="1203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Coach</a:t>
            </a: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50" grpId="0" animBg="1"/>
      <p:bldP spid="41" grpId="0" animBg="1"/>
      <p:bldP spid="68" grpId="0" animBg="1"/>
      <p:bldP spid="68" grpId="1" animBg="1"/>
      <p:bldP spid="33" grpId="0"/>
      <p:bldP spid="22" grpId="0" animBg="1"/>
      <p:bldP spid="62" grpId="0"/>
      <p:bldP spid="63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the Observation Data?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BB4C4-B395-064C-BD76-B6B6D3504CC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386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B386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86" y="225493"/>
            <a:ext cx="1682964" cy="775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20748" y="1961268"/>
            <a:ext cx="195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Competence Committee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9482" y="1523954"/>
            <a:ext cx="5536869" cy="480131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 overall achievement of EPAs &amp; milestones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Regularly review learner EPAs/milestones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Approve changes to learner status: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Confirm acquisition of EPAs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 to next stage of training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any concerns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Modify learning Plan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 specialized learning plans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 specialized learning plans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Modify learner’s Program Plan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 overall progress of learner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Request Royal College certification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 decision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 rather than single summative assessment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20748" y="3001293"/>
            <a:ext cx="2408734" cy="1196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cmohr\AppData\Local\Microsoft\Windows\Temporary Internet Files\Content.IE5\X58L27GS\1393580373[1]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b="27772"/>
          <a:stretch/>
        </p:blipFill>
        <p:spPr bwMode="auto">
          <a:xfrm>
            <a:off x="1807047" y="4417429"/>
            <a:ext cx="771525" cy="488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7423" y="4905537"/>
            <a:ext cx="17223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Supported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technology</a:t>
            </a:r>
            <a:endParaRPr kumimoji="0" lang="en-C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Timeline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is this all going to roll-out?</a:t>
            </a:r>
          </a:p>
        </p:txBody>
      </p:sp>
      <p:pic>
        <p:nvPicPr>
          <p:cNvPr id="4" name="Picture 3" descr="gears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25" b="80188" l="15188" r="84750">
                        <a14:foregroundMark x1="40938" y1="34875" x2="40938" y2="34875"/>
                        <a14:foregroundMark x1="41625" y1="39938" x2="41625" y2="39938"/>
                        <a14:foregroundMark x1="36563" y1="35188" x2="36563" y2="35188"/>
                        <a14:foregroundMark x1="28625" y1="26125" x2="28625" y2="26125"/>
                        <a14:foregroundMark x1="23875" y1="26875" x2="23875" y2="26875"/>
                        <a14:foregroundMark x1="22063" y1="30875" x2="22063" y2="30875"/>
                        <a14:foregroundMark x1="24250" y1="34125" x2="24250" y2="34125"/>
                        <a14:foregroundMark x1="28625" y1="34500" x2="28625" y2="34500"/>
                        <a14:foregroundMark x1="30813" y1="30125" x2="30813" y2="30125"/>
                        <a14:foregroundMark x1="34063" y1="46813" x2="34063" y2="46813"/>
                        <a14:foregroundMark x1="23875" y1="51188" x2="23875" y2="51188"/>
                        <a14:foregroundMark x1="29000" y1="53312" x2="29000" y2="53312"/>
                        <a14:foregroundMark x1="30813" y1="47563" x2="30813" y2="47563"/>
                        <a14:foregroundMark x1="36938" y1="60938" x2="36938" y2="60938"/>
                        <a14:foregroundMark x1="36938" y1="64563" x2="36938" y2="64563"/>
                        <a14:foregroundMark x1="32625" y1="60563" x2="32625" y2="60563"/>
                        <a14:foregroundMark x1="38000" y1="56938" x2="38000" y2="56938"/>
                        <a14:foregroundMark x1="43438" y1="60250" x2="43438" y2="60250"/>
                        <a14:foregroundMark x1="43813" y1="67125" x2="43813" y2="67125"/>
                        <a14:foregroundMark x1="37688" y1="69625" x2="37688" y2="69625"/>
                        <a14:foregroundMark x1="32625" y1="66375" x2="32625" y2="66375"/>
                        <a14:foregroundMark x1="47063" y1="65688" x2="47063" y2="65688"/>
                        <a14:foregroundMark x1="28250" y1="62063" x2="28250" y2="62063"/>
                        <a14:foregroundMark x1="44563" y1="45375" x2="44563" y2="45375"/>
                        <a14:foregroundMark x1="51063" y1="49688" x2="51063" y2="49688"/>
                        <a14:foregroundMark x1="51063" y1="46438" x2="51063" y2="46438"/>
                        <a14:foregroundMark x1="58688" y1="54063" x2="58688" y2="54063"/>
                        <a14:foregroundMark x1="68500" y1="54063" x2="68500" y2="54063"/>
                        <a14:foregroundMark x1="68813" y1="60938" x2="68813" y2="60938"/>
                        <a14:foregroundMark x1="63063" y1="65688" x2="63063" y2="65688"/>
                        <a14:foregroundMark x1="56125" y1="62063" x2="56125" y2="62063"/>
                        <a14:foregroundMark x1="61938" y1="59500" x2="61938" y2="59500"/>
                        <a14:foregroundMark x1="57250" y1="29750" x2="57250" y2="29750"/>
                        <a14:foregroundMark x1="65563" y1="42438" x2="65563" y2="42438"/>
                        <a14:foregroundMark x1="70313" y1="35938" x2="70313" y2="35938"/>
                        <a14:foregroundMark x1="68125" y1="39188" x2="68125" y2="39188"/>
                        <a14:foregroundMark x1="22063" y1="40313" x2="22063" y2="40313"/>
                        <a14:backgroundMark x1="29000" y1="41000" x2="29000" y2="41000"/>
                        <a14:backgroundMark x1="32938" y1="71813" x2="32938" y2="71813"/>
                        <a14:backgroundMark x1="42375" y1="71438" x2="42375" y2="71438"/>
                        <a14:backgroundMark x1="71000" y1="41375" x2="71000" y2="4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16866" r="17111" b="18686"/>
          <a:stretch/>
        </p:blipFill>
        <p:spPr>
          <a:xfrm>
            <a:off x="5419214" y="561193"/>
            <a:ext cx="3086146" cy="277235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632677" y="2419373"/>
            <a:ext cx="872683" cy="6350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32677" y="2115087"/>
            <a:ext cx="634954" cy="3175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51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doing well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7" name="Picture Placeholder 6" descr="Untitled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162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b="1" dirty="0"/>
              <a:t>Why would we change anything?</a:t>
            </a:r>
          </a:p>
        </p:txBody>
      </p:sp>
    </p:spTree>
    <p:extLst>
      <p:ext uri="{BB962C8B-B14F-4D97-AF65-F5344CB8AC3E}">
        <p14:creationId xmlns:p14="http://schemas.microsoft.com/office/powerpoint/2010/main" val="373676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ip calanda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4" l="0" r="9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75" y="886606"/>
            <a:ext cx="5225143" cy="5225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3194" y="2552020"/>
            <a:ext cx="24736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</a:rPr>
              <a:t>July 1</a:t>
            </a:r>
          </a:p>
          <a:p>
            <a:pPr algn="ctr"/>
            <a:r>
              <a:rPr lang="en-US" sz="5400" b="1" dirty="0">
                <a:solidFill>
                  <a:schemeClr val="accent5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79276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1659254"/>
              </p:ext>
            </p:extLst>
          </p:nvPr>
        </p:nvGraphicFramePr>
        <p:xfrm>
          <a:off x="131066" y="548105"/>
          <a:ext cx="8930105" cy="604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1066" y="2204975"/>
            <a:ext cx="1663567" cy="92333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Faculty Development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9166" y="4624922"/>
            <a:ext cx="1739414" cy="147732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Pilot aspects of program</a:t>
            </a:r>
          </a:p>
          <a:p>
            <a:endParaRPr lang="en-US" dirty="0"/>
          </a:p>
          <a:p>
            <a:r>
              <a:rPr lang="en-US" dirty="0"/>
              <a:t>Preparations for full roll-out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510" y="519427"/>
            <a:ext cx="332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679907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394594"/>
            <a:ext cx="7583487" cy="3583289"/>
          </a:xfrm>
        </p:spPr>
        <p:txBody>
          <a:bodyPr>
            <a:normAutofit/>
          </a:bodyPr>
          <a:lstStyle/>
          <a:p>
            <a:r>
              <a:rPr lang="en-US" sz="2800" dirty="0"/>
              <a:t>Competence Committees</a:t>
            </a:r>
          </a:p>
          <a:p>
            <a:pPr lvl="1"/>
            <a:r>
              <a:rPr lang="en-US" sz="2400" dirty="0"/>
              <a:t>General Program CC </a:t>
            </a:r>
          </a:p>
          <a:p>
            <a:pPr lvl="2"/>
            <a:r>
              <a:rPr lang="en-US" sz="2000" dirty="0"/>
              <a:t>Chair - Dr. Joe </a:t>
            </a:r>
            <a:r>
              <a:rPr lang="en-US" sz="2000" dirty="0" err="1"/>
              <a:t>Ferencz</a:t>
            </a:r>
            <a:endParaRPr lang="en-US" sz="2000" dirty="0"/>
          </a:p>
          <a:p>
            <a:pPr lvl="2"/>
            <a:r>
              <a:rPr lang="en-US" sz="2000" dirty="0"/>
              <a:t>First meeting held Oct. 29, 2018!</a:t>
            </a:r>
          </a:p>
          <a:p>
            <a:pPr marL="577850" lvl="2" indent="0">
              <a:buNone/>
            </a:pPr>
            <a:endParaRPr lang="en-US" dirty="0"/>
          </a:p>
          <a:p>
            <a:pPr lvl="1"/>
            <a:r>
              <a:rPr lang="en-US" sz="2400" dirty="0"/>
              <a:t>Subspecialty Program CC</a:t>
            </a:r>
          </a:p>
          <a:p>
            <a:pPr lvl="2"/>
            <a:r>
              <a:rPr lang="en-US" sz="2000" dirty="0"/>
              <a:t>Chair </a:t>
            </a:r>
            <a:r>
              <a:rPr lang="mr-IN" sz="2000" dirty="0"/>
              <a:t>–</a:t>
            </a:r>
            <a:r>
              <a:rPr lang="en-US" sz="2000" dirty="0"/>
              <a:t> Dr. Kola </a:t>
            </a:r>
            <a:r>
              <a:rPr lang="en-US" sz="2000" dirty="0" err="1"/>
              <a:t>Kolawale</a:t>
            </a:r>
            <a:endParaRPr lang="en-US" sz="2000" dirty="0"/>
          </a:p>
          <a:p>
            <a:pPr lvl="2"/>
            <a:r>
              <a:rPr lang="en-US" sz="2000" dirty="0"/>
              <a:t>Planning meetings underway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6532013" y="1322981"/>
            <a:ext cx="2145692" cy="1071614"/>
          </a:xfrm>
          <a:prstGeom prst="rightArrow">
            <a:avLst/>
          </a:prstGeom>
          <a:solidFill>
            <a:srgbClr val="1CCE0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Getting Ready for the Roll-Out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608076" y="4307102"/>
            <a:ext cx="2913370" cy="14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93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394595"/>
            <a:ext cx="7583487" cy="3158836"/>
          </a:xfrm>
        </p:spPr>
        <p:txBody>
          <a:bodyPr>
            <a:normAutofit/>
          </a:bodyPr>
          <a:lstStyle/>
          <a:p>
            <a:r>
              <a:rPr lang="en-US" sz="2800" dirty="0"/>
              <a:t>Mac PGME electronic platform (</a:t>
            </a:r>
            <a:r>
              <a:rPr lang="en-US" sz="2800" dirty="0" err="1"/>
              <a:t>Medsis</a:t>
            </a:r>
            <a:r>
              <a:rPr lang="en-US" sz="2800" dirty="0"/>
              <a:t>) </a:t>
            </a:r>
          </a:p>
          <a:p>
            <a:pPr lvl="1"/>
            <a:r>
              <a:rPr lang="en-US" sz="2200" dirty="0"/>
              <a:t>To be fully running July 1, 2019</a:t>
            </a:r>
          </a:p>
          <a:p>
            <a:pPr lvl="1"/>
            <a:r>
              <a:rPr lang="en-US" sz="2200" dirty="0"/>
              <a:t>Will collate data!</a:t>
            </a:r>
          </a:p>
          <a:p>
            <a:pPr lvl="1"/>
            <a:r>
              <a:rPr lang="en-US" sz="2200" dirty="0"/>
              <a:t>Will provide e-portfolio</a:t>
            </a:r>
          </a:p>
          <a:p>
            <a:pPr lvl="1"/>
            <a:r>
              <a:rPr lang="en-US" sz="2200" dirty="0"/>
              <a:t>We should be able to run pilots in 2019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omputer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235" r="99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74" y="4466742"/>
            <a:ext cx="1849322" cy="204901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32013" y="1322981"/>
            <a:ext cx="2145692" cy="1071614"/>
          </a:xfrm>
          <a:prstGeom prst="rightArrow">
            <a:avLst/>
          </a:prstGeom>
          <a:gradFill flip="none" rotWithShape="1">
            <a:gsLst>
              <a:gs pos="43000">
                <a:srgbClr val="0000FF"/>
              </a:gs>
              <a:gs pos="100000">
                <a:srgbClr val="FFFFFF"/>
              </a:gs>
            </a:gsLst>
            <a:lin ang="3540000" scaled="0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Getting Ready for the Roll-Out</a:t>
            </a:r>
          </a:p>
        </p:txBody>
      </p:sp>
    </p:spTree>
    <p:extLst>
      <p:ext uri="{BB962C8B-B14F-4D97-AF65-F5344CB8AC3E}">
        <p14:creationId xmlns:p14="http://schemas.microsoft.com/office/powerpoint/2010/main" val="878391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45" y="727638"/>
            <a:ext cx="8188260" cy="5635897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800" dirty="0"/>
              <a:t>Faculty Development Planning</a:t>
            </a:r>
          </a:p>
          <a:p>
            <a:pPr lvl="1"/>
            <a:r>
              <a:rPr lang="en-US" sz="2400" dirty="0"/>
              <a:t>Education Committees &amp; Leaders</a:t>
            </a:r>
          </a:p>
          <a:p>
            <a:pPr lvl="1"/>
            <a:r>
              <a:rPr lang="en-US" sz="2400" dirty="0"/>
              <a:t>Department Meetings</a:t>
            </a:r>
          </a:p>
          <a:p>
            <a:pPr lvl="1"/>
            <a:r>
              <a:rPr lang="en-US" sz="2400" dirty="0"/>
              <a:t>Education Day </a:t>
            </a:r>
            <a:r>
              <a:rPr lang="mr-IN" sz="2400" dirty="0"/>
              <a:t>–</a:t>
            </a:r>
            <a:r>
              <a:rPr lang="en-US" sz="2400" dirty="0"/>
              <a:t> Nov. 21, 2018</a:t>
            </a:r>
          </a:p>
          <a:p>
            <a:pPr lvl="1"/>
            <a:r>
              <a:rPr lang="en-US" sz="2400" dirty="0"/>
              <a:t>News blasts in Psychiatry Digest</a:t>
            </a:r>
          </a:p>
          <a:p>
            <a:pPr lvl="1"/>
            <a:r>
              <a:rPr lang="en-US" sz="2400" dirty="0"/>
              <a:t>Online modules</a:t>
            </a:r>
          </a:p>
          <a:p>
            <a:pPr lvl="1"/>
            <a:r>
              <a:rPr lang="en-US" sz="2400" dirty="0"/>
              <a:t>Workshops</a:t>
            </a:r>
          </a:p>
          <a:p>
            <a:pPr lvl="1"/>
            <a:r>
              <a:rPr lang="en-US" sz="2400" dirty="0"/>
              <a:t>Small Group Info Sessions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Getting Ready for the Roll-Out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532013" y="1322981"/>
            <a:ext cx="2145692" cy="1071614"/>
          </a:xfrm>
          <a:prstGeom prst="rightArrow">
            <a:avLst/>
          </a:prstGeom>
          <a:gradFill flip="none" rotWithShape="1">
            <a:gsLst>
              <a:gs pos="37000">
                <a:schemeClr val="accent4"/>
              </a:gs>
              <a:gs pos="100000">
                <a:srgbClr val="FFFFFF"/>
              </a:gs>
            </a:gsLst>
            <a:lin ang="2880000" scaled="0"/>
            <a:tileRect/>
          </a:gra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04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765300" y="4457700"/>
            <a:ext cx="5588000" cy="17399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45" y="727638"/>
            <a:ext cx="8188260" cy="5635897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800" b="1" dirty="0"/>
              <a:t>Program &amp; Assessment Tools Revision</a:t>
            </a:r>
          </a:p>
          <a:p>
            <a:pPr lvl="1"/>
            <a:r>
              <a:rPr lang="en-US" sz="2400" dirty="0"/>
              <a:t>Awaiting EPAs, Milestones &amp; other details from RC (due March 2019)</a:t>
            </a:r>
          </a:p>
          <a:p>
            <a:pPr lvl="1"/>
            <a:r>
              <a:rPr lang="en-US" sz="2400" dirty="0"/>
              <a:t>Consideration of Curriculum Changes in process</a:t>
            </a:r>
          </a:p>
          <a:p>
            <a:pPr marL="282575" lvl="1" indent="0">
              <a:buNone/>
            </a:pP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Getting Ready for the Roll-Out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532013" y="1322981"/>
            <a:ext cx="2145692" cy="1071614"/>
          </a:xfrm>
          <a:prstGeom prst="rightArrow">
            <a:avLst/>
          </a:prstGeom>
          <a:gradFill flip="none" rotWithShape="1">
            <a:gsLst>
              <a:gs pos="58000">
                <a:schemeClr val="accent6"/>
              </a:gs>
              <a:gs pos="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etence Continuum graphic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375" y1="69548" x2="65375" y2="69548"/>
                        <a14:foregroundMark x1="34750" y1="67686" x2="34750" y2="67686"/>
                        <a14:foregroundMark x1="35625" y1="80053" x2="35625" y2="80053"/>
                        <a14:foregroundMark x1="60500" y1="93218" x2="60500" y2="93218"/>
                        <a14:foregroundMark x1="78625" y1="6915" x2="78625" y2="6915"/>
                        <a14:foregroundMark x1="21500" y1="8777" x2="21500" y2="8777"/>
                        <a14:foregroundMark x1="52125" y1="6915" x2="52125" y2="6915"/>
                        <a14:foregroundMark x1="6625" y1="12234" x2="6625" y2="12234"/>
                        <a14:foregroundMark x1="62875" y1="78324" x2="62875" y2="78324"/>
                        <a14:foregroundMark x1="48000" y1="80053" x2="48000" y2="80053"/>
                        <a14:foregroundMark x1="68750" y1="4255" x2="68750" y2="4255"/>
                        <a14:foregroundMark x1="68750" y1="80984" x2="68750" y2="80984"/>
                        <a14:foregroundMark x1="47250" y1="93218" x2="47250" y2="93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73" y="5369327"/>
            <a:ext cx="724727" cy="681244"/>
          </a:xfrm>
          <a:prstGeom prst="rect">
            <a:avLst/>
          </a:prstGeom>
        </p:spPr>
      </p:pic>
      <p:pic>
        <p:nvPicPr>
          <p:cNvPr id="7" name="Picture 6" descr="EPA Milestone Logo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" b="95016" l="8100" r="93614">
                        <a14:foregroundMark x1="51402" y1="76480" x2="51402" y2="76480"/>
                        <a14:foregroundMark x1="47819" y1="88318" x2="47819" y2="88318"/>
                        <a14:foregroundMark x1="57321" y1="90343" x2="57321" y2="90343"/>
                        <a14:foregroundMark x1="47040" y1="85826" x2="47040" y2="85826"/>
                        <a14:foregroundMark x1="49221" y1="85514" x2="49221" y2="85514"/>
                        <a14:foregroundMark x1="56386" y1="86604" x2="56386" y2="86604"/>
                        <a14:foregroundMark x1="54829" y1="90343" x2="54829" y2="90343"/>
                        <a14:foregroundMark x1="52492" y1="84424" x2="52492" y2="84424"/>
                        <a14:foregroundMark x1="58100" y1="87695" x2="58100" y2="87695"/>
                        <a14:foregroundMark x1="45950" y1="90966" x2="45950" y2="90966"/>
                        <a14:foregroundMark x1="54829" y1="83956" x2="54829" y2="83956"/>
                        <a14:foregroundMark x1="53738" y1="85826" x2="53738" y2="85826"/>
                        <a14:foregroundMark x1="52181" y1="89097" x2="52181" y2="89097"/>
                        <a14:foregroundMark x1="51869" y1="91121" x2="51869" y2="91121"/>
                        <a14:foregroundMark x1="48598" y1="91745" x2="48598" y2="91745"/>
                        <a14:foregroundMark x1="44548" y1="86916" x2="44548" y2="86916"/>
                        <a14:foregroundMark x1="55140" y1="72118" x2="55140" y2="72118"/>
                        <a14:foregroundMark x1="58567" y1="76480" x2="58567" y2="76480"/>
                        <a14:foregroundMark x1="55452" y1="76480" x2="55452" y2="76480"/>
                        <a14:foregroundMark x1="46573" y1="79907" x2="46573" y2="79907"/>
                        <a14:foregroundMark x1="43614" y1="78037" x2="43614" y2="78037"/>
                        <a14:foregroundMark x1="46573" y1="73520" x2="46573" y2="73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51" y="4573978"/>
            <a:ext cx="795349" cy="79534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blueprtins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75" b="99500" l="19750" r="767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t="13108" r="23895"/>
          <a:stretch/>
        </p:blipFill>
        <p:spPr>
          <a:xfrm>
            <a:off x="4025901" y="4912832"/>
            <a:ext cx="1028700" cy="953518"/>
          </a:xfrm>
          <a:prstGeom prst="rect">
            <a:avLst/>
          </a:prstGeom>
        </p:spPr>
      </p:pic>
      <p:pic>
        <p:nvPicPr>
          <p:cNvPr id="9" name="Picture 8" descr="icon-sencha-test-archiver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05" y="4971653"/>
            <a:ext cx="1088295" cy="938071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3162300" y="5194300"/>
            <a:ext cx="484632" cy="484632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5295900" y="5194300"/>
            <a:ext cx="484632" cy="484632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87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68" y="3356558"/>
            <a:ext cx="8542421" cy="2191337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sz="2600" dirty="0"/>
              <a:t>Contact CBD Lead, JoAnn Corey at </a:t>
            </a:r>
            <a:r>
              <a:rPr lang="en-US" sz="2600" dirty="0" err="1"/>
              <a:t>jcorey@stjoes.ca</a:t>
            </a:r>
            <a:endParaRPr lang="en-US" sz="2600" dirty="0"/>
          </a:p>
        </p:txBody>
      </p:sp>
      <p:pic>
        <p:nvPicPr>
          <p:cNvPr id="4" name="Picture 3" descr="question mark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" b="100000" l="1124" r="97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1124533"/>
            <a:ext cx="2260600" cy="3594100"/>
          </a:xfrm>
          <a:prstGeom prst="rect">
            <a:avLst/>
          </a:prstGeom>
        </p:spPr>
      </p:pic>
      <p:pic>
        <p:nvPicPr>
          <p:cNvPr id="5" name="Picture 4" descr="Question Marks &amp; Speech Bubble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7217" l="3927" r="91170">
                        <a14:foregroundMark x1="31968" y1="70046" x2="31968" y2="70046"/>
                        <a14:foregroundMark x1="29053" y1="88049" x2="29053" y2="88049"/>
                        <a14:foregroundMark x1="46107" y1="77171" x2="46107" y2="77171"/>
                        <a14:foregroundMark x1="42518" y1="91471" x2="42518" y2="91471"/>
                        <a14:foregroundMark x1="57550" y1="65960" x2="57550" y2="65960"/>
                        <a14:foregroundMark x1="54634" y1="79571" x2="54853" y2="79571"/>
                        <a14:foregroundMark x1="73711" y1="76507" x2="73711" y2="76507"/>
                        <a14:foregroundMark x1="68773" y1="91113" x2="68773" y2="91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80" y="476273"/>
            <a:ext cx="5896320" cy="38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eel change carto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>
          <a:xfrm>
            <a:off x="779463" y="1133642"/>
            <a:ext cx="7583487" cy="4208930"/>
          </a:xfrm>
          <a:ln>
            <a:solidFill>
              <a:schemeClr val="tx2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162842" y="1310105"/>
            <a:ext cx="2200108" cy="1550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1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/>
              <a:t>Why move to Competency Based Medical Education (CBME)?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587508"/>
            <a:ext cx="7583487" cy="4208930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800" dirty="0"/>
              <a:t>An effort to educate even better</a:t>
            </a:r>
          </a:p>
          <a:p>
            <a:pPr marL="0" indent="0" algn="ctr">
              <a:buNone/>
            </a:pPr>
            <a:r>
              <a:rPr lang="en-US" sz="2400" dirty="0"/>
              <a:t>Better prepared graduates</a:t>
            </a:r>
          </a:p>
          <a:p>
            <a:pPr marL="0" indent="0" algn="ctr">
              <a:buNone/>
            </a:pPr>
            <a:r>
              <a:rPr lang="en-US" sz="2400" dirty="0"/>
              <a:t>More fulfilled educators</a:t>
            </a:r>
          </a:p>
          <a:p>
            <a:pPr marL="0" indent="0" algn="ctr">
              <a:buNone/>
            </a:pPr>
            <a:r>
              <a:rPr lang="en-US" sz="2400" dirty="0"/>
              <a:t>Improved patient care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3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What is</a:t>
            </a:r>
            <a:br>
              <a:rPr lang="en-US" sz="3200" b="1" dirty="0"/>
            </a:br>
            <a:r>
              <a:rPr lang="en-US" sz="3200" b="1" dirty="0"/>
              <a:t>Competency Based Medical Education?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25388"/>
            <a:ext cx="7583487" cy="4208930"/>
          </a:xfrm>
        </p:spPr>
        <p:txBody>
          <a:bodyPr/>
          <a:lstStyle/>
          <a:p>
            <a:r>
              <a:rPr lang="en-US" u="sng" dirty="0"/>
              <a:t>Current System</a:t>
            </a:r>
            <a:r>
              <a:rPr lang="en-US" dirty="0"/>
              <a:t>: time is emphasized as a marker of resident having required knowledge &amp; skills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rogram Schematics 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3" y="2314767"/>
            <a:ext cx="5445190" cy="40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What is</a:t>
            </a:r>
            <a:br>
              <a:rPr lang="en-US" sz="3200" b="1" dirty="0"/>
            </a:br>
            <a:r>
              <a:rPr lang="en-US" sz="3200" b="1" dirty="0"/>
              <a:t>Competency Based Medical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25388"/>
            <a:ext cx="7583487" cy="4208930"/>
          </a:xfrm>
        </p:spPr>
        <p:txBody>
          <a:bodyPr/>
          <a:lstStyle/>
          <a:p>
            <a:r>
              <a:rPr lang="en-US" u="sng" dirty="0"/>
              <a:t>Current System:</a:t>
            </a:r>
            <a:r>
              <a:rPr lang="en-US" dirty="0"/>
              <a:t> time is emphasized as a marker of resident having required knowledge &amp; skills</a:t>
            </a:r>
          </a:p>
          <a:p>
            <a:pPr lvl="4"/>
            <a:endParaRPr lang="en-US" dirty="0"/>
          </a:p>
          <a:p>
            <a:pPr marL="1143000" lvl="4" indent="0">
              <a:buNone/>
            </a:pPr>
            <a:r>
              <a:rPr lang="en-US" dirty="0"/>
              <a:t>    </a:t>
            </a:r>
            <a:r>
              <a:rPr lang="en-US" sz="2200" dirty="0"/>
              <a:t>: evaluations are not always useful</a:t>
            </a:r>
          </a:p>
          <a:p>
            <a:pPr marL="1143000" lvl="4" indent="0">
              <a:buNone/>
            </a:pPr>
            <a:r>
              <a:rPr lang="en-US" sz="2200" dirty="0"/>
              <a:t>	-inter-evaluator inconsistency</a:t>
            </a:r>
          </a:p>
          <a:p>
            <a:pPr marL="1143000" lvl="4" indent="0">
              <a:buNone/>
            </a:pPr>
            <a:r>
              <a:rPr lang="en-US" sz="2200" dirty="0"/>
              <a:t>	-don’t always ensure useful feedback</a:t>
            </a:r>
          </a:p>
          <a:p>
            <a:pPr marL="1143000" lvl="4" indent="0">
              <a:buNone/>
            </a:pPr>
            <a:r>
              <a:rPr lang="en-US" sz="2200" dirty="0"/>
              <a:t>	-less effective at promoting development</a:t>
            </a:r>
          </a:p>
          <a:p>
            <a:pPr marL="1143000" lvl="4" indent="0">
              <a:buNone/>
            </a:pPr>
            <a:r>
              <a:rPr lang="en-US" sz="2200" dirty="0"/>
              <a:t>	-not capturing concerns early</a:t>
            </a:r>
          </a:p>
          <a:p>
            <a:pPr marL="1143000" lvl="4" indent="0">
              <a:buNone/>
            </a:pPr>
            <a:r>
              <a:rPr lang="en-US" sz="2200" dirty="0"/>
              <a:t>	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8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/>
              <a:t>Competency Based Medical Education</a:t>
            </a:r>
            <a:br>
              <a:rPr lang="en-US" sz="3400" dirty="0"/>
            </a:br>
            <a:r>
              <a:rPr lang="en-US" sz="3400" dirty="0"/>
              <a:t>(CBME)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Organized around outcomes expected of a resident</a:t>
            </a:r>
          </a:p>
          <a:p>
            <a:r>
              <a:rPr lang="en-US" dirty="0"/>
              <a:t>A resident’s advancement is dependent on having achieved those expected outcomes</a:t>
            </a:r>
          </a:p>
          <a:p>
            <a:r>
              <a:rPr lang="en-US" dirty="0"/>
              <a:t>Allows more frequent, low-stakes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opportunities for assessment &amp; feedback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Fosters frequent, effective feedback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Allows residents to be more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open to feedback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prescription-office-note-isolated-19744795 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" b="99257" l="1302" r="98753">
                        <a14:foregroundMark x1="24566" y1="14569" x2="24566" y2="14569"/>
                        <a14:foregroundMark x1="19631" y1="12389" x2="19631" y2="12389"/>
                        <a14:foregroundMark x1="95553" y1="9267" x2="95553" y2="9267"/>
                        <a14:backgroundMark x1="64262" y1="4113" x2="64262" y2="4113"/>
                        <a14:backgroundMark x1="5857" y1="2180" x2="5857" y2="2180"/>
                        <a14:backgroundMark x1="23319" y1="3766" x2="23319" y2="3766"/>
                        <a14:backgroundMark x1="23319" y1="3766" x2="23319" y2="3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55" y="3735366"/>
            <a:ext cx="2432749" cy="2662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66" y="4313193"/>
            <a:ext cx="177903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Time </a:t>
            </a:r>
          </a:p>
          <a:p>
            <a:pPr algn="r"/>
            <a:r>
              <a:rPr lang="en-US" dirty="0"/>
              <a:t>will still matter.  </a:t>
            </a:r>
          </a:p>
          <a:p>
            <a:r>
              <a:rPr lang="en-US" dirty="0"/>
              <a:t>Early completion will be exception.</a:t>
            </a:r>
          </a:p>
        </p:txBody>
      </p:sp>
    </p:spTree>
    <p:extLst>
      <p:ext uri="{BB962C8B-B14F-4D97-AF65-F5344CB8AC3E}">
        <p14:creationId xmlns:p14="http://schemas.microsoft.com/office/powerpoint/2010/main" val="124976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Quality of Evaluation/Feedback</a:t>
            </a:r>
          </a:p>
          <a:p>
            <a:pPr algn="ctr"/>
            <a:r>
              <a:rPr lang="en-US" dirty="0"/>
              <a:t>Ability for residents to accept &amp; incorporate feedback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/>
              <a:t>Competency Based Medical Education</a:t>
            </a:r>
            <a:br>
              <a:rPr lang="en-US" sz="3400" dirty="0"/>
            </a:br>
            <a:r>
              <a:rPr lang="en-US" sz="3400" dirty="0"/>
              <a:t>(CBME)</a:t>
            </a:r>
          </a:p>
        </p:txBody>
      </p:sp>
      <p:sp>
        <p:nvSpPr>
          <p:cNvPr id="5" name="Rectangle 4"/>
          <p:cNvSpPr/>
          <p:nvPr/>
        </p:nvSpPr>
        <p:spPr>
          <a:xfrm>
            <a:off x="636343" y="1828800"/>
            <a:ext cx="787908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C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Its all about </a:t>
            </a:r>
          </a:p>
          <a:p>
            <a:pPr algn="ctr"/>
            <a:r>
              <a:rPr lang="en-C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Assessment &amp; Feedback</a:t>
            </a:r>
          </a:p>
        </p:txBody>
      </p:sp>
    </p:spTree>
    <p:extLst>
      <p:ext uri="{BB962C8B-B14F-4D97-AF65-F5344CB8AC3E}">
        <p14:creationId xmlns:p14="http://schemas.microsoft.com/office/powerpoint/2010/main" val="2618654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Competence by Design (CBD)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874" y="2066937"/>
            <a:ext cx="7585076" cy="2057400"/>
          </a:xfrm>
        </p:spPr>
        <p:txBody>
          <a:bodyPr>
            <a:normAutofit/>
          </a:bodyPr>
          <a:lstStyle/>
          <a:p>
            <a:r>
              <a:rPr lang="en-US" sz="3200" dirty="0"/>
              <a:t>CBD is the Canadian Version of CBME</a:t>
            </a:r>
          </a:p>
          <a:p>
            <a:pPr marL="0" indent="0" algn="ctr">
              <a:buNone/>
            </a:pPr>
            <a:r>
              <a:rPr lang="en-US" sz="2600" dirty="0"/>
              <a:t>“Involves systematically designing a learner’s journey through their career in medicine”</a:t>
            </a:r>
          </a:p>
          <a:p>
            <a:endParaRPr lang="en-US" sz="3200" dirty="0"/>
          </a:p>
        </p:txBody>
      </p:sp>
      <p:pic>
        <p:nvPicPr>
          <p:cNvPr id="10" name="Picture 9" descr="CBD Lo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"/>
          <a:stretch/>
        </p:blipFill>
        <p:spPr>
          <a:xfrm>
            <a:off x="4533174" y="4250560"/>
            <a:ext cx="2514600" cy="1308100"/>
          </a:xfrm>
          <a:prstGeom prst="rect">
            <a:avLst/>
          </a:prstGeom>
        </p:spPr>
      </p:pic>
      <p:pic>
        <p:nvPicPr>
          <p:cNvPr id="14" name="Picture 13" descr="RC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74" y="4250559"/>
            <a:ext cx="25146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220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1152</TotalTime>
  <Words>1844</Words>
  <Application>Microsoft Macintosh PowerPoint</Application>
  <PresentationFormat>On-screen Show (4:3)</PresentationFormat>
  <Paragraphs>256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Corbel</vt:lpstr>
      <vt:lpstr>Lucida Grande</vt:lpstr>
      <vt:lpstr>Trebuchet MS</vt:lpstr>
      <vt:lpstr>Verdana</vt:lpstr>
      <vt:lpstr>Wingdings 2</vt:lpstr>
      <vt:lpstr>Revolution</vt:lpstr>
      <vt:lpstr>Frame</vt:lpstr>
      <vt:lpstr>Competence by Design</vt:lpstr>
      <vt:lpstr>We are doing well…</vt:lpstr>
      <vt:lpstr>PowerPoint Presentation</vt:lpstr>
      <vt:lpstr>Why move to Competency Based Medical Education (CBME)?</vt:lpstr>
      <vt:lpstr>What is Competency Based Medical Education? </vt:lpstr>
      <vt:lpstr>What is Competency Based Medical Education?</vt:lpstr>
      <vt:lpstr>Competency Based Medical Education (CBME)</vt:lpstr>
      <vt:lpstr>Competency Based Medical Education (CBME)</vt:lpstr>
      <vt:lpstr>Competence by Design (CBD)</vt:lpstr>
      <vt:lpstr>Goals of CBD</vt:lpstr>
      <vt:lpstr>PowerPoint Presentation</vt:lpstr>
      <vt:lpstr>Competence Continuum -Stages of Training-</vt:lpstr>
      <vt:lpstr>Competence Continuum &amp;  Stages of Training</vt:lpstr>
      <vt:lpstr>EPAs &amp; Milestones</vt:lpstr>
      <vt:lpstr>How will this work?</vt:lpstr>
      <vt:lpstr>How Will it Work? - Learner</vt:lpstr>
      <vt:lpstr>PowerPoint Presentation</vt:lpstr>
      <vt:lpstr>What Happens to the Observation Data?</vt:lpstr>
      <vt:lpstr>Proposed Timeline</vt:lpstr>
      <vt:lpstr>PowerPoint Presentation</vt:lpstr>
      <vt:lpstr>PowerPoint Presentation</vt:lpstr>
      <vt:lpstr>Getting Ready for the Roll-Out</vt:lpstr>
      <vt:lpstr>Getting Ready for the Roll-Out</vt:lpstr>
      <vt:lpstr>Getting Ready for the Roll-Out</vt:lpstr>
      <vt:lpstr>Getting Ready for the Roll-Out</vt:lpstr>
      <vt:lpstr>Questions? Contact CBD Lead, JoAnn Corey at jcorey@stjoes.ca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Competence by Design</dc:title>
  <dc:creator>JoAnn  Corey</dc:creator>
  <cp:lastModifiedBy>JoAnn Corey</cp:lastModifiedBy>
  <cp:revision>158</cp:revision>
  <dcterms:created xsi:type="dcterms:W3CDTF">2018-07-28T17:05:12Z</dcterms:created>
  <dcterms:modified xsi:type="dcterms:W3CDTF">2021-02-06T11:40:52Z</dcterms:modified>
</cp:coreProperties>
</file>