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notesMasterIdLst>
    <p:notesMasterId r:id="rId19"/>
  </p:notesMasterIdLst>
  <p:sldIdLst>
    <p:sldId id="256" r:id="rId3"/>
    <p:sldId id="268" r:id="rId4"/>
    <p:sldId id="273" r:id="rId5"/>
    <p:sldId id="269" r:id="rId6"/>
    <p:sldId id="271" r:id="rId7"/>
    <p:sldId id="299" r:id="rId8"/>
    <p:sldId id="309" r:id="rId9"/>
    <p:sldId id="310" r:id="rId10"/>
    <p:sldId id="296" r:id="rId11"/>
    <p:sldId id="311" r:id="rId12"/>
    <p:sldId id="287" r:id="rId13"/>
    <p:sldId id="284" r:id="rId14"/>
    <p:sldId id="286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002"/>
    <a:srgbClr val="800002"/>
    <a:srgbClr val="10808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37"/>
  </p:normalViewPr>
  <p:slideViewPr>
    <p:cSldViewPr snapToGrid="0" snapToObjects="1">
      <p:cViewPr varScale="1">
        <p:scale>
          <a:sx n="105" d="100"/>
          <a:sy n="105" d="100"/>
        </p:scale>
        <p:origin x="18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2BF21-4A41-3140-8447-221FA3A220E0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985342B-27B8-184C-B33F-7FF31411059F}">
      <dgm:prSet phldrT="[Text]" custT="1"/>
      <dgm:spPr>
        <a:gradFill flip="none" rotWithShape="1">
          <a:gsLst>
            <a:gs pos="0">
              <a:schemeClr val="accent4">
                <a:hueOff val="4951372"/>
                <a:satOff val="0"/>
                <a:lumOff val="-1716"/>
                <a:alphaOff val="0"/>
                <a:shade val="51000"/>
                <a:satMod val="130000"/>
              </a:schemeClr>
            </a:gs>
            <a:gs pos="64000">
              <a:schemeClr val="accent4">
                <a:hueOff val="4951372"/>
                <a:satOff val="0"/>
                <a:lumOff val="-1716"/>
                <a:shade val="93000"/>
                <a:satMod val="130000"/>
                <a:alpha val="41000"/>
              </a:schemeClr>
            </a:gs>
            <a:gs pos="36000">
              <a:schemeClr val="accent4">
                <a:hueOff val="4951372"/>
                <a:satOff val="0"/>
                <a:lumOff val="-1716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en-US" sz="1600" dirty="0"/>
            <a:t>Aug. to Dec. 2018</a:t>
          </a:r>
        </a:p>
      </dgm:t>
    </dgm:pt>
    <dgm:pt modelId="{B8E28F9F-0537-B841-9AB8-AF7C443CA6C5}" type="parTrans" cxnId="{9BADB2EE-0C2A-4D4B-A0B0-936670DF7CD4}">
      <dgm:prSet/>
      <dgm:spPr/>
      <dgm:t>
        <a:bodyPr/>
        <a:lstStyle/>
        <a:p>
          <a:endParaRPr lang="en-US"/>
        </a:p>
      </dgm:t>
    </dgm:pt>
    <dgm:pt modelId="{779DE1DF-4671-CB40-BF2D-A91DC8DED8B0}" type="sibTrans" cxnId="{9BADB2EE-0C2A-4D4B-A0B0-936670DF7CD4}">
      <dgm:prSet/>
      <dgm:spPr/>
      <dgm:t>
        <a:bodyPr/>
        <a:lstStyle/>
        <a:p>
          <a:endParaRPr lang="en-US"/>
        </a:p>
      </dgm:t>
    </dgm:pt>
    <dgm:pt modelId="{13E00A3B-A4D5-C142-90FD-CFCDACA673D9}">
      <dgm:prSet phldrT="[Text]" custT="1"/>
      <dgm:spPr>
        <a:ln>
          <a:solidFill>
            <a:schemeClr val="accent3"/>
          </a:solidFill>
        </a:ln>
      </dgm:spPr>
      <dgm:t>
        <a:bodyPr/>
        <a:lstStyle/>
        <a:p>
          <a:r>
            <a:rPr lang="en-US" sz="1600" dirty="0"/>
            <a:t>Implementation of Competence Committees </a:t>
          </a:r>
        </a:p>
        <a:p>
          <a:r>
            <a:rPr lang="en-US" sz="1600" dirty="0"/>
            <a:t>Decision about Coaches</a:t>
          </a:r>
        </a:p>
      </dgm:t>
    </dgm:pt>
    <dgm:pt modelId="{CF897CB7-F650-9C4A-ABB0-C837EBAA81C5}" type="parTrans" cxnId="{359EB9F0-E83C-3548-B3D7-3ECDEE97D2B7}">
      <dgm:prSet/>
      <dgm:spPr/>
      <dgm:t>
        <a:bodyPr/>
        <a:lstStyle/>
        <a:p>
          <a:endParaRPr lang="en-US"/>
        </a:p>
      </dgm:t>
    </dgm:pt>
    <dgm:pt modelId="{8BB08989-9264-2943-863F-31E72CD78B71}" type="sibTrans" cxnId="{359EB9F0-E83C-3548-B3D7-3ECDEE97D2B7}">
      <dgm:prSet/>
      <dgm:spPr/>
      <dgm:t>
        <a:bodyPr/>
        <a:lstStyle/>
        <a:p>
          <a:endParaRPr lang="en-US"/>
        </a:p>
      </dgm:t>
    </dgm:pt>
    <dgm:pt modelId="{2B845764-2151-2746-B98F-8DF001739099}">
      <dgm:prSet phldrT="[Text]" custT="1"/>
      <dgm:spPr>
        <a:gradFill rotWithShape="0">
          <a:gsLst>
            <a:gs pos="0">
              <a:schemeClr val="accent4">
                <a:hueOff val="9902744"/>
                <a:satOff val="0"/>
                <a:lumOff val="-3431"/>
                <a:alphaOff val="0"/>
                <a:shade val="51000"/>
                <a:satMod val="130000"/>
              </a:schemeClr>
            </a:gs>
            <a:gs pos="52000">
              <a:schemeClr val="accent4">
                <a:hueOff val="9902744"/>
                <a:satOff val="0"/>
                <a:lumOff val="-3431"/>
                <a:alphaOff val="0"/>
                <a:shade val="93000"/>
                <a:satMod val="130000"/>
              </a:schemeClr>
            </a:gs>
            <a:gs pos="79000">
              <a:schemeClr val="accent4">
                <a:hueOff val="9902744"/>
                <a:satOff val="0"/>
                <a:lumOff val="-3431"/>
                <a:shade val="94000"/>
                <a:satMod val="135000"/>
                <a:alpha val="47000"/>
              </a:schemeClr>
            </a:gs>
          </a:gsLst>
          <a:lin ang="0" scaled="0"/>
        </a:gradFill>
      </dgm:spPr>
      <dgm:t>
        <a:bodyPr/>
        <a:lstStyle/>
        <a:p>
          <a:r>
            <a:rPr lang="en-US" sz="1600" dirty="0"/>
            <a:t>Sept. 2018 to Feb. 2019</a:t>
          </a:r>
        </a:p>
      </dgm:t>
    </dgm:pt>
    <dgm:pt modelId="{167FF02F-E5AF-8141-9840-146017C2EC2B}" type="parTrans" cxnId="{34F4E4C4-1973-6E44-BE23-0D71D331A1F7}">
      <dgm:prSet/>
      <dgm:spPr/>
      <dgm:t>
        <a:bodyPr/>
        <a:lstStyle/>
        <a:p>
          <a:endParaRPr lang="en-US"/>
        </a:p>
      </dgm:t>
    </dgm:pt>
    <dgm:pt modelId="{ED9DFA87-B21E-264E-B150-AC3E54E9E646}" type="sibTrans" cxnId="{34F4E4C4-1973-6E44-BE23-0D71D331A1F7}">
      <dgm:prSet/>
      <dgm:spPr/>
      <dgm:t>
        <a:bodyPr/>
        <a:lstStyle/>
        <a:p>
          <a:endParaRPr lang="en-US"/>
        </a:p>
      </dgm:t>
    </dgm:pt>
    <dgm:pt modelId="{9FF27179-7E33-C24E-A7C6-094293A694E1}">
      <dgm:prSet phldrT="[Text]" custT="1"/>
      <dgm:spPr/>
      <dgm:t>
        <a:bodyPr/>
        <a:lstStyle/>
        <a:p>
          <a:r>
            <a:rPr lang="en-US" sz="1600" dirty="0"/>
            <a:t>Review &amp; Modification of Current </a:t>
          </a:r>
          <a:r>
            <a:rPr lang="en-US" sz="1600" dirty="0" err="1"/>
            <a:t>Evals</a:t>
          </a:r>
          <a:r>
            <a:rPr lang="en-US" sz="1600" dirty="0"/>
            <a:t> to CBD format</a:t>
          </a:r>
        </a:p>
        <a:p>
          <a:endParaRPr lang="en-US" sz="700" dirty="0"/>
        </a:p>
      </dgm:t>
    </dgm:pt>
    <dgm:pt modelId="{D1170580-0248-6F42-8555-F86C1C42DA12}" type="parTrans" cxnId="{52473BBD-6A00-0F4F-8C54-7BAE9930FC9E}">
      <dgm:prSet/>
      <dgm:spPr/>
      <dgm:t>
        <a:bodyPr/>
        <a:lstStyle/>
        <a:p>
          <a:endParaRPr lang="en-US"/>
        </a:p>
      </dgm:t>
    </dgm:pt>
    <dgm:pt modelId="{88FDCC0B-C666-FB4F-BC08-65938FAA6CCB}" type="sibTrans" cxnId="{52473BBD-6A00-0F4F-8C54-7BAE9930FC9E}">
      <dgm:prSet/>
      <dgm:spPr/>
      <dgm:t>
        <a:bodyPr/>
        <a:lstStyle/>
        <a:p>
          <a:endParaRPr lang="en-US"/>
        </a:p>
      </dgm:t>
    </dgm:pt>
    <dgm:pt modelId="{EBE9C40F-B523-074F-B55A-3914C47410E3}">
      <dgm:prSet phldrT="[Text]" custT="1"/>
      <dgm:spPr>
        <a:gradFill rotWithShape="0">
          <a:gsLst>
            <a:gs pos="0">
              <a:schemeClr val="accent4">
                <a:hueOff val="14854116"/>
                <a:satOff val="0"/>
                <a:lumOff val="-5147"/>
                <a:alphaOff val="0"/>
                <a:shade val="51000"/>
                <a:satMod val="130000"/>
              </a:schemeClr>
            </a:gs>
            <a:gs pos="62000">
              <a:schemeClr val="accent4">
                <a:hueOff val="14854116"/>
                <a:satOff val="0"/>
                <a:lumOff val="-5147"/>
                <a:shade val="93000"/>
                <a:satMod val="130000"/>
                <a:alpha val="76000"/>
              </a:schemeClr>
            </a:gs>
            <a:gs pos="100000">
              <a:schemeClr val="accent4">
                <a:hueOff val="14854116"/>
                <a:satOff val="0"/>
                <a:lumOff val="-5147"/>
                <a:shade val="94000"/>
                <a:satMod val="135000"/>
                <a:alpha val="61000"/>
              </a:schemeClr>
            </a:gs>
          </a:gsLst>
          <a:lin ang="0" scaled="0"/>
        </a:gradFill>
      </dgm:spPr>
      <dgm:t>
        <a:bodyPr/>
        <a:lstStyle/>
        <a:p>
          <a:r>
            <a:rPr lang="en-US" sz="1600" dirty="0"/>
            <a:t>March 2019 to Sept. 2019</a:t>
          </a:r>
        </a:p>
      </dgm:t>
    </dgm:pt>
    <dgm:pt modelId="{D9C74E7E-D364-A646-864D-74A90C47B597}" type="parTrans" cxnId="{983E238A-DB44-2845-A3BB-3823F6927A4D}">
      <dgm:prSet/>
      <dgm:spPr/>
      <dgm:t>
        <a:bodyPr/>
        <a:lstStyle/>
        <a:p>
          <a:endParaRPr lang="en-US"/>
        </a:p>
      </dgm:t>
    </dgm:pt>
    <dgm:pt modelId="{3C3ACE4C-7D94-DD47-B55F-6981EB0797FD}" type="sibTrans" cxnId="{983E238A-DB44-2845-A3BB-3823F6927A4D}">
      <dgm:prSet/>
      <dgm:spPr/>
      <dgm:t>
        <a:bodyPr/>
        <a:lstStyle/>
        <a:p>
          <a:endParaRPr lang="en-US"/>
        </a:p>
      </dgm:t>
    </dgm:pt>
    <dgm:pt modelId="{8F57577F-0B91-C04D-8A86-4C6ABA19A4C0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/>
            <a:t>Receive RC EPAs, Milestones, STRs, OTRs</a:t>
          </a:r>
        </a:p>
        <a:p>
          <a:r>
            <a:rPr lang="en-US" dirty="0"/>
            <a:t>Begin Program Revision</a:t>
          </a:r>
        </a:p>
        <a:p>
          <a:r>
            <a:rPr lang="en-US" dirty="0"/>
            <a:t>Begin Evaluation Revision &amp; Development</a:t>
          </a:r>
        </a:p>
      </dgm:t>
    </dgm:pt>
    <dgm:pt modelId="{6CCBBFC9-0DF2-E94C-8488-F0EC9854B1BC}" type="parTrans" cxnId="{66BF12C2-DD06-A244-BDF1-E3DC40F1D5F3}">
      <dgm:prSet/>
      <dgm:spPr/>
      <dgm:t>
        <a:bodyPr/>
        <a:lstStyle/>
        <a:p>
          <a:endParaRPr lang="en-US"/>
        </a:p>
      </dgm:t>
    </dgm:pt>
    <dgm:pt modelId="{F0504405-DCED-8046-99B3-B72E9A96C42D}" type="sibTrans" cxnId="{66BF12C2-DD06-A244-BDF1-E3DC40F1D5F3}">
      <dgm:prSet/>
      <dgm:spPr/>
      <dgm:t>
        <a:bodyPr/>
        <a:lstStyle/>
        <a:p>
          <a:endParaRPr lang="en-US"/>
        </a:p>
      </dgm:t>
    </dgm:pt>
    <dgm:pt modelId="{76207678-1B4A-B048-BBD6-3E925CD669CC}">
      <dgm:prSet custT="1"/>
      <dgm:spPr>
        <a:gradFill rotWithShape="0">
          <a:gsLst>
            <a:gs pos="23000">
              <a:schemeClr val="accent4">
                <a:hueOff val="0"/>
                <a:satOff val="0"/>
                <a:lumOff val="0"/>
                <a:shade val="51000"/>
                <a:satMod val="130000"/>
                <a:alpha val="91000"/>
              </a:schemeClr>
            </a:gs>
            <a:gs pos="92000">
              <a:schemeClr val="accent4">
                <a:hueOff val="0"/>
                <a:satOff val="0"/>
                <a:lumOff val="0"/>
                <a:shade val="93000"/>
                <a:satMod val="130000"/>
                <a:alpha val="34000"/>
              </a:schemeClr>
            </a:gs>
            <a:gs pos="58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0"/>
        </a:gradFill>
      </dgm:spPr>
      <dgm:t>
        <a:bodyPr/>
        <a:lstStyle/>
        <a:p>
          <a:r>
            <a:rPr lang="en-US" sz="1600" dirty="0"/>
            <a:t>Now through to rollout and beyond...</a:t>
          </a:r>
        </a:p>
      </dgm:t>
    </dgm:pt>
    <dgm:pt modelId="{DF577CB0-7919-9847-9568-F71BFE128A46}" type="parTrans" cxnId="{2CE6D9D1-CC4A-504A-A6DA-D0B13AF7258C}">
      <dgm:prSet/>
      <dgm:spPr/>
      <dgm:t>
        <a:bodyPr/>
        <a:lstStyle/>
        <a:p>
          <a:endParaRPr lang="en-US"/>
        </a:p>
      </dgm:t>
    </dgm:pt>
    <dgm:pt modelId="{18FE7BC0-7D67-4B43-96A7-02C736FE877F}" type="sibTrans" cxnId="{2CE6D9D1-CC4A-504A-A6DA-D0B13AF7258C}">
      <dgm:prSet/>
      <dgm:spPr/>
      <dgm:t>
        <a:bodyPr/>
        <a:lstStyle/>
        <a:p>
          <a:endParaRPr lang="en-US"/>
        </a:p>
      </dgm:t>
    </dgm:pt>
    <dgm:pt modelId="{B5CA5144-B1A5-B44B-90CA-01AE7EB596F0}">
      <dgm:prSet phldrT="[Text]" custT="1"/>
      <dgm:spPr/>
      <dgm:t>
        <a:bodyPr/>
        <a:lstStyle/>
        <a:p>
          <a:r>
            <a:rPr lang="en-US" sz="1600" dirty="0"/>
            <a:t>Sept 2019 </a:t>
          </a:r>
          <a:r>
            <a:rPr lang="mr-IN" sz="1600" dirty="0"/>
            <a:t>–</a:t>
          </a:r>
          <a:r>
            <a:rPr lang="en-US" sz="1600" dirty="0"/>
            <a:t> June 2020</a:t>
          </a:r>
        </a:p>
      </dgm:t>
    </dgm:pt>
    <dgm:pt modelId="{FC43344A-757A-1D46-BDAE-F4405AF509C2}" type="parTrans" cxnId="{8835FB8C-EF8A-224F-A5A2-BBE8B82504A2}">
      <dgm:prSet/>
      <dgm:spPr/>
      <dgm:t>
        <a:bodyPr/>
        <a:lstStyle/>
        <a:p>
          <a:endParaRPr lang="en-US"/>
        </a:p>
      </dgm:t>
    </dgm:pt>
    <dgm:pt modelId="{574FDE33-AEBB-694D-97BF-91845867A0C6}" type="sibTrans" cxnId="{8835FB8C-EF8A-224F-A5A2-BBE8B82504A2}">
      <dgm:prSet/>
      <dgm:spPr/>
      <dgm:t>
        <a:bodyPr/>
        <a:lstStyle/>
        <a:p>
          <a:endParaRPr lang="en-US"/>
        </a:p>
      </dgm:t>
    </dgm:pt>
    <dgm:pt modelId="{E5465B36-59F9-5D4C-A6E8-FBE9C5210D8B}" type="pres">
      <dgm:prSet presAssocID="{4552BF21-4A41-3140-8447-221FA3A220E0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1685172-B570-B640-BEE1-45118A544429}" type="pres">
      <dgm:prSet presAssocID="{76207678-1B4A-B048-BBD6-3E925CD669CC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0B0A3C35-8897-AC4C-9191-00B157C20B29}" type="pres">
      <dgm:prSet presAssocID="{D985342B-27B8-184C-B33F-7FF31411059F}" presName="parentText2" presStyleLbl="node1" presStyleIdx="1" presStyleCnt="5" custLinFactNeighborX="0" custLinFactNeighborY="12353">
        <dgm:presLayoutVars>
          <dgm:chMax/>
          <dgm:chPref val="3"/>
          <dgm:bulletEnabled val="1"/>
        </dgm:presLayoutVars>
      </dgm:prSet>
      <dgm:spPr/>
    </dgm:pt>
    <dgm:pt modelId="{187EFC19-A81F-604A-B838-5ED98E54E3D7}" type="pres">
      <dgm:prSet presAssocID="{D985342B-27B8-184C-B33F-7FF31411059F}" presName="childText2" presStyleLbl="solidAlignAcc1" presStyleIdx="0" presStyleCnt="3" custScaleY="52476" custLinFactNeighborX="1259" custLinFactNeighborY="-19620">
        <dgm:presLayoutVars>
          <dgm:chMax val="0"/>
          <dgm:chPref val="0"/>
          <dgm:bulletEnabled val="1"/>
        </dgm:presLayoutVars>
      </dgm:prSet>
      <dgm:spPr/>
    </dgm:pt>
    <dgm:pt modelId="{91E3667A-11E0-E742-A28A-D17A62258719}" type="pres">
      <dgm:prSet presAssocID="{2B845764-2151-2746-B98F-8DF001739099}" presName="parentText3" presStyleLbl="node1" presStyleIdx="2" presStyleCnt="5" custLinFactNeighborX="0" custLinFactNeighborY="22646">
        <dgm:presLayoutVars>
          <dgm:chMax/>
          <dgm:chPref val="3"/>
          <dgm:bulletEnabled val="1"/>
        </dgm:presLayoutVars>
      </dgm:prSet>
      <dgm:spPr/>
    </dgm:pt>
    <dgm:pt modelId="{3ECE7349-7328-A047-AC34-60FBBF5F4044}" type="pres">
      <dgm:prSet presAssocID="{2B845764-2151-2746-B98F-8DF001739099}" presName="childText3" presStyleLbl="solidAlignAcc1" presStyleIdx="1" presStyleCnt="3" custScaleY="43066" custLinFactNeighborX="-810" custLinFactNeighborY="-17379">
        <dgm:presLayoutVars>
          <dgm:chMax val="0"/>
          <dgm:chPref val="0"/>
          <dgm:bulletEnabled val="1"/>
        </dgm:presLayoutVars>
      </dgm:prSet>
      <dgm:spPr/>
    </dgm:pt>
    <dgm:pt modelId="{99A81820-1888-E94D-A26D-7AB0374E7694}" type="pres">
      <dgm:prSet presAssocID="{EBE9C40F-B523-074F-B55A-3914C47410E3}" presName="parentText4" presStyleLbl="node1" presStyleIdx="3" presStyleCnt="5" custLinFactNeighborX="0" custLinFactNeighborY="36030">
        <dgm:presLayoutVars>
          <dgm:chMax/>
          <dgm:chPref val="3"/>
          <dgm:bulletEnabled val="1"/>
        </dgm:presLayoutVars>
      </dgm:prSet>
      <dgm:spPr/>
    </dgm:pt>
    <dgm:pt modelId="{C3500078-9D2D-D64B-B163-250DDEEA1E3B}" type="pres">
      <dgm:prSet presAssocID="{EBE9C40F-B523-074F-B55A-3914C47410E3}" presName="childText4" presStyleLbl="solidAlignAcc1" presStyleIdx="2" presStyleCnt="3" custLinFactNeighborX="-810" custLinFactNeighborY="17378">
        <dgm:presLayoutVars>
          <dgm:chMax val="0"/>
          <dgm:chPref val="0"/>
          <dgm:bulletEnabled val="1"/>
        </dgm:presLayoutVars>
      </dgm:prSet>
      <dgm:spPr/>
    </dgm:pt>
    <dgm:pt modelId="{AB5D28D7-40C5-A648-AB83-66715B0B86CA}" type="pres">
      <dgm:prSet presAssocID="{B5CA5144-B1A5-B44B-90CA-01AE7EB596F0}" presName="parentText5" presStyleLbl="node1" presStyleIdx="4" presStyleCnt="5" custLinFactNeighborX="0" custLinFactNeighborY="52499">
        <dgm:presLayoutVars>
          <dgm:chMax/>
          <dgm:chPref val="3"/>
          <dgm:bulletEnabled val="1"/>
        </dgm:presLayoutVars>
      </dgm:prSet>
      <dgm:spPr/>
    </dgm:pt>
  </dgm:ptLst>
  <dgm:cxnLst>
    <dgm:cxn modelId="{6E81B51A-E26C-F94E-975D-D0E51EAD9CE3}" type="presOf" srcId="{76207678-1B4A-B048-BBD6-3E925CD669CC}" destId="{41685172-B570-B640-BEE1-45118A544429}" srcOrd="0" destOrd="0" presId="urn:microsoft.com/office/officeart/2009/3/layout/IncreasingArrowsProcess"/>
    <dgm:cxn modelId="{DFB2B320-2E9D-4C4C-97BB-A2D6116631E5}" type="presOf" srcId="{D985342B-27B8-184C-B33F-7FF31411059F}" destId="{0B0A3C35-8897-AC4C-9191-00B157C20B29}" srcOrd="0" destOrd="0" presId="urn:microsoft.com/office/officeart/2009/3/layout/IncreasingArrowsProcess"/>
    <dgm:cxn modelId="{18C2EE22-E4EA-9B4C-9F3B-0F621E09E617}" type="presOf" srcId="{2B845764-2151-2746-B98F-8DF001739099}" destId="{91E3667A-11E0-E742-A28A-D17A62258719}" srcOrd="0" destOrd="0" presId="urn:microsoft.com/office/officeart/2009/3/layout/IncreasingArrowsProcess"/>
    <dgm:cxn modelId="{A7D8F226-E5A8-7146-ADF6-E88845AFF9DB}" type="presOf" srcId="{9FF27179-7E33-C24E-A7C6-094293A694E1}" destId="{3ECE7349-7328-A047-AC34-60FBBF5F4044}" srcOrd="0" destOrd="0" presId="urn:microsoft.com/office/officeart/2009/3/layout/IncreasingArrowsProcess"/>
    <dgm:cxn modelId="{610CCE36-D628-E749-A8CB-5A98239311E7}" type="presOf" srcId="{4552BF21-4A41-3140-8447-221FA3A220E0}" destId="{E5465B36-59F9-5D4C-A6E8-FBE9C5210D8B}" srcOrd="0" destOrd="0" presId="urn:microsoft.com/office/officeart/2009/3/layout/IncreasingArrowsProcess"/>
    <dgm:cxn modelId="{43CEA859-FDF2-E042-AE37-6C9EDE7FF708}" type="presOf" srcId="{B5CA5144-B1A5-B44B-90CA-01AE7EB596F0}" destId="{AB5D28D7-40C5-A648-AB83-66715B0B86CA}" srcOrd="0" destOrd="0" presId="urn:microsoft.com/office/officeart/2009/3/layout/IncreasingArrowsProcess"/>
    <dgm:cxn modelId="{983E238A-DB44-2845-A3BB-3823F6927A4D}" srcId="{4552BF21-4A41-3140-8447-221FA3A220E0}" destId="{EBE9C40F-B523-074F-B55A-3914C47410E3}" srcOrd="3" destOrd="0" parTransId="{D9C74E7E-D364-A646-864D-74A90C47B597}" sibTransId="{3C3ACE4C-7D94-DD47-B55F-6981EB0797FD}"/>
    <dgm:cxn modelId="{8835FB8C-EF8A-224F-A5A2-BBE8B82504A2}" srcId="{4552BF21-4A41-3140-8447-221FA3A220E0}" destId="{B5CA5144-B1A5-B44B-90CA-01AE7EB596F0}" srcOrd="4" destOrd="0" parTransId="{FC43344A-757A-1D46-BDAE-F4405AF509C2}" sibTransId="{574FDE33-AEBB-694D-97BF-91845867A0C6}"/>
    <dgm:cxn modelId="{DF0D8E91-C5EF-B748-A0CA-3839BCA277DC}" type="presOf" srcId="{8F57577F-0B91-C04D-8A86-4C6ABA19A4C0}" destId="{C3500078-9D2D-D64B-B163-250DDEEA1E3B}" srcOrd="0" destOrd="0" presId="urn:microsoft.com/office/officeart/2009/3/layout/IncreasingArrowsProcess"/>
    <dgm:cxn modelId="{52473BBD-6A00-0F4F-8C54-7BAE9930FC9E}" srcId="{2B845764-2151-2746-B98F-8DF001739099}" destId="{9FF27179-7E33-C24E-A7C6-094293A694E1}" srcOrd="0" destOrd="0" parTransId="{D1170580-0248-6F42-8555-F86C1C42DA12}" sibTransId="{88FDCC0B-C666-FB4F-BC08-65938FAA6CCB}"/>
    <dgm:cxn modelId="{66BF12C2-DD06-A244-BDF1-E3DC40F1D5F3}" srcId="{EBE9C40F-B523-074F-B55A-3914C47410E3}" destId="{8F57577F-0B91-C04D-8A86-4C6ABA19A4C0}" srcOrd="0" destOrd="0" parTransId="{6CCBBFC9-0DF2-E94C-8488-F0EC9854B1BC}" sibTransId="{F0504405-DCED-8046-99B3-B72E9A96C42D}"/>
    <dgm:cxn modelId="{34F4E4C4-1973-6E44-BE23-0D71D331A1F7}" srcId="{4552BF21-4A41-3140-8447-221FA3A220E0}" destId="{2B845764-2151-2746-B98F-8DF001739099}" srcOrd="2" destOrd="0" parTransId="{167FF02F-E5AF-8141-9840-146017C2EC2B}" sibTransId="{ED9DFA87-B21E-264E-B150-AC3E54E9E646}"/>
    <dgm:cxn modelId="{2CE6D9D1-CC4A-504A-A6DA-D0B13AF7258C}" srcId="{4552BF21-4A41-3140-8447-221FA3A220E0}" destId="{76207678-1B4A-B048-BBD6-3E925CD669CC}" srcOrd="0" destOrd="0" parTransId="{DF577CB0-7919-9847-9568-F71BFE128A46}" sibTransId="{18FE7BC0-7D67-4B43-96A7-02C736FE877F}"/>
    <dgm:cxn modelId="{98E006E1-F217-A14B-A107-9076A3E7BE09}" type="presOf" srcId="{EBE9C40F-B523-074F-B55A-3914C47410E3}" destId="{99A81820-1888-E94D-A26D-7AB0374E7694}" srcOrd="0" destOrd="0" presId="urn:microsoft.com/office/officeart/2009/3/layout/IncreasingArrowsProcess"/>
    <dgm:cxn modelId="{3BDD10E2-627E-0745-85D1-00AD724F8C7F}" type="presOf" srcId="{13E00A3B-A4D5-C142-90FD-CFCDACA673D9}" destId="{187EFC19-A81F-604A-B838-5ED98E54E3D7}" srcOrd="0" destOrd="0" presId="urn:microsoft.com/office/officeart/2009/3/layout/IncreasingArrowsProcess"/>
    <dgm:cxn modelId="{9BADB2EE-0C2A-4D4B-A0B0-936670DF7CD4}" srcId="{4552BF21-4A41-3140-8447-221FA3A220E0}" destId="{D985342B-27B8-184C-B33F-7FF31411059F}" srcOrd="1" destOrd="0" parTransId="{B8E28F9F-0537-B841-9AB8-AF7C443CA6C5}" sibTransId="{779DE1DF-4671-CB40-BF2D-A91DC8DED8B0}"/>
    <dgm:cxn modelId="{359EB9F0-E83C-3548-B3D7-3ECDEE97D2B7}" srcId="{D985342B-27B8-184C-B33F-7FF31411059F}" destId="{13E00A3B-A4D5-C142-90FD-CFCDACA673D9}" srcOrd="0" destOrd="0" parTransId="{CF897CB7-F650-9C4A-ABB0-C837EBAA81C5}" sibTransId="{8BB08989-9264-2943-863F-31E72CD78B71}"/>
    <dgm:cxn modelId="{D3985EDA-3447-9C4C-915D-5B6F8B45F0FE}" type="presParOf" srcId="{E5465B36-59F9-5D4C-A6E8-FBE9C5210D8B}" destId="{41685172-B570-B640-BEE1-45118A544429}" srcOrd="0" destOrd="0" presId="urn:microsoft.com/office/officeart/2009/3/layout/IncreasingArrowsProcess"/>
    <dgm:cxn modelId="{B64CB5F9-AE90-6E4B-988A-ECC1BD3B3D92}" type="presParOf" srcId="{E5465B36-59F9-5D4C-A6E8-FBE9C5210D8B}" destId="{0B0A3C35-8897-AC4C-9191-00B157C20B29}" srcOrd="1" destOrd="0" presId="urn:microsoft.com/office/officeart/2009/3/layout/IncreasingArrowsProcess"/>
    <dgm:cxn modelId="{80787E90-723E-1B43-96C0-575E3022F38C}" type="presParOf" srcId="{E5465B36-59F9-5D4C-A6E8-FBE9C5210D8B}" destId="{187EFC19-A81F-604A-B838-5ED98E54E3D7}" srcOrd="2" destOrd="0" presId="urn:microsoft.com/office/officeart/2009/3/layout/IncreasingArrowsProcess"/>
    <dgm:cxn modelId="{06FBC324-EA5B-3F4F-A57E-32C8BC67593F}" type="presParOf" srcId="{E5465B36-59F9-5D4C-A6E8-FBE9C5210D8B}" destId="{91E3667A-11E0-E742-A28A-D17A62258719}" srcOrd="3" destOrd="0" presId="urn:microsoft.com/office/officeart/2009/3/layout/IncreasingArrowsProcess"/>
    <dgm:cxn modelId="{BBF67563-9B15-2947-921B-44771461A89B}" type="presParOf" srcId="{E5465B36-59F9-5D4C-A6E8-FBE9C5210D8B}" destId="{3ECE7349-7328-A047-AC34-60FBBF5F4044}" srcOrd="4" destOrd="0" presId="urn:microsoft.com/office/officeart/2009/3/layout/IncreasingArrowsProcess"/>
    <dgm:cxn modelId="{89F8B991-15D2-5445-B384-2CFD8E8808A5}" type="presParOf" srcId="{E5465B36-59F9-5D4C-A6E8-FBE9C5210D8B}" destId="{99A81820-1888-E94D-A26D-7AB0374E7694}" srcOrd="5" destOrd="0" presId="urn:microsoft.com/office/officeart/2009/3/layout/IncreasingArrowsProcess"/>
    <dgm:cxn modelId="{D7817585-662A-654D-80DA-C56E5EC3F590}" type="presParOf" srcId="{E5465B36-59F9-5D4C-A6E8-FBE9C5210D8B}" destId="{C3500078-9D2D-D64B-B163-250DDEEA1E3B}" srcOrd="6" destOrd="0" presId="urn:microsoft.com/office/officeart/2009/3/layout/IncreasingArrowsProcess"/>
    <dgm:cxn modelId="{6AB56F21-E9A1-6647-B931-EC8E70DC4D2B}" type="presParOf" srcId="{E5465B36-59F9-5D4C-A6E8-FBE9C5210D8B}" destId="{AB5D28D7-40C5-A648-AB83-66715B0B86CA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85172-B570-B640-BEE1-45118A544429}">
      <dsp:nvSpPr>
        <dsp:cNvPr id="0" name=""/>
        <dsp:cNvSpPr/>
      </dsp:nvSpPr>
      <dsp:spPr>
        <a:xfrm>
          <a:off x="0" y="679470"/>
          <a:ext cx="8930105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23000">
              <a:schemeClr val="accent4">
                <a:hueOff val="0"/>
                <a:satOff val="0"/>
                <a:lumOff val="0"/>
                <a:shade val="51000"/>
                <a:satMod val="130000"/>
                <a:alpha val="91000"/>
              </a:schemeClr>
            </a:gs>
            <a:gs pos="92000">
              <a:schemeClr val="accent4">
                <a:hueOff val="0"/>
                <a:satOff val="0"/>
                <a:lumOff val="0"/>
                <a:shade val="93000"/>
                <a:satMod val="130000"/>
                <a:alpha val="34000"/>
              </a:schemeClr>
            </a:gs>
            <a:gs pos="58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Now through to rollout and beyond...</a:t>
          </a:r>
        </a:p>
      </dsp:txBody>
      <dsp:txXfrm>
        <a:off x="0" y="1004142"/>
        <a:ext cx="8605433" cy="649343"/>
      </dsp:txXfrm>
    </dsp:sp>
    <dsp:sp modelId="{0B0A3C35-8897-AC4C-9191-00B157C20B29}">
      <dsp:nvSpPr>
        <dsp:cNvPr id="0" name=""/>
        <dsp:cNvSpPr/>
      </dsp:nvSpPr>
      <dsp:spPr>
        <a:xfrm>
          <a:off x="1650283" y="1272959"/>
          <a:ext cx="7279821" cy="1298687"/>
        </a:xfrm>
        <a:prstGeom prst="rightArrow">
          <a:avLst>
            <a:gd name="adj1" fmla="val 50000"/>
            <a:gd name="adj2" fmla="val 50000"/>
          </a:avLst>
        </a:prstGeom>
        <a:gradFill flip="none" rotWithShape="1">
          <a:gsLst>
            <a:gs pos="0">
              <a:schemeClr val="accent4">
                <a:hueOff val="4951372"/>
                <a:satOff val="0"/>
                <a:lumOff val="-1716"/>
                <a:alphaOff val="0"/>
                <a:shade val="51000"/>
                <a:satMod val="130000"/>
              </a:schemeClr>
            </a:gs>
            <a:gs pos="64000">
              <a:schemeClr val="accent4">
                <a:hueOff val="4951372"/>
                <a:satOff val="0"/>
                <a:lumOff val="-1716"/>
                <a:shade val="93000"/>
                <a:satMod val="130000"/>
                <a:alpha val="41000"/>
              </a:schemeClr>
            </a:gs>
            <a:gs pos="36000">
              <a:schemeClr val="accent4">
                <a:hueOff val="4951372"/>
                <a:satOff val="0"/>
                <a:lumOff val="-1716"/>
                <a:alphaOff val="0"/>
                <a:shade val="94000"/>
                <a:satMod val="135000"/>
              </a:schemeClr>
            </a:gs>
          </a:gsLst>
          <a:lin ang="0" scaled="1"/>
          <a:tileRect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Aug. to Dec. 2018</a:t>
          </a:r>
        </a:p>
      </dsp:txBody>
      <dsp:txXfrm>
        <a:off x="1650283" y="1597631"/>
        <a:ext cx="6955149" cy="649343"/>
      </dsp:txXfrm>
    </dsp:sp>
    <dsp:sp modelId="{187EFC19-A81F-604A-B838-5ED98E54E3D7}">
      <dsp:nvSpPr>
        <dsp:cNvPr id="0" name=""/>
        <dsp:cNvSpPr/>
      </dsp:nvSpPr>
      <dsp:spPr>
        <a:xfrm>
          <a:off x="1671062" y="2211102"/>
          <a:ext cx="1650462" cy="1251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Implementation of Competence Committees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Decision about Coaches</a:t>
          </a:r>
        </a:p>
      </dsp:txBody>
      <dsp:txXfrm>
        <a:off x="1671062" y="2211102"/>
        <a:ext cx="1650462" cy="1251342"/>
      </dsp:txXfrm>
    </dsp:sp>
    <dsp:sp modelId="{91E3667A-11E0-E742-A28A-D17A62258719}">
      <dsp:nvSpPr>
        <dsp:cNvPr id="0" name=""/>
        <dsp:cNvSpPr/>
      </dsp:nvSpPr>
      <dsp:spPr>
        <a:xfrm>
          <a:off x="3300566" y="1839696"/>
          <a:ext cx="5629538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9902744"/>
                <a:satOff val="0"/>
                <a:lumOff val="-3431"/>
                <a:alphaOff val="0"/>
                <a:shade val="51000"/>
                <a:satMod val="130000"/>
              </a:schemeClr>
            </a:gs>
            <a:gs pos="52000">
              <a:schemeClr val="accent4">
                <a:hueOff val="9902744"/>
                <a:satOff val="0"/>
                <a:lumOff val="-3431"/>
                <a:alphaOff val="0"/>
                <a:shade val="93000"/>
                <a:satMod val="130000"/>
              </a:schemeClr>
            </a:gs>
            <a:gs pos="79000">
              <a:schemeClr val="accent4">
                <a:hueOff val="9902744"/>
                <a:satOff val="0"/>
                <a:lumOff val="-3431"/>
                <a:shade val="94000"/>
                <a:satMod val="135000"/>
                <a:alpha val="47000"/>
              </a:schemeClr>
            </a:gs>
          </a:gsLst>
          <a:lin ang="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Sept. 2018 to Feb. 2019</a:t>
          </a:r>
        </a:p>
      </dsp:txBody>
      <dsp:txXfrm>
        <a:off x="3300566" y="2164368"/>
        <a:ext cx="5304866" cy="649343"/>
      </dsp:txXfrm>
    </dsp:sp>
    <dsp:sp modelId="{3ECE7349-7328-A047-AC34-60FBBF5F4044}">
      <dsp:nvSpPr>
        <dsp:cNvPr id="0" name=""/>
        <dsp:cNvSpPr/>
      </dsp:nvSpPr>
      <dsp:spPr>
        <a:xfrm>
          <a:off x="3287198" y="2809799"/>
          <a:ext cx="1650462" cy="1026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9902744"/>
              <a:satOff val="0"/>
              <a:lumOff val="-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Review &amp; Modification of Current </a:t>
          </a:r>
          <a:r>
            <a:rPr lang="en-US" sz="1600" kern="1200" dirty="0" err="1"/>
            <a:t>Evals</a:t>
          </a:r>
          <a:r>
            <a:rPr lang="en-US" sz="1600" kern="1200" dirty="0"/>
            <a:t> to CBD format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3287198" y="2809799"/>
        <a:ext cx="1650462" cy="1026951"/>
      </dsp:txXfrm>
    </dsp:sp>
    <dsp:sp modelId="{99A81820-1888-E94D-A26D-7AB0374E7694}">
      <dsp:nvSpPr>
        <dsp:cNvPr id="0" name=""/>
        <dsp:cNvSpPr/>
      </dsp:nvSpPr>
      <dsp:spPr>
        <a:xfrm>
          <a:off x="4951743" y="2446575"/>
          <a:ext cx="3978361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14854116"/>
                <a:satOff val="0"/>
                <a:lumOff val="-5147"/>
                <a:alphaOff val="0"/>
                <a:shade val="51000"/>
                <a:satMod val="130000"/>
              </a:schemeClr>
            </a:gs>
            <a:gs pos="62000">
              <a:schemeClr val="accent4">
                <a:hueOff val="14854116"/>
                <a:satOff val="0"/>
                <a:lumOff val="-5147"/>
                <a:shade val="93000"/>
                <a:satMod val="130000"/>
                <a:alpha val="76000"/>
              </a:schemeClr>
            </a:gs>
            <a:gs pos="100000">
              <a:schemeClr val="accent4">
                <a:hueOff val="14854116"/>
                <a:satOff val="0"/>
                <a:lumOff val="-5147"/>
                <a:shade val="94000"/>
                <a:satMod val="135000"/>
                <a:alpha val="61000"/>
              </a:schemeClr>
            </a:gs>
          </a:gsLst>
          <a:lin ang="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March 2019 to Sept. 2019</a:t>
          </a:r>
        </a:p>
      </dsp:txBody>
      <dsp:txXfrm>
        <a:off x="4951743" y="2771247"/>
        <a:ext cx="3653689" cy="649343"/>
      </dsp:txXfrm>
    </dsp:sp>
    <dsp:sp modelId="{C3500078-9D2D-D64B-B163-250DDEEA1E3B}">
      <dsp:nvSpPr>
        <dsp:cNvPr id="0" name=""/>
        <dsp:cNvSpPr/>
      </dsp:nvSpPr>
      <dsp:spPr>
        <a:xfrm>
          <a:off x="4938374" y="3392853"/>
          <a:ext cx="1650462" cy="23845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Receive RC EPAs, Milestones, STRs, OTRs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Program Revision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Begin Evaluation Revision &amp; Development</a:t>
          </a:r>
        </a:p>
      </dsp:txBody>
      <dsp:txXfrm>
        <a:off x="4938374" y="3392853"/>
        <a:ext cx="1650462" cy="2384598"/>
      </dsp:txXfrm>
    </dsp:sp>
    <dsp:sp modelId="{AB5D28D7-40C5-A648-AB83-66715B0B86CA}">
      <dsp:nvSpPr>
        <dsp:cNvPr id="0" name=""/>
        <dsp:cNvSpPr/>
      </dsp:nvSpPr>
      <dsp:spPr>
        <a:xfrm>
          <a:off x="6602026" y="3093519"/>
          <a:ext cx="2328078" cy="1298687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19805488"/>
                <a:satOff val="0"/>
                <a:lumOff val="-6863"/>
                <a:alphaOff val="0"/>
                <a:shade val="51000"/>
                <a:satMod val="130000"/>
              </a:schemeClr>
            </a:gs>
            <a:gs pos="80000">
              <a:schemeClr val="accent4">
                <a:hueOff val="19805488"/>
                <a:satOff val="0"/>
                <a:lumOff val="-6863"/>
                <a:alphaOff val="0"/>
                <a:shade val="93000"/>
                <a:satMod val="130000"/>
              </a:schemeClr>
            </a:gs>
            <a:gs pos="100000">
              <a:schemeClr val="accent4">
                <a:hueOff val="19805488"/>
                <a:satOff val="0"/>
                <a:lumOff val="-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61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Sept 2019 </a:t>
          </a:r>
          <a:r>
            <a:rPr lang="mr-IN" sz="1600" kern="1200" dirty="0"/>
            <a:t>–</a:t>
          </a:r>
          <a:r>
            <a:rPr lang="en-US" sz="1600" kern="1200" dirty="0"/>
            <a:t> June 2020</a:t>
          </a:r>
        </a:p>
      </dsp:txBody>
      <dsp:txXfrm>
        <a:off x="6602026" y="3418191"/>
        <a:ext cx="2003406" cy="649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9DD10-781D-3D49-8335-52189A1BE3AC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EB76D-35C4-AB4A-A2CC-01288DE3A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Involves systematically THINKING</a:t>
            </a:r>
            <a:r>
              <a:rPr lang="en-US" baseline="0" dirty="0"/>
              <a:t> ABOUT i.e. designing a learner’s journey through their career in medicine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2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*for general program</a:t>
            </a:r>
          </a:p>
          <a:p>
            <a:r>
              <a:rPr lang="en-US" dirty="0"/>
              <a:t>Need to understand how this will look for Subspecialty</a:t>
            </a:r>
            <a:r>
              <a:rPr lang="en-US" baseline="0" dirty="0"/>
              <a:t> Programs</a:t>
            </a:r>
          </a:p>
          <a:p>
            <a:r>
              <a:rPr lang="en-US" baseline="0" dirty="0"/>
              <a:t>Explain the stages of training.</a:t>
            </a:r>
          </a:p>
          <a:p>
            <a:r>
              <a:rPr lang="en-US" baseline="0" dirty="0"/>
              <a:t>	-RC will outline what needs to be accomplished within each Stage of training and give a range of time that stage may last</a:t>
            </a:r>
          </a:p>
          <a:p>
            <a:r>
              <a:rPr lang="en-US" baseline="0" dirty="0"/>
              <a:t>	-Programs will then decide the duration of each stage (within the RC parameters) and what rotations will be included in each stage</a:t>
            </a:r>
          </a:p>
          <a:p>
            <a:endParaRPr lang="en-US" baseline="0" dirty="0"/>
          </a:p>
          <a:p>
            <a:r>
              <a:rPr lang="en-US" baseline="0" dirty="0"/>
              <a:t>	-RC is also going to outline what skills &amp; knowledge must be accomplished by a resident before they are to be allowed to progress to the next stage of training.  Those required skills &amp; knowledge are packaged into what is called the EPAs and Milestones (which I will explain in a minute)</a:t>
            </a:r>
          </a:p>
          <a:p>
            <a:r>
              <a:rPr lang="en-US" baseline="0" dirty="0"/>
              <a:t>	-Programs will then map which EPAs should be accomplished in which rotations for their residents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1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Resident and faculty identify an opportunity for an EPA assessment.  Supervisor might review expectations and remind resident of feedback to build on from a previous encounter.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Resident goes to do the EPA activity.  Supervisor supervises either directly or indirectly depending on the EPA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 provides verbal feedback to the resident, giving 1 or 2 specific, actionable pieces of feedback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Supervisor documents the assessment on MedSIS.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cycle repeats itself, resulting in multiple assessments of the same EPA over time, by different observers.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get collated on MedSIS, with the data being available to the resident, the Program Director, the REL, the resident’s academic coach and the Competence Committee (formerly the Evaluation Committee)</a:t>
            </a:r>
          </a:p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the Competence Committee that makes decisions around progression, promotion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EB76D-35C4-AB4A-A2CC-01288DE3A1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4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Now I’m sure many of you are asking what happens to the data that is collected by the Observer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evaluation data,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evidence of learning and learner reflections will recorded electronically by both the learner and the supervisor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 mentioned earlier, the Competence Committee is the group 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 for assessing the progress of trainees in achieving the milestones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EPAs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observations in a clinical setting are document and reviewed by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both the Observer and the program director,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decision about the progress of each learner take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 at the CC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the CC will receive evaluations reports about each learner – this data will support a group assessment process rather than a single summative assessment and will allow the CC to collectively determine if the learner should move on to the next stage of training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b="0" i="0" baseline="0" dirty="0">
              <a:effectLst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E44E4-D6E0-446D-9134-31D2F255741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2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clear both</a:t>
            </a:r>
            <a:r>
              <a:rPr lang="en-CA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the RC and from Mac PGME that use of Academic Coaches, while suggested, is at the discretion of the program.  This includes the exact role of the coach.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E44E4-D6E0-446D-9134-31D2F255741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49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Process</a:t>
            </a:r>
            <a:r>
              <a:rPr lang="en-US" baseline="0" dirty="0"/>
              <a:t> of Learner Evaluation and Review of their Progress </a:t>
            </a:r>
            <a:r>
              <a:rPr lang="mr-IN" baseline="0" dirty="0"/>
              <a:t>–</a:t>
            </a:r>
            <a:r>
              <a:rPr lang="en-US" baseline="0" dirty="0"/>
              <a:t> follow diagram.</a:t>
            </a:r>
          </a:p>
          <a:p>
            <a:endParaRPr lang="en-US" baseline="0" dirty="0"/>
          </a:p>
          <a:p>
            <a:r>
              <a:rPr lang="en-US" baseline="0" dirty="0"/>
              <a:t>Role of Competence Committee: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Regularly review learner EPAs/milestones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 changes to learner status: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 acquisition of EPAs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to next stage of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any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specialized learning plans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specialized learning plans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learner’s Program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overall progress of learner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Royal College certification</a:t>
            </a:r>
          </a:p>
          <a:p>
            <a:pPr lvl="1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</a:t>
            </a: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decision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rather than single summative assessment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0EB76D-35C4-AB4A-A2CC-01288DE3A1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9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means</a:t>
            </a:r>
            <a:r>
              <a:rPr lang="mr-IN" dirty="0"/>
              <a:t>…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07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get</a:t>
            </a:r>
            <a:r>
              <a:rPr lang="en-US" baseline="0" dirty="0"/>
              <a:t> started!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4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Dates for initiating each of the items described are indicated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Reason arrows ongoing is because</a:t>
            </a:r>
            <a:r>
              <a:rPr lang="en-US" baseline="0" dirty="0"/>
              <a:t> we may find need to revise things as we go along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EB76D-35C4-AB4A-A2CC-01288DE3A1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8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86766" y="78884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5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79" y="196111"/>
            <a:ext cx="4950796" cy="844917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228600" indent="-228600">
              <a:spcAft>
                <a:spcPts val="864"/>
              </a:spcAft>
              <a:defRPr sz="240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742950" indent="-285750">
              <a:spcBef>
                <a:spcPts val="48"/>
              </a:spcBef>
              <a:buFont typeface="Arial"/>
              <a:buChar char="•"/>
              <a:defRPr sz="2000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1143000" indent="-228600">
              <a:spcBef>
                <a:spcPts val="600"/>
              </a:spcBef>
              <a:buFont typeface="Lucida Grande"/>
              <a:buChar char="-"/>
              <a:defRPr sz="1800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141732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1691640" indent="-228600">
              <a:spcBef>
                <a:spcPts val="600"/>
              </a:spcBef>
              <a:buFont typeface="Lucida Grande"/>
              <a:buChar char="-"/>
              <a:defRPr sz="16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46"/>
            <a:ext cx="3123804" cy="365125"/>
          </a:xfrm>
        </p:spPr>
        <p:txBody>
          <a:bodyPr/>
          <a:lstStyle>
            <a:lvl1pPr>
              <a:defRPr sz="1000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09" y="244543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00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2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0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7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003152">
              <a:alpha val="85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9" name="Rectangle 14"/>
          <p:cNvSpPr>
            <a:spLocks noChangeArrowheads="1"/>
          </p:cNvSpPr>
          <p:nvPr userDrawn="1"/>
        </p:nvSpPr>
        <p:spPr bwMode="auto">
          <a:xfrm>
            <a:off x="381000" y="1022350"/>
            <a:ext cx="8382000" cy="5530850"/>
          </a:xfrm>
          <a:prstGeom prst="rect">
            <a:avLst/>
          </a:prstGeom>
          <a:solidFill>
            <a:schemeClr val="bg1"/>
          </a:solidFill>
          <a:ln w="38100">
            <a:solidFill>
              <a:srgbClr val="998D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13"/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152"/>
          </a:solidFill>
          <a:ln>
            <a:noFill/>
          </a:ln>
          <a:effectLst>
            <a:outerShdw blurRad="111125" dist="508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1" name="Rectangle 20"/>
          <p:cNvSpPr/>
          <p:nvPr userDrawn="1"/>
        </p:nvSpPr>
        <p:spPr>
          <a:xfrm>
            <a:off x="86768" y="78888"/>
            <a:ext cx="8969811" cy="10610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0" name="Rectangle 19"/>
          <p:cNvSpPr/>
          <p:nvPr userDrawn="1"/>
        </p:nvSpPr>
        <p:spPr>
          <a:xfrm>
            <a:off x="2072152" y="169859"/>
            <a:ext cx="5130000" cy="894905"/>
          </a:xfrm>
          <a:prstGeom prst="rect">
            <a:avLst/>
          </a:prstGeom>
          <a:solidFill>
            <a:srgbClr val="998D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80" y="196115"/>
            <a:ext cx="4950796" cy="844917"/>
          </a:xfrm>
        </p:spPr>
        <p:txBody>
          <a:bodyPr>
            <a:normAutofit/>
          </a:bodyPr>
          <a:lstStyle>
            <a:lvl1pPr algn="l">
              <a:defRPr sz="13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1"/>
            <a:ext cx="7391400" cy="4419600"/>
          </a:xfrm>
        </p:spPr>
        <p:txBody>
          <a:bodyPr/>
          <a:lstStyle>
            <a:lvl1pPr marL="128588" indent="-128588">
              <a:spcAft>
                <a:spcPts val="486"/>
              </a:spcAft>
              <a:defRPr sz="1350" b="0" i="0">
                <a:solidFill>
                  <a:srgbClr val="0F3350"/>
                </a:solidFill>
                <a:latin typeface="Verdana"/>
                <a:cs typeface="Verdana"/>
              </a:defRPr>
            </a:lvl1pPr>
            <a:lvl2pPr marL="417910" indent="-160735">
              <a:spcBef>
                <a:spcPts val="27"/>
              </a:spcBef>
              <a:buFont typeface="Arial"/>
              <a:buChar char="•"/>
              <a:defRPr sz="1125" b="0" i="0">
                <a:solidFill>
                  <a:schemeClr val="accent2"/>
                </a:solidFill>
                <a:latin typeface="Verdana"/>
                <a:cs typeface="Verdana"/>
              </a:defRPr>
            </a:lvl2pPr>
            <a:lvl3pPr marL="642938" indent="-128588">
              <a:spcBef>
                <a:spcPts val="338"/>
              </a:spcBef>
              <a:buFont typeface="Lucida Grande"/>
              <a:buChar char="-"/>
              <a:defRPr sz="1013" b="0" i="0">
                <a:solidFill>
                  <a:srgbClr val="414F5C"/>
                </a:solidFill>
                <a:latin typeface="Verdana"/>
                <a:cs typeface="Verdana"/>
              </a:defRPr>
            </a:lvl3pPr>
            <a:lvl4pPr marL="797243" indent="-128588">
              <a:spcBef>
                <a:spcPts val="338"/>
              </a:spcBef>
              <a:buFont typeface="Lucida Grande"/>
              <a:buChar char="-"/>
              <a:defRPr sz="900" b="0" i="0">
                <a:solidFill>
                  <a:schemeClr val="accent6"/>
                </a:solidFill>
                <a:latin typeface="Verdana"/>
                <a:cs typeface="Verdana"/>
              </a:defRPr>
            </a:lvl4pPr>
            <a:lvl5pPr marL="951548" indent="-128588">
              <a:spcBef>
                <a:spcPts val="338"/>
              </a:spcBef>
              <a:buFont typeface="Lucida Grande"/>
              <a:buChar char="-"/>
              <a:defRPr sz="900" b="0" i="0">
                <a:solidFill>
                  <a:schemeClr val="accent6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2773" y="6490050"/>
            <a:ext cx="3123804" cy="365125"/>
          </a:xfrm>
        </p:spPr>
        <p:txBody>
          <a:bodyPr/>
          <a:lstStyle>
            <a:lvl1pPr>
              <a:defRPr sz="563">
                <a:latin typeface="Verdana"/>
                <a:cs typeface="Verdana"/>
              </a:defRPr>
            </a:lvl1pPr>
          </a:lstStyle>
          <a:p>
            <a:fld id="{51EBB4C4-B395-064C-BD76-B6B6D3504C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659111" y="244547"/>
            <a:ext cx="1234561" cy="749677"/>
          </a:xfrm>
          <a:ln w="19050" cmpd="sng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563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Title Slide_external_bilen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4" y="139099"/>
            <a:ext cx="1874821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139DDD-668D-894B-B379-3E9BAE7C77F2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BC44D8-B624-6E45-9E4C-FEC4AF981F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2877A8-5B4B-164C-BA7C-09293E983B4C}" type="datetimeFigureOut">
              <a:rPr lang="en-US" smtClean="0"/>
              <a:t>2/6/21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fld id="{57150D19-294F-8846-93DA-B480E7FA2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jpg"/><Relationship Id="rId11" Type="http://schemas.openxmlformats.org/officeDocument/2006/relationships/image" Target="../media/image31.jpg"/><Relationship Id="rId5" Type="http://schemas.openxmlformats.org/officeDocument/2006/relationships/image" Target="../media/image23.jpg"/><Relationship Id="rId10" Type="http://schemas.openxmlformats.org/officeDocument/2006/relationships/image" Target="../media/image29.jpg"/><Relationship Id="rId4" Type="http://schemas.openxmlformats.org/officeDocument/2006/relationships/image" Target="../media/image24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png"/><Relationship Id="rId18" Type="http://schemas.openxmlformats.org/officeDocument/2006/relationships/image" Target="../media/image31.jp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17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g"/><Relationship Id="rId11" Type="http://schemas.openxmlformats.org/officeDocument/2006/relationships/image" Target="../media/image24.png"/><Relationship Id="rId5" Type="http://schemas.openxmlformats.org/officeDocument/2006/relationships/image" Target="../media/image19.gif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4" Type="http://schemas.microsoft.com/office/2007/relationships/hdphoto" Target="../media/hdphoto4.wdp"/><Relationship Id="rId9" Type="http://schemas.openxmlformats.org/officeDocument/2006/relationships/image" Target="../media/image22.jpeg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1967756"/>
            <a:ext cx="6762749" cy="1470025"/>
          </a:xfrm>
        </p:spPr>
        <p:txBody>
          <a:bodyPr/>
          <a:lstStyle/>
          <a:p>
            <a:r>
              <a:rPr lang="en-US" b="1" dirty="0"/>
              <a:t>Competence by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437781"/>
            <a:ext cx="6762749" cy="1752600"/>
          </a:xfrm>
        </p:spPr>
        <p:txBody>
          <a:bodyPr/>
          <a:lstStyle/>
          <a:p>
            <a:r>
              <a:rPr lang="en-US" dirty="0"/>
              <a:t>An Overview</a:t>
            </a:r>
          </a:p>
          <a:p>
            <a:r>
              <a:rPr lang="en-US" dirty="0"/>
              <a:t>August 22, 2018</a:t>
            </a:r>
          </a:p>
        </p:txBody>
      </p:sp>
      <p:pic>
        <p:nvPicPr>
          <p:cNvPr id="4" name="Picture 3" descr="CBD 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424" r="100000">
                        <a14:foregroundMark x1="94915" y1="51563" x2="94915" y2="51563"/>
                        <a14:backgroundMark x1="2542" y1="3125" x2="2542" y2="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711" y="3526372"/>
            <a:ext cx="1543553" cy="837181"/>
          </a:xfrm>
          <a:prstGeom prst="rect">
            <a:avLst/>
          </a:prstGeom>
        </p:spPr>
      </p:pic>
      <p:pic>
        <p:nvPicPr>
          <p:cNvPr id="5" name="Picture 4" descr="MAC-CB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36" y="4005538"/>
            <a:ext cx="1767044" cy="6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1" y="867216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320437" y="3777266"/>
            <a:ext cx="1405977" cy="8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843178" y="151485"/>
            <a:ext cx="731147" cy="163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spital-patient-224510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936" y="513710"/>
            <a:ext cx="953478" cy="1485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6765996" y="3784019"/>
            <a:ext cx="1996125" cy="10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Program Director.jpg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5" b="99625" l="32250" r="68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2" r="25090"/>
          <a:stretch/>
        </p:blipFill>
        <p:spPr>
          <a:xfrm>
            <a:off x="2722922" y="5091449"/>
            <a:ext cx="710376" cy="15661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346963" y="1437848"/>
            <a:ext cx="731147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08" y="871792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5939899" y="1412780"/>
            <a:ext cx="731147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046" y="1024192"/>
            <a:ext cx="990600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7661646" y="278382"/>
            <a:ext cx="826829" cy="18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6458116" y="2196318"/>
            <a:ext cx="817704" cy="43242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5429416" y="2470088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496078" y="244578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2726414" y="244578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4054924" y="2445787"/>
            <a:ext cx="1028700" cy="6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aph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1" b="35865"/>
          <a:stretch/>
        </p:blipFill>
        <p:spPr>
          <a:xfrm>
            <a:off x="1643842" y="3922666"/>
            <a:ext cx="595639" cy="397921"/>
          </a:xfrm>
          <a:prstGeom prst="rect">
            <a:avLst/>
          </a:prstGeom>
        </p:spPr>
      </p:pic>
      <p:pic>
        <p:nvPicPr>
          <p:cNvPr id="26" name="Picture 25" descr="coach-clipart-coach-clipart-COACH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48" y="5213547"/>
            <a:ext cx="534898" cy="156439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636503" y="4194179"/>
            <a:ext cx="68393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36503" y="2746892"/>
            <a:ext cx="0" cy="1447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6503" y="2746892"/>
            <a:ext cx="683934" cy="243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864936" y="4852600"/>
            <a:ext cx="3074963" cy="1176558"/>
          </a:xfrm>
          <a:prstGeom prst="straightConnector1">
            <a:avLst/>
          </a:prstGeom>
          <a:ln w="349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09439" y="4728556"/>
            <a:ext cx="475048" cy="48499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078110" y="4194178"/>
            <a:ext cx="3592936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978316" y="5218916"/>
            <a:ext cx="510434" cy="703295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>
            <a:off x="492743" y="1170464"/>
            <a:ext cx="612378" cy="484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7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12" y="4261398"/>
            <a:ext cx="1034603" cy="118240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>
            <a:off x="2864936" y="4560473"/>
            <a:ext cx="1523176" cy="168083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694623" y="5151696"/>
            <a:ext cx="404246" cy="229533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755114" y="6323263"/>
            <a:ext cx="193950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are waiting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EPAs &amp; Milestones from our Specialty/Subspecialty Working Groups   </a:t>
            </a:r>
          </a:p>
          <a:p>
            <a:r>
              <a:rPr lang="en-US" sz="2400" dirty="0"/>
              <a:t>Revised Specialty Training Requirements</a:t>
            </a:r>
          </a:p>
          <a:p>
            <a:r>
              <a:rPr lang="en-US" sz="2400" dirty="0"/>
              <a:t>Revised Objectives of Training </a:t>
            </a:r>
          </a:p>
          <a:p>
            <a:r>
              <a:rPr lang="en-US" sz="2400" dirty="0"/>
              <a:t>Revised Accreditation Requirements</a:t>
            </a:r>
          </a:p>
        </p:txBody>
      </p:sp>
      <p:pic>
        <p:nvPicPr>
          <p:cNvPr id="4" name="Picture 3" descr="Clipbaord w question mark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32" y="4069057"/>
            <a:ext cx="3205574" cy="24079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494" y="5265462"/>
            <a:ext cx="367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Anticipated Spring 2019</a:t>
            </a:r>
          </a:p>
        </p:txBody>
      </p:sp>
    </p:spTree>
    <p:extLst>
      <p:ext uri="{BB962C8B-B14F-4D97-AF65-F5344CB8AC3E}">
        <p14:creationId xmlns:p14="http://schemas.microsoft.com/office/powerpoint/2010/main" val="10088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do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Roll-out of </a:t>
            </a:r>
            <a:r>
              <a:rPr lang="en-US" sz="2400" dirty="0">
                <a:solidFill>
                  <a:schemeClr val="accent5"/>
                </a:solidFill>
              </a:rPr>
              <a:t>C/A &amp; Forensics </a:t>
            </a:r>
            <a:r>
              <a:rPr lang="en-US" sz="2400" dirty="0"/>
              <a:t>- 2020                (starting with the residents entering that year)</a:t>
            </a:r>
          </a:p>
          <a:p>
            <a:pPr lvl="1"/>
            <a:r>
              <a:rPr lang="en-US" sz="2400" dirty="0">
                <a:solidFill>
                  <a:srgbClr val="9C0001"/>
                </a:solidFill>
              </a:rPr>
              <a:t>Geriatrics</a:t>
            </a:r>
            <a:r>
              <a:rPr lang="en-US" sz="2400" dirty="0"/>
              <a:t> may be 2020 or more likely 2021</a:t>
            </a:r>
          </a:p>
          <a:p>
            <a:r>
              <a:rPr lang="en-US" sz="2400" dirty="0"/>
              <a:t>Mac PGME is going to provide the electronic platform (</a:t>
            </a:r>
            <a:r>
              <a:rPr lang="en-US" sz="2400" dirty="0" err="1"/>
              <a:t>Medsis</a:t>
            </a:r>
            <a:r>
              <a:rPr lang="en-US" sz="2400" dirty="0"/>
              <a:t>) for us </a:t>
            </a:r>
            <a:r>
              <a:rPr lang="mr-IN" sz="2400" dirty="0"/>
              <a:t>–</a:t>
            </a:r>
            <a:r>
              <a:rPr lang="en-US" sz="2400" dirty="0"/>
              <a:t> scheduled to be in place 2019</a:t>
            </a:r>
          </a:p>
          <a:p>
            <a:pPr lvl="1"/>
            <a:r>
              <a:rPr lang="en-US" sz="2400" dirty="0"/>
              <a:t>This will collate all the data!</a:t>
            </a:r>
          </a:p>
          <a:p>
            <a:pPr lvl="1"/>
            <a:r>
              <a:rPr lang="en-US" sz="2400" dirty="0"/>
              <a:t>This will provide e-portfolio</a:t>
            </a:r>
          </a:p>
          <a:p>
            <a:pPr lvl="1"/>
            <a:r>
              <a:rPr lang="en-US" sz="2400" dirty="0"/>
              <a:t>We should be able to run pilots in 2019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omputer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4" b="100000" l="235" r="99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74" y="4466742"/>
            <a:ext cx="1849322" cy="2049013"/>
          </a:xfrm>
          <a:prstGeom prst="rect">
            <a:avLst/>
          </a:prstGeom>
        </p:spPr>
      </p:pic>
      <p:pic>
        <p:nvPicPr>
          <p:cNvPr id="5" name="Picture 4" descr="Checked Clip Board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89" b="96222" l="10000" r="82889">
                        <a14:foregroundMark x1="50889" y1="23333" x2="50889" y2="23333"/>
                        <a14:foregroundMark x1="51778" y1="35333" x2="51778" y2="35333"/>
                        <a14:foregroundMark x1="48444" y1="52444" x2="48444" y2="52444"/>
                        <a14:foregroundMark x1="48000" y1="79333" x2="48000" y2="79333"/>
                        <a14:foregroundMark x1="63778" y1="78444" x2="63778" y2="78444"/>
                        <a14:foregroundMark x1="65111" y1="19111" x2="65111" y2="19111"/>
                        <a14:foregroundMark x1="26000" y1="17778" x2="26000" y2="17778"/>
                        <a14:foregroundMark x1="28889" y1="44889" x2="28889" y2="44889"/>
                        <a14:foregroundMark x1="26889" y1="86000" x2="26889" y2="86000"/>
                        <a14:foregroundMark x1="37778" y1="86889" x2="37778" y2="86889"/>
                        <a14:foregroundMark x1="61778" y1="88889" x2="61778" y2="88889"/>
                        <a14:backgroundMark x1="64222" y1="54889" x2="64222" y2="54889"/>
                        <a14:backgroundMark x1="74667" y1="43556" x2="74667" y2="43556"/>
                        <a14:backgroundMark x1="19778" y1="74000" x2="19778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84" y="150200"/>
            <a:ext cx="1878916" cy="18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we do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Guidelines for Competence Committees</a:t>
            </a:r>
          </a:p>
          <a:p>
            <a:r>
              <a:rPr lang="en-US" sz="2400" dirty="0"/>
              <a:t>Examples of the Evaluation Documents</a:t>
            </a:r>
          </a:p>
          <a:p>
            <a:endParaRPr lang="en-US" dirty="0"/>
          </a:p>
        </p:txBody>
      </p:sp>
      <p:pic>
        <p:nvPicPr>
          <p:cNvPr id="6" name="Picture 5" descr="Checked Clip Boar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89" b="96222" l="10000" r="82889">
                        <a14:foregroundMark x1="50889" y1="23333" x2="50889" y2="23333"/>
                        <a14:foregroundMark x1="51778" y1="35333" x2="51778" y2="35333"/>
                        <a14:foregroundMark x1="48444" y1="52444" x2="48444" y2="52444"/>
                        <a14:foregroundMark x1="48000" y1="79333" x2="48000" y2="79333"/>
                        <a14:foregroundMark x1="63778" y1="78444" x2="63778" y2="78444"/>
                        <a14:foregroundMark x1="65111" y1="19111" x2="65111" y2="19111"/>
                        <a14:foregroundMark x1="26000" y1="17778" x2="26000" y2="17778"/>
                        <a14:foregroundMark x1="28889" y1="44889" x2="28889" y2="44889"/>
                        <a14:foregroundMark x1="26889" y1="86000" x2="26889" y2="86000"/>
                        <a14:foregroundMark x1="37778" y1="86889" x2="37778" y2="86889"/>
                        <a14:foregroundMark x1="61778" y1="88889" x2="61778" y2="88889"/>
                        <a14:backgroundMark x1="64222" y1="54889" x2="64222" y2="54889"/>
                        <a14:backgroundMark x1="74667" y1="43556" x2="74667" y2="43556"/>
                        <a14:backgroundMark x1="19778" y1="74000" x2="19778" y2="7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57" y="331017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59" y="1829799"/>
            <a:ext cx="3657600" cy="382270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/>
              <a:t> </a:t>
            </a:r>
            <a:r>
              <a:rPr lang="en-US" sz="3600" b="1" dirty="0"/>
              <a:t>So We Can Get Started!</a:t>
            </a:r>
          </a:p>
        </p:txBody>
      </p:sp>
      <p:pic>
        <p:nvPicPr>
          <p:cNvPr id="9" name="Picture 8" descr="Cheering Doctor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/>
          <a:stretch/>
        </p:blipFill>
        <p:spPr>
          <a:xfrm>
            <a:off x="3686959" y="1952645"/>
            <a:ext cx="5083285" cy="354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2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68550474"/>
              </p:ext>
            </p:extLst>
          </p:nvPr>
        </p:nvGraphicFramePr>
        <p:xfrm>
          <a:off x="131066" y="548105"/>
          <a:ext cx="8930105" cy="604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066" y="2204975"/>
            <a:ext cx="1663567" cy="92333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Faculty Development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09166" y="4624922"/>
            <a:ext cx="1739414" cy="147732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Pilot aspects of program</a:t>
            </a:r>
          </a:p>
          <a:p>
            <a:endParaRPr lang="en-US" dirty="0"/>
          </a:p>
          <a:p>
            <a:r>
              <a:rPr lang="en-US" dirty="0"/>
              <a:t>Preparations for full roll-out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7510" y="519427"/>
            <a:ext cx="332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0173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685172-B570-B640-BEE1-45118A544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1685172-B570-B640-BEE1-45118A544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A3C35-8897-AC4C-9191-00B157C20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A3C35-8897-AC4C-9191-00B157C20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EFC19-A81F-604A-B838-5ED98E54E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187EFC19-A81F-604A-B838-5ED98E54E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667A-11E0-E742-A28A-D17A62258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1E3667A-11E0-E742-A28A-D17A62258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E7349-7328-A047-AC34-60FBBF5F4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ECE7349-7328-A047-AC34-60FBBF5F40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A81820-1888-E94D-A26D-7AB0374E7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99A81820-1888-E94D-A26D-7AB0374E7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500078-9D2D-D64B-B163-250DDEEA1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3500078-9D2D-D64B-B163-250DDEEA1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5D28D7-40C5-A648-AB83-66715B0B8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B5D28D7-40C5-A648-AB83-66715B0B8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Competence by Design (CBD)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CBD is the Canadian Version of CBME</a:t>
            </a:r>
          </a:p>
          <a:p>
            <a:r>
              <a:rPr lang="en-US" sz="2400" dirty="0"/>
              <a:t>Involves systematically designing a learner’s journey through their career in medicine</a:t>
            </a:r>
          </a:p>
        </p:txBody>
      </p:sp>
      <p:pic>
        <p:nvPicPr>
          <p:cNvPr id="10" name="Picture 9" descr="CBD Log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8"/>
          <a:stretch/>
        </p:blipFill>
        <p:spPr>
          <a:xfrm>
            <a:off x="4533174" y="4250560"/>
            <a:ext cx="2514600" cy="1308100"/>
          </a:xfrm>
          <a:prstGeom prst="rect">
            <a:avLst/>
          </a:prstGeom>
        </p:spPr>
      </p:pic>
      <p:pic>
        <p:nvPicPr>
          <p:cNvPr id="14" name="Picture 13" descr="RC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74" y="4250559"/>
            <a:ext cx="25146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7974619-cartoon-confused-person-vector-illustra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85" b="96231" l="17269" r="828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50" r="15550"/>
          <a:stretch>
            <a:fillRect/>
          </a:stretch>
        </p:blipFill>
        <p:spPr>
          <a:xfrm>
            <a:off x="4840685" y="739588"/>
            <a:ext cx="3657600" cy="53087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this going to look like?</a:t>
            </a:r>
          </a:p>
        </p:txBody>
      </p:sp>
    </p:spTree>
    <p:extLst>
      <p:ext uri="{BB962C8B-B14F-4D97-AF65-F5344CB8AC3E}">
        <p14:creationId xmlns:p14="http://schemas.microsoft.com/office/powerpoint/2010/main" val="56929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Competence Continuum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-Stages of Training-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ompetence Continuum graph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06" y="1425387"/>
            <a:ext cx="5586903" cy="52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8411" y="334210"/>
            <a:ext cx="4476750" cy="769938"/>
          </a:xfrm>
        </p:spPr>
        <p:txBody>
          <a:bodyPr/>
          <a:lstStyle/>
          <a:p>
            <a:pPr algn="ctr"/>
            <a:r>
              <a:rPr lang="en-US" b="1" u="sng" dirty="0"/>
              <a:t>EPAs &amp; Milestones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88411" y="1203159"/>
            <a:ext cx="4474539" cy="52003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</a:t>
            </a:r>
            <a:r>
              <a:rPr lang="en-US" b="1" u="sng" dirty="0" err="1"/>
              <a:t>Entrustable</a:t>
            </a:r>
            <a:r>
              <a:rPr lang="en-US" b="1" u="sng" dirty="0"/>
              <a:t> Professional Activity </a:t>
            </a:r>
            <a:r>
              <a:rPr lang="en-US" b="1" dirty="0"/>
              <a:t>(EPA) </a:t>
            </a:r>
            <a:r>
              <a:rPr lang="en-US" dirty="0"/>
              <a:t>is a key task of a discipline that an individual can be trusted to perform in a given health care context, once sufficient competence has been demonstrated. </a:t>
            </a:r>
          </a:p>
          <a:p>
            <a:r>
              <a:rPr lang="en-US" dirty="0">
                <a:solidFill>
                  <a:srgbClr val="1B3861"/>
                </a:solidFill>
              </a:rPr>
              <a:t>Example: Performing a basic psychiatric assessment for patients presenting with common mental health concerns.</a:t>
            </a:r>
          </a:p>
          <a:p>
            <a:endParaRPr lang="en-US" dirty="0"/>
          </a:p>
          <a:p>
            <a:r>
              <a:rPr lang="en-US" b="1" u="sng" dirty="0"/>
              <a:t>Milestones</a:t>
            </a:r>
            <a:r>
              <a:rPr lang="en-US" dirty="0"/>
              <a:t> are the smaller units of ability required to complete the full EPA.  They are observable markers of an individual’s ability.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Safe set up of room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Introducing self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Key components of psychiatric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Basic Risk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2"/>
                </a:solidFill>
              </a:rPr>
              <a:t>Use of patient-centered interview skills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 descr="EPA Milestone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6" y="2041560"/>
            <a:ext cx="2939719" cy="293971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152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this work?</a:t>
            </a:r>
          </a:p>
        </p:txBody>
      </p:sp>
      <p:pic>
        <p:nvPicPr>
          <p:cNvPr id="4" name="Picture 3" descr="gear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25" b="80188" l="15188" r="84750">
                        <a14:foregroundMark x1="40938" y1="34875" x2="40938" y2="34875"/>
                        <a14:foregroundMark x1="41625" y1="39938" x2="41625" y2="39938"/>
                        <a14:foregroundMark x1="36563" y1="35188" x2="36563" y2="35188"/>
                        <a14:foregroundMark x1="28625" y1="26125" x2="28625" y2="26125"/>
                        <a14:foregroundMark x1="23875" y1="26875" x2="23875" y2="26875"/>
                        <a14:foregroundMark x1="22063" y1="30875" x2="22063" y2="30875"/>
                        <a14:foregroundMark x1="24250" y1="34125" x2="24250" y2="34125"/>
                        <a14:foregroundMark x1="28625" y1="34500" x2="28625" y2="34500"/>
                        <a14:foregroundMark x1="30813" y1="30125" x2="30813" y2="30125"/>
                        <a14:foregroundMark x1="34063" y1="46813" x2="34063" y2="46813"/>
                        <a14:foregroundMark x1="23875" y1="51188" x2="23875" y2="51188"/>
                        <a14:foregroundMark x1="29000" y1="53312" x2="29000" y2="53312"/>
                        <a14:foregroundMark x1="30813" y1="47563" x2="30813" y2="47563"/>
                        <a14:foregroundMark x1="36938" y1="60938" x2="36938" y2="60938"/>
                        <a14:foregroundMark x1="36938" y1="64563" x2="36938" y2="64563"/>
                        <a14:foregroundMark x1="32625" y1="60563" x2="32625" y2="60563"/>
                        <a14:foregroundMark x1="38000" y1="56938" x2="38000" y2="56938"/>
                        <a14:foregroundMark x1="43438" y1="60250" x2="43438" y2="60250"/>
                        <a14:foregroundMark x1="43813" y1="67125" x2="43813" y2="67125"/>
                        <a14:foregroundMark x1="37688" y1="69625" x2="37688" y2="69625"/>
                        <a14:foregroundMark x1="32625" y1="66375" x2="32625" y2="66375"/>
                        <a14:foregroundMark x1="47063" y1="65688" x2="47063" y2="65688"/>
                        <a14:foregroundMark x1="28250" y1="62063" x2="28250" y2="62063"/>
                        <a14:foregroundMark x1="44563" y1="45375" x2="44563" y2="45375"/>
                        <a14:foregroundMark x1="51063" y1="49688" x2="51063" y2="49688"/>
                        <a14:foregroundMark x1="51063" y1="46438" x2="51063" y2="46438"/>
                        <a14:foregroundMark x1="58688" y1="54063" x2="58688" y2="54063"/>
                        <a14:foregroundMark x1="68500" y1="54063" x2="68500" y2="54063"/>
                        <a14:foregroundMark x1="68813" y1="60938" x2="68813" y2="60938"/>
                        <a14:foregroundMark x1="63063" y1="65688" x2="63063" y2="65688"/>
                        <a14:foregroundMark x1="56125" y1="62063" x2="56125" y2="62063"/>
                        <a14:foregroundMark x1="61938" y1="59500" x2="61938" y2="59500"/>
                        <a14:foregroundMark x1="57250" y1="29750" x2="57250" y2="29750"/>
                        <a14:foregroundMark x1="65563" y1="42438" x2="65563" y2="42438"/>
                        <a14:foregroundMark x1="70313" y1="35938" x2="70313" y2="35938"/>
                        <a14:foregroundMark x1="68125" y1="39188" x2="68125" y2="39188"/>
                        <a14:foregroundMark x1="22063" y1="40313" x2="22063" y2="40313"/>
                        <a14:backgroundMark x1="29000" y1="41000" x2="29000" y2="41000"/>
                        <a14:backgroundMark x1="32938" y1="71813" x2="32938" y2="71813"/>
                        <a14:backgroundMark x1="42375" y1="71438" x2="42375" y2="71438"/>
                        <a14:backgroundMark x1="71000" y1="41375" x2="71000" y2="4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16866" r="17111" b="18686"/>
          <a:stretch/>
        </p:blipFill>
        <p:spPr>
          <a:xfrm>
            <a:off x="5419214" y="561193"/>
            <a:ext cx="3086146" cy="277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ABA961E-44A7-6341-A6C8-A34E9E43D8D7}"/>
              </a:ext>
            </a:extLst>
          </p:cNvPr>
          <p:cNvSpPr/>
          <p:nvPr/>
        </p:nvSpPr>
        <p:spPr>
          <a:xfrm>
            <a:off x="6698674" y="958375"/>
            <a:ext cx="2347634" cy="1959653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85023B76-DE83-9C41-AEA2-1749F6F4214E}"/>
              </a:ext>
            </a:extLst>
          </p:cNvPr>
          <p:cNvSpPr/>
          <p:nvPr/>
        </p:nvSpPr>
        <p:spPr>
          <a:xfrm>
            <a:off x="3646396" y="958376"/>
            <a:ext cx="2628443" cy="1959653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6320EF27-E7BB-DE4A-9F10-D3A2AE9490F5}"/>
              </a:ext>
            </a:extLst>
          </p:cNvPr>
          <p:cNvSpPr/>
          <p:nvPr/>
        </p:nvSpPr>
        <p:spPr>
          <a:xfrm>
            <a:off x="736501" y="972281"/>
            <a:ext cx="2473325" cy="1959653"/>
          </a:xfrm>
          <a:prstGeom prst="roundRect">
            <a:avLst/>
          </a:prstGeom>
          <a:solidFill>
            <a:schemeClr val="bg1">
              <a:alpha val="52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310F97D-41ED-8F4A-AB4D-AA5E68CD69A3}"/>
              </a:ext>
            </a:extLst>
          </p:cNvPr>
          <p:cNvSpPr/>
          <p:nvPr/>
        </p:nvSpPr>
        <p:spPr>
          <a:xfrm>
            <a:off x="1410290" y="1061387"/>
            <a:ext cx="1081171" cy="1031991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6" b="89965" l="10000" r="90000">
                          <a14:foregroundMark x1="19825" y1="11268" x2="53333" y2="9155"/>
                          <a14:foregroundMark x1="53333" y1="9155" x2="75263" y2="13380"/>
                          <a14:foregroundMark x1="68421" y1="9155" x2="34211" y2="5986"/>
                          <a14:foregroundMark x1="34211" y1="5986" x2="32632" y2="7042"/>
                          <a14:foregroundMark x1="65439" y1="28873" x2="65439" y2="28873"/>
                          <a14:foregroundMark x1="49474" y1="77641" x2="49474" y2="77641"/>
                          <a14:foregroundMark x1="47544" y1="76761" x2="47544" y2="76761"/>
                          <a14:foregroundMark x1="48596" y1="80810" x2="48596" y2="74648"/>
                          <a14:foregroundMark x1="50526" y1="78697" x2="50526" y2="78697"/>
                          <a14:foregroundMark x1="49474" y1="79754" x2="49474" y2="79754"/>
                          <a14:foregroundMark x1="47544" y1="81866" x2="48596" y2="74648"/>
                          <a14:foregroundMark x1="80351" y1="73592" x2="80351" y2="78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2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58" y="1616894"/>
            <a:ext cx="902992" cy="103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2402163" y="1330346"/>
            <a:ext cx="639517" cy="15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ospital-patient-22451002.jp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3" b="98778" l="3125" r="98438">
                        <a14:foregroundMark x1="93438" y1="17333" x2="98438" y2="20556"/>
                        <a14:foregroundMark x1="93438" y1="14222" x2="93438" y2="14222"/>
                        <a14:foregroundMark x1="70256" y1="7195" x2="67656" y2="6556"/>
                        <a14:foregroundMark x1="75975" y1="8599" x2="72777" y2="7814"/>
                        <a14:foregroundMark x1="76603" y1="8753" x2="76043" y2="8616"/>
                        <a14:foregroundMark x1="93438" y1="12889" x2="77709" y2="9025"/>
                        <a14:foregroundMark x1="68750" y1="15444" x2="68750" y2="15444"/>
                        <a14:foregroundMark x1="69688" y1="17333" x2="69688" y2="17333"/>
                        <a14:foregroundMark x1="44844" y1="98111" x2="5313" y2="98778"/>
                        <a14:foregroundMark x1="11250" y1="61889" x2="3281" y2="82778"/>
                        <a14:foregroundMark x1="3281" y1="82778" x2="9219" y2="62556"/>
                        <a14:foregroundMark x1="40000" y1="5333" x2="34063" y2="7222"/>
                        <a14:foregroundMark x1="77656" y1="12889" x2="75625" y2="11000"/>
                        <a14:foregroundMark x1="79531" y1="11667" x2="82656" y2="9778"/>
                        <a14:foregroundMark x1="69688" y1="6556" x2="69688" y2="6556"/>
                        <a14:foregroundMark x1="71719" y1="96222" x2="70625" y2="96222"/>
                        <a14:foregroundMark x1="62813" y1="93111" x2="60781" y2="93667"/>
                        <a14:foregroundMark x1="76563" y1="13556" x2="76563" y2="13556"/>
                        <a14:foregroundMark x1="76563" y1="12889" x2="76563" y2="11000"/>
                        <a14:backgroundMark x1="75625" y1="11667" x2="75625" y2="11667"/>
                        <a14:backgroundMark x1="77656" y1="11000" x2="79531" y2="7778"/>
                        <a14:backgroundMark x1="78594" y1="11000" x2="78594" y2="11000"/>
                        <a14:backgroundMark x1="75756" y1="10562" x2="70625" y2="7778"/>
                        <a14:backgroundMark x1="76563" y1="11000" x2="76562" y2="11000"/>
                        <a14:backgroundMark x1="76563" y1="9778" x2="75625" y2="7778"/>
                        <a14:backgroundMark x1="76128" y1="10030" x2="77656" y2="9111"/>
                        <a14:backgroundMark x1="75625" y1="10333" x2="75756" y2="10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5134" y="1046900"/>
            <a:ext cx="1081169" cy="1684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/>
        </p:blipFill>
        <p:spPr bwMode="auto">
          <a:xfrm>
            <a:off x="6376226" y="4121646"/>
            <a:ext cx="2511650" cy="1247927"/>
          </a:xfrm>
          <a:prstGeom prst="rect">
            <a:avLst/>
          </a:prstGeom>
          <a:noFill/>
          <a:ln w="25400">
            <a:solidFill>
              <a:srgbClr val="2C889A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130915" y="1889188"/>
            <a:ext cx="411270" cy="1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131809" y="2016853"/>
            <a:ext cx="490448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/>
          <a:srcRect/>
          <a:stretch/>
        </p:blipFill>
        <p:spPr bwMode="auto">
          <a:xfrm flipH="1">
            <a:off x="6975749" y="1162860"/>
            <a:ext cx="668317" cy="14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011144" y="2628385"/>
            <a:ext cx="660493" cy="60643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6025685" y="3064176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>
            <a:cxnSpLocks/>
          </p:cNvCxnSpPr>
          <p:nvPr/>
        </p:nvCxnSpPr>
        <p:spPr>
          <a:xfrm>
            <a:off x="1439901" y="4240108"/>
            <a:ext cx="304069" cy="40464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2203861" y="3919930"/>
            <a:ext cx="3821825" cy="51821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>
            <a:off x="108644" y="1645500"/>
            <a:ext cx="536332" cy="39783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37" name="Picture 2" descr="C:\Users\cmohr\AppData\Local\Microsoft\Windows\Temporary Internet Files\Content.IE5\X58L27GS\doctor_illust03_0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330" y="4195647"/>
            <a:ext cx="979355" cy="111926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>
            <a:cxnSpLocks/>
          </p:cNvCxnSpPr>
          <p:nvPr/>
        </p:nvCxnSpPr>
        <p:spPr>
          <a:xfrm>
            <a:off x="2038304" y="4080065"/>
            <a:ext cx="671381" cy="36236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420880" y="5354771"/>
            <a:ext cx="14536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 Committee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622649" y="4627312"/>
            <a:ext cx="786800" cy="149866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H="1">
            <a:off x="866965" y="4211408"/>
            <a:ext cx="216850" cy="22673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cmohr\AppData\Local\Microsoft\Windows\Temporary Internet Files\Content.IE5\X58L27GS\doctor_illust03_01[1].gif">
            <a:extLst>
              <a:ext uri="{FF2B5EF4-FFF2-40B4-BE49-F238E27FC236}">
                <a16:creationId xmlns:a16="http://schemas.microsoft.com/office/drawing/2014/main" id="{305856E8-2047-3E42-8AFA-064D0585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2081" y="1330347"/>
            <a:ext cx="1095111" cy="11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cmohr\AppData\Local\Microsoft\Windows\Temporary Internet Files\Content.IE5\X58L27GS\doctor_illust03_01[1].gif">
            <a:extLst>
              <a:ext uri="{FF2B5EF4-FFF2-40B4-BE49-F238E27FC236}">
                <a16:creationId xmlns:a16="http://schemas.microsoft.com/office/drawing/2014/main" id="{AF4E41FC-675C-4147-BB5A-6DB27EF06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40" y="1517794"/>
            <a:ext cx="1042574" cy="11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at">
            <a:extLst>
              <a:ext uri="{FF2B5EF4-FFF2-40B4-BE49-F238E27FC236}">
                <a16:creationId xmlns:a16="http://schemas.microsoft.com/office/drawing/2014/main" id="{037C9040-8DF1-B446-A9CF-6A42C7D266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2555" y="956515"/>
            <a:ext cx="903695" cy="903695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id="{55F689EA-121B-BB44-8426-0ABB83F3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5586303" y="1021588"/>
            <a:ext cx="542165" cy="137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EA90C9AC-5177-AD47-8C23-DD371A3B8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2754119" y="3097044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7634AEE8-2775-CF43-9F76-BA24F004B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3821153" y="3097044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48593DCF-29C7-CF4D-8659-DB6B707C0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4955930" y="3087311"/>
            <a:ext cx="985458" cy="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cmohr\AppData\Local\Microsoft\Windows\Temporary Internet Files\Content.IE5\X58L27GS\1393580373[1].png">
            <a:extLst>
              <a:ext uri="{FF2B5EF4-FFF2-40B4-BE49-F238E27FC236}">
                <a16:creationId xmlns:a16="http://schemas.microsoft.com/office/drawing/2014/main" id="{0A83A968-75C2-864A-B9F9-982847C03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741932" y="3371912"/>
            <a:ext cx="1170968" cy="74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graph.jp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1" b="35865"/>
          <a:stretch/>
        </p:blipFill>
        <p:spPr>
          <a:xfrm>
            <a:off x="1105785" y="3556481"/>
            <a:ext cx="335047" cy="223831"/>
          </a:xfrm>
          <a:prstGeom prst="rect">
            <a:avLst/>
          </a:prstGeom>
        </p:spPr>
      </p:pic>
      <p:sp>
        <p:nvSpPr>
          <p:cNvPr id="22" name="Right Arrow 21">
            <a:extLst>
              <a:ext uri="{FF2B5EF4-FFF2-40B4-BE49-F238E27FC236}">
                <a16:creationId xmlns:a16="http://schemas.microsoft.com/office/drawing/2014/main" id="{604BE230-0CC9-6B4B-B0D0-22A45CEFB0B1}"/>
              </a:ext>
            </a:extLst>
          </p:cNvPr>
          <p:cNvSpPr/>
          <p:nvPr/>
        </p:nvSpPr>
        <p:spPr>
          <a:xfrm rot="20471495" flipH="1">
            <a:off x="1970130" y="3373953"/>
            <a:ext cx="692114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9CB48D-F2F1-4143-84ED-91D79B19B335}"/>
              </a:ext>
            </a:extLst>
          </p:cNvPr>
          <p:cNvSpPr txBox="1"/>
          <p:nvPr/>
        </p:nvSpPr>
        <p:spPr>
          <a:xfrm>
            <a:off x="1844521" y="5834005"/>
            <a:ext cx="1715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Lead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" name="Picture 50" descr="A close up of a toy&#10;&#10;Description automatically generated">
            <a:extLst>
              <a:ext uri="{FF2B5EF4-FFF2-40B4-BE49-F238E27FC236}">
                <a16:creationId xmlns:a16="http://schemas.microsoft.com/office/drawing/2014/main" id="{C43B8044-9CAE-3440-8391-03BABC0C5537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7192" t="5113" r="51087" b="9199"/>
          <a:stretch/>
        </p:blipFill>
        <p:spPr>
          <a:xfrm>
            <a:off x="165612" y="4211408"/>
            <a:ext cx="615077" cy="139688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34D1B18-B258-6948-80BA-2F824D4F07A5}"/>
              </a:ext>
            </a:extLst>
          </p:cNvPr>
          <p:cNvSpPr txBox="1"/>
          <p:nvPr/>
        </p:nvSpPr>
        <p:spPr>
          <a:xfrm>
            <a:off x="552133" y="5302585"/>
            <a:ext cx="1203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Director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BF4A87-C7C9-B340-9F93-B57D82EB6C7B}"/>
              </a:ext>
            </a:extLst>
          </p:cNvPr>
          <p:cNvCxnSpPr>
            <a:cxnSpLocks/>
          </p:cNvCxnSpPr>
          <p:nvPr/>
        </p:nvCxnSpPr>
        <p:spPr>
          <a:xfrm>
            <a:off x="3763684" y="4296405"/>
            <a:ext cx="671381" cy="362367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coach-clipart-coach-clipart-COACH.jpg">
            <a:extLst>
              <a:ext uri="{FF2B5EF4-FFF2-40B4-BE49-F238E27FC236}">
                <a16:creationId xmlns:a16="http://schemas.microsoft.com/office/drawing/2014/main" id="{8EFDA95A-8895-3740-9E0F-1C2CB5087CA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3" y="4394257"/>
            <a:ext cx="512424" cy="149866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B757F77D-06AA-6141-BFD6-4A898881C33F}"/>
              </a:ext>
            </a:extLst>
          </p:cNvPr>
          <p:cNvSpPr txBox="1"/>
          <p:nvPr/>
        </p:nvSpPr>
        <p:spPr>
          <a:xfrm>
            <a:off x="4838819" y="5224414"/>
            <a:ext cx="12037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Coach</a:t>
            </a:r>
            <a:endParaRPr kumimoji="0" lang="en-CA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0" grpId="0" animBg="1"/>
      <p:bldP spid="41" grpId="0" animBg="1"/>
      <p:bldP spid="68" grpId="0" animBg="1"/>
      <p:bldP spid="68" grpId="1" animBg="1"/>
      <p:bldP spid="33" grpId="0"/>
      <p:bldP spid="22" grpId="0" animBg="1"/>
      <p:bldP spid="62" grpId="0"/>
      <p:bldP spid="63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the Observation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EBB4C4-B395-064C-BD76-B6B6D3504CC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B3861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B3861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20748" y="1961268"/>
            <a:ext cx="1958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Competence Committee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9482" y="1523954"/>
            <a:ext cx="5536869" cy="4801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 overall achievement of EPAs &amp; milestones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Regularly review learner EPAs/milestones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Approve changes to learner status: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Confirm acquisition of EPAs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to next stage of training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any concerns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learning Plan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specialized learning plans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specialized learning plans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Modify learner’s Program Plan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Monitor overall progress of learner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Request Royal College certification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Provides 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 decision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rather than single summative assessment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20748" y="3001293"/>
            <a:ext cx="2408734" cy="1196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cmohr\AppData\Local\Microsoft\Windows\Temporary Internet Files\Content.IE5\X58L27GS\1393580373[1]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1" b="27772"/>
          <a:stretch/>
        </p:blipFill>
        <p:spPr bwMode="auto">
          <a:xfrm>
            <a:off x="1807047" y="4417429"/>
            <a:ext cx="771525" cy="4881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7423" y="4905537"/>
            <a:ext cx="17223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technology</a:t>
            </a:r>
            <a:endParaRPr kumimoji="0" lang="en-CA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6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Supports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B4C4-B395-064C-BD76-B6B6D3504CC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86" y="225493"/>
            <a:ext cx="1682964" cy="77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-CBM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2" y="225493"/>
            <a:ext cx="1763344" cy="694937"/>
          </a:xfrm>
          <a:prstGeom prst="rect">
            <a:avLst/>
          </a:prstGeom>
        </p:spPr>
      </p:pic>
      <p:pic>
        <p:nvPicPr>
          <p:cNvPr id="7" name="Picture 6" descr="coach-clipart-coach-clipart-COA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042" y="1758983"/>
            <a:ext cx="766673" cy="22422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59516" y="4001241"/>
            <a:ext cx="16097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Coaches</a:t>
            </a:r>
            <a:endParaRPr lang="en-CA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0947" y="2487265"/>
            <a:ext cx="39303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CA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 facilitate resident’s learning &amp; development over time.</a:t>
            </a:r>
          </a:p>
          <a:p>
            <a:endParaRPr lang="en-CA" sz="1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CA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Longitudinal relationship with resident  </a:t>
            </a:r>
          </a:p>
        </p:txBody>
      </p:sp>
    </p:spTree>
    <p:extLst>
      <p:ext uri="{BB962C8B-B14F-4D97-AF65-F5344CB8AC3E}">
        <p14:creationId xmlns:p14="http://schemas.microsoft.com/office/powerpoint/2010/main" val="102073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850</TotalTime>
  <Words>1056</Words>
  <Application>Microsoft Macintosh PowerPoint</Application>
  <PresentationFormat>On-screen Show (4:3)</PresentationFormat>
  <Paragraphs>140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Corbel</vt:lpstr>
      <vt:lpstr>Lucida Grande</vt:lpstr>
      <vt:lpstr>Trebuchet MS</vt:lpstr>
      <vt:lpstr>Verdana</vt:lpstr>
      <vt:lpstr>Wingdings 2</vt:lpstr>
      <vt:lpstr>Revolution</vt:lpstr>
      <vt:lpstr>Frame</vt:lpstr>
      <vt:lpstr>Competence by Design</vt:lpstr>
      <vt:lpstr>Competence by Design (CBD)</vt:lpstr>
      <vt:lpstr>PowerPoint Presentation</vt:lpstr>
      <vt:lpstr>Competence Continuum -Stages of Training-</vt:lpstr>
      <vt:lpstr>EPAs &amp; Milestones</vt:lpstr>
      <vt:lpstr>How will this work?</vt:lpstr>
      <vt:lpstr>PowerPoint Presentation</vt:lpstr>
      <vt:lpstr>What Happens to the Observation Data?</vt:lpstr>
      <vt:lpstr>Additional Supports</vt:lpstr>
      <vt:lpstr>PowerPoint Presentation</vt:lpstr>
      <vt:lpstr>What we are waiting to know</vt:lpstr>
      <vt:lpstr>What we do know</vt:lpstr>
      <vt:lpstr>What we do know</vt:lpstr>
      <vt:lpstr>PowerPoint Presentation</vt:lpstr>
      <vt:lpstr>Proposed 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Competence by Design</dc:title>
  <dc:creator>JoAnn  Corey</dc:creator>
  <cp:lastModifiedBy>JoAnn Corey</cp:lastModifiedBy>
  <cp:revision>107</cp:revision>
  <dcterms:created xsi:type="dcterms:W3CDTF">2018-07-28T17:05:12Z</dcterms:created>
  <dcterms:modified xsi:type="dcterms:W3CDTF">2021-02-06T11:38:05Z</dcterms:modified>
</cp:coreProperties>
</file>