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0" r:id="rId2"/>
  </p:sldMasterIdLst>
  <p:notesMasterIdLst>
    <p:notesMasterId r:id="rId20"/>
  </p:notesMasterIdLst>
  <p:sldIdLst>
    <p:sldId id="256" r:id="rId3"/>
    <p:sldId id="262" r:id="rId4"/>
    <p:sldId id="268" r:id="rId5"/>
    <p:sldId id="269" r:id="rId6"/>
    <p:sldId id="271" r:id="rId7"/>
    <p:sldId id="316" r:id="rId8"/>
    <p:sldId id="279" r:id="rId9"/>
    <p:sldId id="310" r:id="rId10"/>
    <p:sldId id="311" r:id="rId11"/>
    <p:sldId id="301" r:id="rId12"/>
    <p:sldId id="287" r:id="rId13"/>
    <p:sldId id="296" r:id="rId14"/>
    <p:sldId id="308" r:id="rId15"/>
    <p:sldId id="312" r:id="rId16"/>
    <p:sldId id="317" r:id="rId17"/>
    <p:sldId id="306" r:id="rId18"/>
    <p:sldId id="29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8002"/>
    <a:srgbClr val="800002"/>
    <a:srgbClr val="10808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37"/>
  </p:normalViewPr>
  <p:slideViewPr>
    <p:cSldViewPr snapToGrid="0" snapToObjects="1">
      <p:cViewPr varScale="1">
        <p:scale>
          <a:sx n="105" d="100"/>
          <a:sy n="105" d="100"/>
        </p:scale>
        <p:origin x="184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52BF21-4A41-3140-8447-221FA3A220E0}" type="doc">
      <dgm:prSet loTypeId="urn:microsoft.com/office/officeart/2009/3/layout/IncreasingArrowsProcess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985342B-27B8-184C-B33F-7FF31411059F}">
      <dgm:prSet phldrT="[Text]" custT="1"/>
      <dgm:spPr>
        <a:gradFill flip="none" rotWithShape="1">
          <a:gsLst>
            <a:gs pos="0">
              <a:schemeClr val="accent4">
                <a:hueOff val="4951372"/>
                <a:satOff val="0"/>
                <a:lumOff val="-1716"/>
                <a:alphaOff val="0"/>
                <a:shade val="51000"/>
                <a:satMod val="130000"/>
              </a:schemeClr>
            </a:gs>
            <a:gs pos="64000">
              <a:schemeClr val="accent4">
                <a:hueOff val="4951372"/>
                <a:satOff val="0"/>
                <a:lumOff val="-1716"/>
                <a:shade val="93000"/>
                <a:satMod val="130000"/>
                <a:alpha val="41000"/>
              </a:schemeClr>
            </a:gs>
            <a:gs pos="36000">
              <a:schemeClr val="accent4">
                <a:hueOff val="4951372"/>
                <a:satOff val="0"/>
                <a:lumOff val="-1716"/>
                <a:alphaOff val="0"/>
                <a:shade val="94000"/>
                <a:satMod val="135000"/>
              </a:schemeClr>
            </a:gs>
          </a:gsLst>
          <a:lin ang="0" scaled="1"/>
          <a:tileRect/>
        </a:gradFill>
      </dgm:spPr>
      <dgm:t>
        <a:bodyPr/>
        <a:lstStyle/>
        <a:p>
          <a:r>
            <a:rPr lang="en-US" sz="1600" dirty="0"/>
            <a:t>Aug. to Dec. 2018</a:t>
          </a:r>
        </a:p>
      </dgm:t>
    </dgm:pt>
    <dgm:pt modelId="{B8E28F9F-0537-B841-9AB8-AF7C443CA6C5}" type="parTrans" cxnId="{9BADB2EE-0C2A-4D4B-A0B0-936670DF7CD4}">
      <dgm:prSet/>
      <dgm:spPr/>
      <dgm:t>
        <a:bodyPr/>
        <a:lstStyle/>
        <a:p>
          <a:endParaRPr lang="en-US"/>
        </a:p>
      </dgm:t>
    </dgm:pt>
    <dgm:pt modelId="{779DE1DF-4671-CB40-BF2D-A91DC8DED8B0}" type="sibTrans" cxnId="{9BADB2EE-0C2A-4D4B-A0B0-936670DF7CD4}">
      <dgm:prSet/>
      <dgm:spPr/>
      <dgm:t>
        <a:bodyPr/>
        <a:lstStyle/>
        <a:p>
          <a:endParaRPr lang="en-US"/>
        </a:p>
      </dgm:t>
    </dgm:pt>
    <dgm:pt modelId="{13E00A3B-A4D5-C142-90FD-CFCDACA673D9}">
      <dgm:prSet phldrT="[Text]" custT="1"/>
      <dgm:spPr>
        <a:ln>
          <a:solidFill>
            <a:schemeClr val="accent3"/>
          </a:solidFill>
        </a:ln>
      </dgm:spPr>
      <dgm:t>
        <a:bodyPr/>
        <a:lstStyle/>
        <a:p>
          <a:r>
            <a:rPr lang="en-US" sz="1600" dirty="0"/>
            <a:t>Implementation of Competence Committees </a:t>
          </a:r>
        </a:p>
        <a:p>
          <a:r>
            <a:rPr lang="en-US" sz="1600" dirty="0"/>
            <a:t>Decision about Coaches</a:t>
          </a:r>
        </a:p>
      </dgm:t>
    </dgm:pt>
    <dgm:pt modelId="{CF897CB7-F650-9C4A-ABB0-C837EBAA81C5}" type="parTrans" cxnId="{359EB9F0-E83C-3548-B3D7-3ECDEE97D2B7}">
      <dgm:prSet/>
      <dgm:spPr/>
      <dgm:t>
        <a:bodyPr/>
        <a:lstStyle/>
        <a:p>
          <a:endParaRPr lang="en-US"/>
        </a:p>
      </dgm:t>
    </dgm:pt>
    <dgm:pt modelId="{8BB08989-9264-2943-863F-31E72CD78B71}" type="sibTrans" cxnId="{359EB9F0-E83C-3548-B3D7-3ECDEE97D2B7}">
      <dgm:prSet/>
      <dgm:spPr/>
      <dgm:t>
        <a:bodyPr/>
        <a:lstStyle/>
        <a:p>
          <a:endParaRPr lang="en-US"/>
        </a:p>
      </dgm:t>
    </dgm:pt>
    <dgm:pt modelId="{2B845764-2151-2746-B98F-8DF001739099}">
      <dgm:prSet phldrT="[Text]" custT="1"/>
      <dgm:spPr>
        <a:gradFill rotWithShape="0">
          <a:gsLst>
            <a:gs pos="0">
              <a:schemeClr val="accent4">
                <a:hueOff val="9902744"/>
                <a:satOff val="0"/>
                <a:lumOff val="-3431"/>
                <a:alphaOff val="0"/>
                <a:shade val="51000"/>
                <a:satMod val="130000"/>
              </a:schemeClr>
            </a:gs>
            <a:gs pos="52000">
              <a:schemeClr val="accent4">
                <a:hueOff val="9902744"/>
                <a:satOff val="0"/>
                <a:lumOff val="-3431"/>
                <a:alphaOff val="0"/>
                <a:shade val="93000"/>
                <a:satMod val="130000"/>
              </a:schemeClr>
            </a:gs>
            <a:gs pos="79000">
              <a:schemeClr val="accent4">
                <a:hueOff val="9902744"/>
                <a:satOff val="0"/>
                <a:lumOff val="-3431"/>
                <a:shade val="94000"/>
                <a:satMod val="135000"/>
                <a:alpha val="47000"/>
              </a:schemeClr>
            </a:gs>
          </a:gsLst>
          <a:lin ang="0" scaled="0"/>
        </a:gradFill>
      </dgm:spPr>
      <dgm:t>
        <a:bodyPr/>
        <a:lstStyle/>
        <a:p>
          <a:r>
            <a:rPr lang="en-US" sz="1600" dirty="0"/>
            <a:t>Sept. 2018 to Feb. 2019</a:t>
          </a:r>
        </a:p>
      </dgm:t>
    </dgm:pt>
    <dgm:pt modelId="{167FF02F-E5AF-8141-9840-146017C2EC2B}" type="parTrans" cxnId="{34F4E4C4-1973-6E44-BE23-0D71D331A1F7}">
      <dgm:prSet/>
      <dgm:spPr/>
      <dgm:t>
        <a:bodyPr/>
        <a:lstStyle/>
        <a:p>
          <a:endParaRPr lang="en-US"/>
        </a:p>
      </dgm:t>
    </dgm:pt>
    <dgm:pt modelId="{ED9DFA87-B21E-264E-B150-AC3E54E9E646}" type="sibTrans" cxnId="{34F4E4C4-1973-6E44-BE23-0D71D331A1F7}">
      <dgm:prSet/>
      <dgm:spPr/>
      <dgm:t>
        <a:bodyPr/>
        <a:lstStyle/>
        <a:p>
          <a:endParaRPr lang="en-US"/>
        </a:p>
      </dgm:t>
    </dgm:pt>
    <dgm:pt modelId="{9FF27179-7E33-C24E-A7C6-094293A694E1}">
      <dgm:prSet phldrT="[Text]" custT="1"/>
      <dgm:spPr/>
      <dgm:t>
        <a:bodyPr/>
        <a:lstStyle/>
        <a:p>
          <a:r>
            <a:rPr lang="en-US" sz="1600" dirty="0"/>
            <a:t>Review &amp; Modification of Current </a:t>
          </a:r>
          <a:r>
            <a:rPr lang="en-US" sz="1600" dirty="0" err="1"/>
            <a:t>Evals</a:t>
          </a:r>
          <a:r>
            <a:rPr lang="en-US" sz="1600" dirty="0"/>
            <a:t> to CBD format</a:t>
          </a:r>
        </a:p>
        <a:p>
          <a:endParaRPr lang="en-US" sz="700" dirty="0"/>
        </a:p>
      </dgm:t>
    </dgm:pt>
    <dgm:pt modelId="{D1170580-0248-6F42-8555-F86C1C42DA12}" type="parTrans" cxnId="{52473BBD-6A00-0F4F-8C54-7BAE9930FC9E}">
      <dgm:prSet/>
      <dgm:spPr/>
      <dgm:t>
        <a:bodyPr/>
        <a:lstStyle/>
        <a:p>
          <a:endParaRPr lang="en-US"/>
        </a:p>
      </dgm:t>
    </dgm:pt>
    <dgm:pt modelId="{88FDCC0B-C666-FB4F-BC08-65938FAA6CCB}" type="sibTrans" cxnId="{52473BBD-6A00-0F4F-8C54-7BAE9930FC9E}">
      <dgm:prSet/>
      <dgm:spPr/>
      <dgm:t>
        <a:bodyPr/>
        <a:lstStyle/>
        <a:p>
          <a:endParaRPr lang="en-US"/>
        </a:p>
      </dgm:t>
    </dgm:pt>
    <dgm:pt modelId="{EBE9C40F-B523-074F-B55A-3914C47410E3}">
      <dgm:prSet phldrT="[Text]" custT="1"/>
      <dgm:spPr>
        <a:gradFill rotWithShape="0">
          <a:gsLst>
            <a:gs pos="0">
              <a:schemeClr val="accent4">
                <a:hueOff val="14854116"/>
                <a:satOff val="0"/>
                <a:lumOff val="-5147"/>
                <a:alphaOff val="0"/>
                <a:shade val="51000"/>
                <a:satMod val="130000"/>
              </a:schemeClr>
            </a:gs>
            <a:gs pos="62000">
              <a:schemeClr val="accent4">
                <a:hueOff val="14854116"/>
                <a:satOff val="0"/>
                <a:lumOff val="-5147"/>
                <a:shade val="93000"/>
                <a:satMod val="130000"/>
                <a:alpha val="76000"/>
              </a:schemeClr>
            </a:gs>
            <a:gs pos="100000">
              <a:schemeClr val="accent4">
                <a:hueOff val="14854116"/>
                <a:satOff val="0"/>
                <a:lumOff val="-5147"/>
                <a:shade val="94000"/>
                <a:satMod val="135000"/>
                <a:alpha val="61000"/>
              </a:schemeClr>
            </a:gs>
          </a:gsLst>
          <a:lin ang="0" scaled="0"/>
        </a:gradFill>
      </dgm:spPr>
      <dgm:t>
        <a:bodyPr/>
        <a:lstStyle/>
        <a:p>
          <a:r>
            <a:rPr lang="en-US" sz="1600" dirty="0"/>
            <a:t>March 2019 to Sept. 2019</a:t>
          </a:r>
        </a:p>
      </dgm:t>
    </dgm:pt>
    <dgm:pt modelId="{D9C74E7E-D364-A646-864D-74A90C47B597}" type="parTrans" cxnId="{983E238A-DB44-2845-A3BB-3823F6927A4D}">
      <dgm:prSet/>
      <dgm:spPr/>
      <dgm:t>
        <a:bodyPr/>
        <a:lstStyle/>
        <a:p>
          <a:endParaRPr lang="en-US"/>
        </a:p>
      </dgm:t>
    </dgm:pt>
    <dgm:pt modelId="{3C3ACE4C-7D94-DD47-B55F-6981EB0797FD}" type="sibTrans" cxnId="{983E238A-DB44-2845-A3BB-3823F6927A4D}">
      <dgm:prSet/>
      <dgm:spPr/>
      <dgm:t>
        <a:bodyPr/>
        <a:lstStyle/>
        <a:p>
          <a:endParaRPr lang="en-US"/>
        </a:p>
      </dgm:t>
    </dgm:pt>
    <dgm:pt modelId="{8F57577F-0B91-C04D-8A86-4C6ABA19A4C0}">
      <dgm:prSet phldrT="[Text]"/>
      <dgm:spPr>
        <a:ln>
          <a:solidFill>
            <a:schemeClr val="accent6"/>
          </a:solidFill>
        </a:ln>
      </dgm:spPr>
      <dgm:t>
        <a:bodyPr/>
        <a:lstStyle/>
        <a:p>
          <a:r>
            <a:rPr lang="en-US" dirty="0"/>
            <a:t>Receive RC EPAs, Milestones, STRs, OTRs</a:t>
          </a:r>
        </a:p>
        <a:p>
          <a:r>
            <a:rPr lang="en-US" dirty="0"/>
            <a:t>Begin Program Revision</a:t>
          </a:r>
        </a:p>
        <a:p>
          <a:r>
            <a:rPr lang="en-US" dirty="0"/>
            <a:t>Begin Evaluation Revision &amp; Development</a:t>
          </a:r>
        </a:p>
      </dgm:t>
    </dgm:pt>
    <dgm:pt modelId="{6CCBBFC9-0DF2-E94C-8488-F0EC9854B1BC}" type="parTrans" cxnId="{66BF12C2-DD06-A244-BDF1-E3DC40F1D5F3}">
      <dgm:prSet/>
      <dgm:spPr/>
      <dgm:t>
        <a:bodyPr/>
        <a:lstStyle/>
        <a:p>
          <a:endParaRPr lang="en-US"/>
        </a:p>
      </dgm:t>
    </dgm:pt>
    <dgm:pt modelId="{F0504405-DCED-8046-99B3-B72E9A96C42D}" type="sibTrans" cxnId="{66BF12C2-DD06-A244-BDF1-E3DC40F1D5F3}">
      <dgm:prSet/>
      <dgm:spPr/>
      <dgm:t>
        <a:bodyPr/>
        <a:lstStyle/>
        <a:p>
          <a:endParaRPr lang="en-US"/>
        </a:p>
      </dgm:t>
    </dgm:pt>
    <dgm:pt modelId="{76207678-1B4A-B048-BBD6-3E925CD669CC}">
      <dgm:prSet custT="1"/>
      <dgm:spPr>
        <a:gradFill rotWithShape="0">
          <a:gsLst>
            <a:gs pos="23000">
              <a:schemeClr val="accent4">
                <a:hueOff val="0"/>
                <a:satOff val="0"/>
                <a:lumOff val="0"/>
                <a:shade val="51000"/>
                <a:satMod val="130000"/>
                <a:alpha val="91000"/>
              </a:schemeClr>
            </a:gs>
            <a:gs pos="92000">
              <a:schemeClr val="accent4">
                <a:hueOff val="0"/>
                <a:satOff val="0"/>
                <a:lumOff val="0"/>
                <a:shade val="93000"/>
                <a:satMod val="130000"/>
                <a:alpha val="34000"/>
              </a:schemeClr>
            </a:gs>
            <a:gs pos="58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0" scaled="0"/>
        </a:gradFill>
      </dgm:spPr>
      <dgm:t>
        <a:bodyPr/>
        <a:lstStyle/>
        <a:p>
          <a:r>
            <a:rPr lang="en-US" sz="1600" dirty="0"/>
            <a:t>Now through to rollout and beyond...</a:t>
          </a:r>
        </a:p>
      </dgm:t>
    </dgm:pt>
    <dgm:pt modelId="{DF577CB0-7919-9847-9568-F71BFE128A46}" type="parTrans" cxnId="{2CE6D9D1-CC4A-504A-A6DA-D0B13AF7258C}">
      <dgm:prSet/>
      <dgm:spPr/>
      <dgm:t>
        <a:bodyPr/>
        <a:lstStyle/>
        <a:p>
          <a:endParaRPr lang="en-US"/>
        </a:p>
      </dgm:t>
    </dgm:pt>
    <dgm:pt modelId="{18FE7BC0-7D67-4B43-96A7-02C736FE877F}" type="sibTrans" cxnId="{2CE6D9D1-CC4A-504A-A6DA-D0B13AF7258C}">
      <dgm:prSet/>
      <dgm:spPr/>
      <dgm:t>
        <a:bodyPr/>
        <a:lstStyle/>
        <a:p>
          <a:endParaRPr lang="en-US"/>
        </a:p>
      </dgm:t>
    </dgm:pt>
    <dgm:pt modelId="{B5CA5144-B1A5-B44B-90CA-01AE7EB596F0}">
      <dgm:prSet phldrT="[Text]" custT="1"/>
      <dgm:spPr/>
      <dgm:t>
        <a:bodyPr/>
        <a:lstStyle/>
        <a:p>
          <a:r>
            <a:rPr lang="en-US" sz="1600" dirty="0"/>
            <a:t>Sept 2019 </a:t>
          </a:r>
          <a:r>
            <a:rPr lang="mr-IN" sz="1600" dirty="0"/>
            <a:t>–</a:t>
          </a:r>
          <a:r>
            <a:rPr lang="en-US" sz="1600" dirty="0"/>
            <a:t> June 2020</a:t>
          </a:r>
        </a:p>
      </dgm:t>
    </dgm:pt>
    <dgm:pt modelId="{FC43344A-757A-1D46-BDAE-F4405AF509C2}" type="parTrans" cxnId="{8835FB8C-EF8A-224F-A5A2-BBE8B82504A2}">
      <dgm:prSet/>
      <dgm:spPr/>
      <dgm:t>
        <a:bodyPr/>
        <a:lstStyle/>
        <a:p>
          <a:endParaRPr lang="en-US"/>
        </a:p>
      </dgm:t>
    </dgm:pt>
    <dgm:pt modelId="{574FDE33-AEBB-694D-97BF-91845867A0C6}" type="sibTrans" cxnId="{8835FB8C-EF8A-224F-A5A2-BBE8B82504A2}">
      <dgm:prSet/>
      <dgm:spPr/>
      <dgm:t>
        <a:bodyPr/>
        <a:lstStyle/>
        <a:p>
          <a:endParaRPr lang="en-US"/>
        </a:p>
      </dgm:t>
    </dgm:pt>
    <dgm:pt modelId="{E5465B36-59F9-5D4C-A6E8-FBE9C5210D8B}" type="pres">
      <dgm:prSet presAssocID="{4552BF21-4A41-3140-8447-221FA3A220E0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41685172-B570-B640-BEE1-45118A544429}" type="pres">
      <dgm:prSet presAssocID="{76207678-1B4A-B048-BBD6-3E925CD669CC}" presName="parentText1" presStyleLbl="node1" presStyleIdx="0" presStyleCnt="5">
        <dgm:presLayoutVars>
          <dgm:chMax/>
          <dgm:chPref val="3"/>
          <dgm:bulletEnabled val="1"/>
        </dgm:presLayoutVars>
      </dgm:prSet>
      <dgm:spPr/>
    </dgm:pt>
    <dgm:pt modelId="{0B0A3C35-8897-AC4C-9191-00B157C20B29}" type="pres">
      <dgm:prSet presAssocID="{D985342B-27B8-184C-B33F-7FF31411059F}" presName="parentText2" presStyleLbl="node1" presStyleIdx="1" presStyleCnt="5" custLinFactNeighborX="0" custLinFactNeighborY="12353">
        <dgm:presLayoutVars>
          <dgm:chMax/>
          <dgm:chPref val="3"/>
          <dgm:bulletEnabled val="1"/>
        </dgm:presLayoutVars>
      </dgm:prSet>
      <dgm:spPr/>
    </dgm:pt>
    <dgm:pt modelId="{187EFC19-A81F-604A-B838-5ED98E54E3D7}" type="pres">
      <dgm:prSet presAssocID="{D985342B-27B8-184C-B33F-7FF31411059F}" presName="childText2" presStyleLbl="solidAlignAcc1" presStyleIdx="0" presStyleCnt="3" custScaleY="52476" custLinFactNeighborX="805" custLinFactNeighborY="-18128">
        <dgm:presLayoutVars>
          <dgm:chMax val="0"/>
          <dgm:chPref val="0"/>
          <dgm:bulletEnabled val="1"/>
        </dgm:presLayoutVars>
      </dgm:prSet>
      <dgm:spPr/>
    </dgm:pt>
    <dgm:pt modelId="{91E3667A-11E0-E742-A28A-D17A62258719}" type="pres">
      <dgm:prSet presAssocID="{2B845764-2151-2746-B98F-8DF001739099}" presName="parentText3" presStyleLbl="node1" presStyleIdx="2" presStyleCnt="5" custLinFactNeighborX="0" custLinFactNeighborY="22646">
        <dgm:presLayoutVars>
          <dgm:chMax/>
          <dgm:chPref val="3"/>
          <dgm:bulletEnabled val="1"/>
        </dgm:presLayoutVars>
      </dgm:prSet>
      <dgm:spPr/>
    </dgm:pt>
    <dgm:pt modelId="{3ECE7349-7328-A047-AC34-60FBBF5F4044}" type="pres">
      <dgm:prSet presAssocID="{2B845764-2151-2746-B98F-8DF001739099}" presName="childText3" presStyleLbl="solidAlignAcc1" presStyleIdx="1" presStyleCnt="3" custScaleY="43066" custLinFactNeighborX="-810" custLinFactNeighborY="-17379">
        <dgm:presLayoutVars>
          <dgm:chMax val="0"/>
          <dgm:chPref val="0"/>
          <dgm:bulletEnabled val="1"/>
        </dgm:presLayoutVars>
      </dgm:prSet>
      <dgm:spPr/>
    </dgm:pt>
    <dgm:pt modelId="{99A81820-1888-E94D-A26D-7AB0374E7694}" type="pres">
      <dgm:prSet presAssocID="{EBE9C40F-B523-074F-B55A-3914C47410E3}" presName="parentText4" presStyleLbl="node1" presStyleIdx="3" presStyleCnt="5" custLinFactNeighborX="0" custLinFactNeighborY="36030">
        <dgm:presLayoutVars>
          <dgm:chMax/>
          <dgm:chPref val="3"/>
          <dgm:bulletEnabled val="1"/>
        </dgm:presLayoutVars>
      </dgm:prSet>
      <dgm:spPr/>
    </dgm:pt>
    <dgm:pt modelId="{C3500078-9D2D-D64B-B163-250DDEEA1E3B}" type="pres">
      <dgm:prSet presAssocID="{EBE9C40F-B523-074F-B55A-3914C47410E3}" presName="childText4" presStyleLbl="solidAlignAcc1" presStyleIdx="2" presStyleCnt="3" custLinFactNeighborX="-810" custLinFactNeighborY="17378">
        <dgm:presLayoutVars>
          <dgm:chMax val="0"/>
          <dgm:chPref val="0"/>
          <dgm:bulletEnabled val="1"/>
        </dgm:presLayoutVars>
      </dgm:prSet>
      <dgm:spPr/>
    </dgm:pt>
    <dgm:pt modelId="{AB5D28D7-40C5-A648-AB83-66715B0B86CA}" type="pres">
      <dgm:prSet presAssocID="{B5CA5144-B1A5-B44B-90CA-01AE7EB596F0}" presName="parentText5" presStyleLbl="node1" presStyleIdx="4" presStyleCnt="5" custLinFactNeighborX="0" custLinFactNeighborY="52499">
        <dgm:presLayoutVars>
          <dgm:chMax/>
          <dgm:chPref val="3"/>
          <dgm:bulletEnabled val="1"/>
        </dgm:presLayoutVars>
      </dgm:prSet>
      <dgm:spPr/>
    </dgm:pt>
  </dgm:ptLst>
  <dgm:cxnLst>
    <dgm:cxn modelId="{4A9B3008-8864-4349-9C06-C517CE3BA9BA}" type="presOf" srcId="{4552BF21-4A41-3140-8447-221FA3A220E0}" destId="{E5465B36-59F9-5D4C-A6E8-FBE9C5210D8B}" srcOrd="0" destOrd="0" presId="urn:microsoft.com/office/officeart/2009/3/layout/IncreasingArrowsProcess"/>
    <dgm:cxn modelId="{29052517-4D72-1046-8EF0-686CF18AC020}" type="presOf" srcId="{13E00A3B-A4D5-C142-90FD-CFCDACA673D9}" destId="{187EFC19-A81F-604A-B838-5ED98E54E3D7}" srcOrd="0" destOrd="0" presId="urn:microsoft.com/office/officeart/2009/3/layout/IncreasingArrowsProcess"/>
    <dgm:cxn modelId="{4C07142F-311C-0048-B4D1-FB0956B8AE83}" type="presOf" srcId="{B5CA5144-B1A5-B44B-90CA-01AE7EB596F0}" destId="{AB5D28D7-40C5-A648-AB83-66715B0B86CA}" srcOrd="0" destOrd="0" presId="urn:microsoft.com/office/officeart/2009/3/layout/IncreasingArrowsProcess"/>
    <dgm:cxn modelId="{52156265-1ACB-D749-8FC9-5631CD1D632A}" type="presOf" srcId="{76207678-1B4A-B048-BBD6-3E925CD669CC}" destId="{41685172-B570-B640-BEE1-45118A544429}" srcOrd="0" destOrd="0" presId="urn:microsoft.com/office/officeart/2009/3/layout/IncreasingArrowsProcess"/>
    <dgm:cxn modelId="{4373376B-DB75-9240-BC75-9E08EDE7D36D}" type="presOf" srcId="{9FF27179-7E33-C24E-A7C6-094293A694E1}" destId="{3ECE7349-7328-A047-AC34-60FBBF5F4044}" srcOrd="0" destOrd="0" presId="urn:microsoft.com/office/officeart/2009/3/layout/IncreasingArrowsProcess"/>
    <dgm:cxn modelId="{983E238A-DB44-2845-A3BB-3823F6927A4D}" srcId="{4552BF21-4A41-3140-8447-221FA3A220E0}" destId="{EBE9C40F-B523-074F-B55A-3914C47410E3}" srcOrd="3" destOrd="0" parTransId="{D9C74E7E-D364-A646-864D-74A90C47B597}" sibTransId="{3C3ACE4C-7D94-DD47-B55F-6981EB0797FD}"/>
    <dgm:cxn modelId="{8835FB8C-EF8A-224F-A5A2-BBE8B82504A2}" srcId="{4552BF21-4A41-3140-8447-221FA3A220E0}" destId="{B5CA5144-B1A5-B44B-90CA-01AE7EB596F0}" srcOrd="4" destOrd="0" parTransId="{FC43344A-757A-1D46-BDAE-F4405AF509C2}" sibTransId="{574FDE33-AEBB-694D-97BF-91845867A0C6}"/>
    <dgm:cxn modelId="{0D08A690-B73C-B747-8366-3B00A0F23E9D}" type="presOf" srcId="{2B845764-2151-2746-B98F-8DF001739099}" destId="{91E3667A-11E0-E742-A28A-D17A62258719}" srcOrd="0" destOrd="0" presId="urn:microsoft.com/office/officeart/2009/3/layout/IncreasingArrowsProcess"/>
    <dgm:cxn modelId="{2035BD96-D58B-ED4D-9848-0D4CA4A6FB7E}" type="presOf" srcId="{8F57577F-0B91-C04D-8A86-4C6ABA19A4C0}" destId="{C3500078-9D2D-D64B-B163-250DDEEA1E3B}" srcOrd="0" destOrd="0" presId="urn:microsoft.com/office/officeart/2009/3/layout/IncreasingArrowsProcess"/>
    <dgm:cxn modelId="{6279C5B4-D05F-B347-820C-E373B7570A38}" type="presOf" srcId="{EBE9C40F-B523-074F-B55A-3914C47410E3}" destId="{99A81820-1888-E94D-A26D-7AB0374E7694}" srcOrd="0" destOrd="0" presId="urn:microsoft.com/office/officeart/2009/3/layout/IncreasingArrowsProcess"/>
    <dgm:cxn modelId="{52473BBD-6A00-0F4F-8C54-7BAE9930FC9E}" srcId="{2B845764-2151-2746-B98F-8DF001739099}" destId="{9FF27179-7E33-C24E-A7C6-094293A694E1}" srcOrd="0" destOrd="0" parTransId="{D1170580-0248-6F42-8555-F86C1C42DA12}" sibTransId="{88FDCC0B-C666-FB4F-BC08-65938FAA6CCB}"/>
    <dgm:cxn modelId="{66BF12C2-DD06-A244-BDF1-E3DC40F1D5F3}" srcId="{EBE9C40F-B523-074F-B55A-3914C47410E3}" destId="{8F57577F-0B91-C04D-8A86-4C6ABA19A4C0}" srcOrd="0" destOrd="0" parTransId="{6CCBBFC9-0DF2-E94C-8488-F0EC9854B1BC}" sibTransId="{F0504405-DCED-8046-99B3-B72E9A96C42D}"/>
    <dgm:cxn modelId="{34F4E4C4-1973-6E44-BE23-0D71D331A1F7}" srcId="{4552BF21-4A41-3140-8447-221FA3A220E0}" destId="{2B845764-2151-2746-B98F-8DF001739099}" srcOrd="2" destOrd="0" parTransId="{167FF02F-E5AF-8141-9840-146017C2EC2B}" sibTransId="{ED9DFA87-B21E-264E-B150-AC3E54E9E646}"/>
    <dgm:cxn modelId="{A54EA9C9-D5BC-6244-8041-8B9AC563DECC}" type="presOf" srcId="{D985342B-27B8-184C-B33F-7FF31411059F}" destId="{0B0A3C35-8897-AC4C-9191-00B157C20B29}" srcOrd="0" destOrd="0" presId="urn:microsoft.com/office/officeart/2009/3/layout/IncreasingArrowsProcess"/>
    <dgm:cxn modelId="{2CE6D9D1-CC4A-504A-A6DA-D0B13AF7258C}" srcId="{4552BF21-4A41-3140-8447-221FA3A220E0}" destId="{76207678-1B4A-B048-BBD6-3E925CD669CC}" srcOrd="0" destOrd="0" parTransId="{DF577CB0-7919-9847-9568-F71BFE128A46}" sibTransId="{18FE7BC0-7D67-4B43-96A7-02C736FE877F}"/>
    <dgm:cxn modelId="{9BADB2EE-0C2A-4D4B-A0B0-936670DF7CD4}" srcId="{4552BF21-4A41-3140-8447-221FA3A220E0}" destId="{D985342B-27B8-184C-B33F-7FF31411059F}" srcOrd="1" destOrd="0" parTransId="{B8E28F9F-0537-B841-9AB8-AF7C443CA6C5}" sibTransId="{779DE1DF-4671-CB40-BF2D-A91DC8DED8B0}"/>
    <dgm:cxn modelId="{359EB9F0-E83C-3548-B3D7-3ECDEE97D2B7}" srcId="{D985342B-27B8-184C-B33F-7FF31411059F}" destId="{13E00A3B-A4D5-C142-90FD-CFCDACA673D9}" srcOrd="0" destOrd="0" parTransId="{CF897CB7-F650-9C4A-ABB0-C837EBAA81C5}" sibTransId="{8BB08989-9264-2943-863F-31E72CD78B71}"/>
    <dgm:cxn modelId="{01FFA06A-3F9D-D34A-815F-77E98456D936}" type="presParOf" srcId="{E5465B36-59F9-5D4C-A6E8-FBE9C5210D8B}" destId="{41685172-B570-B640-BEE1-45118A544429}" srcOrd="0" destOrd="0" presId="urn:microsoft.com/office/officeart/2009/3/layout/IncreasingArrowsProcess"/>
    <dgm:cxn modelId="{687C2881-3106-BC44-A005-B7487E847F6F}" type="presParOf" srcId="{E5465B36-59F9-5D4C-A6E8-FBE9C5210D8B}" destId="{0B0A3C35-8897-AC4C-9191-00B157C20B29}" srcOrd="1" destOrd="0" presId="urn:microsoft.com/office/officeart/2009/3/layout/IncreasingArrowsProcess"/>
    <dgm:cxn modelId="{9D3E65A3-3F04-9A4B-8FA2-004AA015815B}" type="presParOf" srcId="{E5465B36-59F9-5D4C-A6E8-FBE9C5210D8B}" destId="{187EFC19-A81F-604A-B838-5ED98E54E3D7}" srcOrd="2" destOrd="0" presId="urn:microsoft.com/office/officeart/2009/3/layout/IncreasingArrowsProcess"/>
    <dgm:cxn modelId="{33503224-F3CF-5D40-B455-0941391270C2}" type="presParOf" srcId="{E5465B36-59F9-5D4C-A6E8-FBE9C5210D8B}" destId="{91E3667A-11E0-E742-A28A-D17A62258719}" srcOrd="3" destOrd="0" presId="urn:microsoft.com/office/officeart/2009/3/layout/IncreasingArrowsProcess"/>
    <dgm:cxn modelId="{C2380275-4F48-DA46-A0D2-235E952D450F}" type="presParOf" srcId="{E5465B36-59F9-5D4C-A6E8-FBE9C5210D8B}" destId="{3ECE7349-7328-A047-AC34-60FBBF5F4044}" srcOrd="4" destOrd="0" presId="urn:microsoft.com/office/officeart/2009/3/layout/IncreasingArrowsProcess"/>
    <dgm:cxn modelId="{8AD9918E-A847-F443-84CB-1CD8BF89BA81}" type="presParOf" srcId="{E5465B36-59F9-5D4C-A6E8-FBE9C5210D8B}" destId="{99A81820-1888-E94D-A26D-7AB0374E7694}" srcOrd="5" destOrd="0" presId="urn:microsoft.com/office/officeart/2009/3/layout/IncreasingArrowsProcess"/>
    <dgm:cxn modelId="{A2091B6E-FD89-CC42-B87B-97ABADC7F0F1}" type="presParOf" srcId="{E5465B36-59F9-5D4C-A6E8-FBE9C5210D8B}" destId="{C3500078-9D2D-D64B-B163-250DDEEA1E3B}" srcOrd="6" destOrd="0" presId="urn:microsoft.com/office/officeart/2009/3/layout/IncreasingArrowsProcess"/>
    <dgm:cxn modelId="{019E9816-2547-DB4B-B1D0-B433E90C590E}" type="presParOf" srcId="{E5465B36-59F9-5D4C-A6E8-FBE9C5210D8B}" destId="{AB5D28D7-40C5-A648-AB83-66715B0B86CA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685172-B570-B640-BEE1-45118A544429}">
      <dsp:nvSpPr>
        <dsp:cNvPr id="0" name=""/>
        <dsp:cNvSpPr/>
      </dsp:nvSpPr>
      <dsp:spPr>
        <a:xfrm>
          <a:off x="0" y="679470"/>
          <a:ext cx="8930105" cy="1298687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23000">
              <a:schemeClr val="accent4">
                <a:hueOff val="0"/>
                <a:satOff val="0"/>
                <a:lumOff val="0"/>
                <a:shade val="51000"/>
                <a:satMod val="130000"/>
                <a:alpha val="91000"/>
              </a:schemeClr>
            </a:gs>
            <a:gs pos="92000">
              <a:schemeClr val="accent4">
                <a:hueOff val="0"/>
                <a:satOff val="0"/>
                <a:lumOff val="0"/>
                <a:shade val="93000"/>
                <a:satMod val="130000"/>
                <a:alpha val="34000"/>
              </a:schemeClr>
            </a:gs>
            <a:gs pos="58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2061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Now through to rollout and beyond...</a:t>
          </a:r>
        </a:p>
      </dsp:txBody>
      <dsp:txXfrm>
        <a:off x="0" y="1004142"/>
        <a:ext cx="8605433" cy="649343"/>
      </dsp:txXfrm>
    </dsp:sp>
    <dsp:sp modelId="{0B0A3C35-8897-AC4C-9191-00B157C20B29}">
      <dsp:nvSpPr>
        <dsp:cNvPr id="0" name=""/>
        <dsp:cNvSpPr/>
      </dsp:nvSpPr>
      <dsp:spPr>
        <a:xfrm>
          <a:off x="1650283" y="1272959"/>
          <a:ext cx="7279821" cy="1298687"/>
        </a:xfrm>
        <a:prstGeom prst="rightArrow">
          <a:avLst>
            <a:gd name="adj1" fmla="val 50000"/>
            <a:gd name="adj2" fmla="val 50000"/>
          </a:avLst>
        </a:prstGeom>
        <a:gradFill flip="none" rotWithShape="1">
          <a:gsLst>
            <a:gs pos="0">
              <a:schemeClr val="accent4">
                <a:hueOff val="4951372"/>
                <a:satOff val="0"/>
                <a:lumOff val="-1716"/>
                <a:alphaOff val="0"/>
                <a:shade val="51000"/>
                <a:satMod val="130000"/>
              </a:schemeClr>
            </a:gs>
            <a:gs pos="64000">
              <a:schemeClr val="accent4">
                <a:hueOff val="4951372"/>
                <a:satOff val="0"/>
                <a:lumOff val="-1716"/>
                <a:shade val="93000"/>
                <a:satMod val="130000"/>
                <a:alpha val="41000"/>
              </a:schemeClr>
            </a:gs>
            <a:gs pos="36000">
              <a:schemeClr val="accent4">
                <a:hueOff val="4951372"/>
                <a:satOff val="0"/>
                <a:lumOff val="-1716"/>
                <a:alphaOff val="0"/>
                <a:shade val="94000"/>
                <a:satMod val="135000"/>
              </a:schemeClr>
            </a:gs>
          </a:gsLst>
          <a:lin ang="0" scaled="1"/>
          <a:tileRect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2061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Aug. to Dec. 2018</a:t>
          </a:r>
        </a:p>
      </dsp:txBody>
      <dsp:txXfrm>
        <a:off x="1650283" y="1597631"/>
        <a:ext cx="6955149" cy="649343"/>
      </dsp:txXfrm>
    </dsp:sp>
    <dsp:sp modelId="{187EFC19-A81F-604A-B838-5ED98E54E3D7}">
      <dsp:nvSpPr>
        <dsp:cNvPr id="0" name=""/>
        <dsp:cNvSpPr/>
      </dsp:nvSpPr>
      <dsp:spPr>
        <a:xfrm>
          <a:off x="1663569" y="2246680"/>
          <a:ext cx="1650462" cy="12513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Implementation of Competence Committees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Decision about Coaches</a:t>
          </a:r>
        </a:p>
      </dsp:txBody>
      <dsp:txXfrm>
        <a:off x="1663569" y="2246680"/>
        <a:ext cx="1650462" cy="1251342"/>
      </dsp:txXfrm>
    </dsp:sp>
    <dsp:sp modelId="{91E3667A-11E0-E742-A28A-D17A62258719}">
      <dsp:nvSpPr>
        <dsp:cNvPr id="0" name=""/>
        <dsp:cNvSpPr/>
      </dsp:nvSpPr>
      <dsp:spPr>
        <a:xfrm>
          <a:off x="3300566" y="1839696"/>
          <a:ext cx="5629538" cy="1298687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9902744"/>
                <a:satOff val="0"/>
                <a:lumOff val="-3431"/>
                <a:alphaOff val="0"/>
                <a:shade val="51000"/>
                <a:satMod val="130000"/>
              </a:schemeClr>
            </a:gs>
            <a:gs pos="52000">
              <a:schemeClr val="accent4">
                <a:hueOff val="9902744"/>
                <a:satOff val="0"/>
                <a:lumOff val="-3431"/>
                <a:alphaOff val="0"/>
                <a:shade val="93000"/>
                <a:satMod val="130000"/>
              </a:schemeClr>
            </a:gs>
            <a:gs pos="79000">
              <a:schemeClr val="accent4">
                <a:hueOff val="9902744"/>
                <a:satOff val="0"/>
                <a:lumOff val="-3431"/>
                <a:shade val="94000"/>
                <a:satMod val="135000"/>
                <a:alpha val="47000"/>
              </a:schemeClr>
            </a:gs>
          </a:gsLst>
          <a:lin ang="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2061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Sept. 2018 to Feb. 2019</a:t>
          </a:r>
        </a:p>
      </dsp:txBody>
      <dsp:txXfrm>
        <a:off x="3300566" y="2164368"/>
        <a:ext cx="5304866" cy="649343"/>
      </dsp:txXfrm>
    </dsp:sp>
    <dsp:sp modelId="{3ECE7349-7328-A047-AC34-60FBBF5F4044}">
      <dsp:nvSpPr>
        <dsp:cNvPr id="0" name=""/>
        <dsp:cNvSpPr/>
      </dsp:nvSpPr>
      <dsp:spPr>
        <a:xfrm>
          <a:off x="3287198" y="2809799"/>
          <a:ext cx="1650462" cy="10269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9902744"/>
              <a:satOff val="0"/>
              <a:lumOff val="-343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Review &amp; Modification of Current </a:t>
          </a:r>
          <a:r>
            <a:rPr lang="en-US" sz="1600" kern="1200" dirty="0" err="1"/>
            <a:t>Evals</a:t>
          </a:r>
          <a:r>
            <a:rPr lang="en-US" sz="1600" kern="1200" dirty="0"/>
            <a:t> to CBD format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</dsp:txBody>
      <dsp:txXfrm>
        <a:off x="3287198" y="2809799"/>
        <a:ext cx="1650462" cy="1026951"/>
      </dsp:txXfrm>
    </dsp:sp>
    <dsp:sp modelId="{99A81820-1888-E94D-A26D-7AB0374E7694}">
      <dsp:nvSpPr>
        <dsp:cNvPr id="0" name=""/>
        <dsp:cNvSpPr/>
      </dsp:nvSpPr>
      <dsp:spPr>
        <a:xfrm>
          <a:off x="4951743" y="2446575"/>
          <a:ext cx="3978361" cy="1298687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14854116"/>
                <a:satOff val="0"/>
                <a:lumOff val="-5147"/>
                <a:alphaOff val="0"/>
                <a:shade val="51000"/>
                <a:satMod val="130000"/>
              </a:schemeClr>
            </a:gs>
            <a:gs pos="62000">
              <a:schemeClr val="accent4">
                <a:hueOff val="14854116"/>
                <a:satOff val="0"/>
                <a:lumOff val="-5147"/>
                <a:shade val="93000"/>
                <a:satMod val="130000"/>
                <a:alpha val="76000"/>
              </a:schemeClr>
            </a:gs>
            <a:gs pos="100000">
              <a:schemeClr val="accent4">
                <a:hueOff val="14854116"/>
                <a:satOff val="0"/>
                <a:lumOff val="-5147"/>
                <a:shade val="94000"/>
                <a:satMod val="135000"/>
                <a:alpha val="61000"/>
              </a:schemeClr>
            </a:gs>
          </a:gsLst>
          <a:lin ang="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2061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March 2019 to Sept. 2019</a:t>
          </a:r>
        </a:p>
      </dsp:txBody>
      <dsp:txXfrm>
        <a:off x="4951743" y="2771247"/>
        <a:ext cx="3653689" cy="649343"/>
      </dsp:txXfrm>
    </dsp:sp>
    <dsp:sp modelId="{C3500078-9D2D-D64B-B163-250DDEEA1E3B}">
      <dsp:nvSpPr>
        <dsp:cNvPr id="0" name=""/>
        <dsp:cNvSpPr/>
      </dsp:nvSpPr>
      <dsp:spPr>
        <a:xfrm>
          <a:off x="4938374" y="3392853"/>
          <a:ext cx="1650462" cy="23845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Receive RC EPAs, Milestones, STRs, OTRs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Begin Program Revision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Begin Evaluation Revision &amp; Development</a:t>
          </a:r>
        </a:p>
      </dsp:txBody>
      <dsp:txXfrm>
        <a:off x="4938374" y="3392853"/>
        <a:ext cx="1650462" cy="2384598"/>
      </dsp:txXfrm>
    </dsp:sp>
    <dsp:sp modelId="{AB5D28D7-40C5-A648-AB83-66715B0B86CA}">
      <dsp:nvSpPr>
        <dsp:cNvPr id="0" name=""/>
        <dsp:cNvSpPr/>
      </dsp:nvSpPr>
      <dsp:spPr>
        <a:xfrm>
          <a:off x="6602026" y="3093519"/>
          <a:ext cx="2328078" cy="1298687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19805488"/>
                <a:satOff val="0"/>
                <a:lumOff val="-6863"/>
                <a:alphaOff val="0"/>
                <a:shade val="51000"/>
                <a:satMod val="130000"/>
              </a:schemeClr>
            </a:gs>
            <a:gs pos="80000">
              <a:schemeClr val="accent4">
                <a:hueOff val="19805488"/>
                <a:satOff val="0"/>
                <a:lumOff val="-6863"/>
                <a:alphaOff val="0"/>
                <a:shade val="93000"/>
                <a:satMod val="130000"/>
              </a:schemeClr>
            </a:gs>
            <a:gs pos="100000">
              <a:schemeClr val="accent4">
                <a:hueOff val="19805488"/>
                <a:satOff val="0"/>
                <a:lumOff val="-68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2061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Sept 2019 </a:t>
          </a:r>
          <a:r>
            <a:rPr lang="mr-IN" sz="1600" kern="1200" dirty="0"/>
            <a:t>–</a:t>
          </a:r>
          <a:r>
            <a:rPr lang="en-US" sz="1600" kern="1200" dirty="0"/>
            <a:t> June 2020</a:t>
          </a:r>
        </a:p>
      </dsp:txBody>
      <dsp:txXfrm>
        <a:off x="6602026" y="3418191"/>
        <a:ext cx="2003406" cy="649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9DD10-781D-3D49-8335-52189A1BE3AC}" type="datetimeFigureOut">
              <a:rPr lang="en-US" smtClean="0"/>
              <a:t>2/6/21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EB76D-35C4-AB4A-A2CC-01288DE3A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56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Involves systematically THINKING</a:t>
            </a:r>
            <a:r>
              <a:rPr lang="en-US" baseline="0" dirty="0"/>
              <a:t> ABOUT i.e. designing a learner’s journey through their career in medicine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EB76D-35C4-AB4A-A2CC-01288DE3A1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28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details on role of PD in CBD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E44E4-D6E0-446D-9134-31D2F2557413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1497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*for general program</a:t>
            </a:r>
          </a:p>
          <a:p>
            <a:r>
              <a:rPr lang="en-US" dirty="0"/>
              <a:t>Need to understand how this will look for Subspecialty</a:t>
            </a:r>
            <a:r>
              <a:rPr lang="en-US" baseline="0" dirty="0"/>
              <a:t> Programs</a:t>
            </a:r>
          </a:p>
          <a:p>
            <a:r>
              <a:rPr lang="en-US" baseline="0" dirty="0"/>
              <a:t>Explain the stages of training.</a:t>
            </a:r>
          </a:p>
          <a:p>
            <a:r>
              <a:rPr lang="en-US" baseline="0" dirty="0"/>
              <a:t>	-RC will outline what needs to be accomplished within each Stage of training and give a range of time that stage may last</a:t>
            </a:r>
          </a:p>
          <a:p>
            <a:r>
              <a:rPr lang="en-US" baseline="0" dirty="0"/>
              <a:t>	-Programs will then decide the duration of each stage (within the RC parameters) and what rotations will be included in each stage</a:t>
            </a:r>
          </a:p>
          <a:p>
            <a:endParaRPr lang="en-US" baseline="0" dirty="0"/>
          </a:p>
          <a:p>
            <a:r>
              <a:rPr lang="en-US" baseline="0" dirty="0"/>
              <a:t>	-RC is also going to outline what skills &amp; knowledge must be accomplished by a resident before they are to be allowed to progress to the next stage of training.  Those required skills &amp; knowledge are packaged into what is called the EPAs and Milestones (which I will explain in a minute)</a:t>
            </a:r>
          </a:p>
          <a:p>
            <a:r>
              <a:rPr lang="en-US" baseline="0" dirty="0"/>
              <a:t>	-Programs will then map which EPAs should be accomplished in which rotations for their residents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EB76D-35C4-AB4A-A2CC-01288DE3A1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11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Resident and faculty identify an opportunity for an EPA assessment.  Supervisor might review expectations and remind resident of feedback to build on from a previous encounter.</a:t>
            </a:r>
          </a:p>
          <a:p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Resident goes to do the EPA activity.  Supervisor supervises either directly or indirectly depending on the EPA</a:t>
            </a:r>
          </a:p>
          <a:p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Supervisor provides verbal feedback to the resident, giving 1 or 2 specific, actionable pieces of feedback</a:t>
            </a:r>
          </a:p>
          <a:p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Supervisor documents the assessment on MedSIS.</a:t>
            </a:r>
          </a:p>
          <a:p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They cycle repeats itself, resulting in multiple assessments of the same EPA over time, by different observers.</a:t>
            </a:r>
          </a:p>
          <a:p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These get collated on MedSIS, with the data being available to the resident, the Program Director, the REL, the resident’s academic coach and the Competence Committee (formerly the Evaluation Committee)</a:t>
            </a:r>
          </a:p>
          <a:p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is the Competence Committee that makes decisions around progression, promotion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0EB76D-35C4-AB4A-A2CC-01288DE3A1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230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Now I’m sure many of you are asking what happens to the data that is collected by the Observer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evaluation data,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evidence of learning and learner reflections will recorded electronically by both the learner and the supervisor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I mentioned earlier, the Competence Committee is the group 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responsible for assessing the progress of trainees in achieving the milestones</a:t>
            </a: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EPAs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 observations in a clinical setting are document and reviewed by</a:t>
            </a: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both the Observer and the program director,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decision about the progress of each learner take</a:t>
            </a: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place at the CC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Overall the CC will receive evaluations reports about each learner – this data will support a group assessment process rather than a single summative assessment and will allow the CC to collectively determine if the learner should move on to the next stage of training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b="0" i="0" baseline="0" dirty="0">
              <a:effectLst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E44E4-D6E0-446D-9134-31D2F2557413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1497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First set of residents in CBD </a:t>
            </a:r>
            <a:r>
              <a:rPr lang="en-US" baseline="0"/>
              <a:t>Stream July 1, 2020.  </a:t>
            </a:r>
          </a:p>
          <a:p>
            <a:r>
              <a:rPr lang="en-US" baseline="0" dirty="0"/>
              <a:t>Dates for initiating each of the items described are indicated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Reason arrows ongoing is because</a:t>
            </a:r>
            <a:r>
              <a:rPr lang="en-US" baseline="0" dirty="0"/>
              <a:t> we may find need to revise things as we go along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EB76D-35C4-AB4A-A2CC-01288DE3A1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82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clear both</a:t>
            </a: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the RC and from Mac PGME that use of Academic Coaches, while suggested, is at the discretion of the program.  This includes the exact role of the coach.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E44E4-D6E0-446D-9134-31D2F2557413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1497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Process</a:t>
            </a:r>
            <a:r>
              <a:rPr lang="en-US" baseline="0" dirty="0"/>
              <a:t> of Learner Evaluation and Review of their Progress </a:t>
            </a:r>
            <a:r>
              <a:rPr lang="mr-IN" baseline="0" dirty="0"/>
              <a:t>–</a:t>
            </a:r>
            <a:r>
              <a:rPr lang="en-US" baseline="0" dirty="0"/>
              <a:t> follow diagram.</a:t>
            </a:r>
          </a:p>
          <a:p>
            <a:endParaRPr lang="en-US" baseline="0" dirty="0"/>
          </a:p>
          <a:p>
            <a:r>
              <a:rPr lang="en-US" baseline="0" dirty="0"/>
              <a:t>Role of Competence Committee: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Regularly review learner EPAs/milestones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Approve changes to learner status: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Confirm acquisition of EPAs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Promote to next stage of training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Identify any concerns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Modify learning Plan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 specialized learning plans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Monitor specialized learning plans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Modify learner’s Program Plan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Monitor overall progress of learner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Request Royal College certification</a:t>
            </a:r>
          </a:p>
          <a:p>
            <a:pPr lvl="1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Provides </a:t>
            </a:r>
            <a:r>
              <a:rPr lang="en-CA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 decision </a:t>
            </a: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 rather than single summative assessment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EB76D-35C4-AB4A-A2CC-01288DE3A1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79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For a learner, assessment will flow as follows: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 learning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occurs in a macro (rotational) view and micro (daily) view.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Views Learning Plan EPAs &amp; milestones as part of the day or rotation.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Selects observation opportunities.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Works with supervisor to find opportunities.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Participates in the encounter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Works with supervisor, peers, and often, the patient.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Exchange feedback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resident self-assesses (i.e., reflects on learning).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supervisor provides specific constructive feedback for learning based on evidence from the encounter and the design of the RCEPA.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Record observation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all observations are recorded.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could be in an ePortfolio or other means of technology. </a:t>
            </a:r>
            <a:endParaRPr lang="en-CA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BE44E4-D6E0-446D-9134-31D2F2557413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576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Further details on role of the “Observer” in an encounter.  In our program this would most often refer to a supervisor but could  be an observer/evaluator in other circumstances.</a:t>
            </a:r>
          </a:p>
          <a:p>
            <a:endParaRPr lang="en-US" baseline="0" dirty="0"/>
          </a:p>
          <a:p>
            <a:r>
              <a:rPr lang="en-US" baseline="0" dirty="0"/>
              <a:t>For the observer assessment will flow like this</a:t>
            </a:r>
          </a:p>
          <a:p>
            <a:pPr marL="228600" indent="-228600">
              <a:buAutoNum type="arabicParenR"/>
            </a:pPr>
            <a:r>
              <a:rPr lang="en-US" baseline="0" dirty="0"/>
              <a:t>Supports learning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baseline="0" dirty="0"/>
              <a:t>Works with learners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baseline="0" dirty="0"/>
              <a:t>Contributes to narrative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baseline="0" dirty="0"/>
              <a:t>Review evidence of learning</a:t>
            </a:r>
          </a:p>
          <a:p>
            <a:pPr marL="228600" lvl="0" indent="-228600">
              <a:buAutoNum type="arabicParenR"/>
            </a:pPr>
            <a:r>
              <a:rPr lang="en-US" baseline="0" dirty="0"/>
              <a:t>Prepares for observation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baseline="0" dirty="0"/>
              <a:t>Reviews and accepts observation requests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baseline="0" dirty="0"/>
              <a:t>Reviews EPAs and milestones</a:t>
            </a:r>
          </a:p>
          <a:p>
            <a:pPr marL="228600" lvl="0" indent="-228600">
              <a:buFont typeface="+mj-lt"/>
              <a:buAutoNum type="arabicParenR"/>
            </a:pPr>
            <a:r>
              <a:rPr lang="en-US" baseline="0" dirty="0"/>
              <a:t>Participates in observation encounter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Works with learner, and often, the patient.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Provides  feedback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observer provides specific constructive feedback for learning based on evidence from the encounter and the design of the RCEPA.</a:t>
            </a:r>
          </a:p>
          <a:p>
            <a:pPr marL="228600" indent="-228600">
              <a:buFont typeface="+mj-lt"/>
              <a:buAutoNum type="arabicParenR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Record observation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all observations are recorded.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could be in an ePortfolio or other means of technology. </a:t>
            </a:r>
            <a:endParaRPr lang="en-CA" dirty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arenR"/>
            </a:pPr>
            <a:endParaRPr lang="en-US" baseline="0" dirty="0"/>
          </a:p>
          <a:p>
            <a:pPr marL="685800" lvl="1" indent="-228600">
              <a:buAutoNum type="arabicParenR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E44E4-D6E0-446D-9134-31D2F2557413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2830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44D8-B624-6E45-9E4C-FEC4AF981FF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9DDD-668D-894B-B379-3E9BAE7C77F2}" type="datetimeFigureOut">
              <a:rPr lang="en-US" smtClean="0"/>
              <a:t>2/6/21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9DDD-668D-894B-B379-3E9BAE7C77F2}" type="datetimeFigureOut">
              <a:rPr lang="en-US" smtClean="0"/>
              <a:t>2/6/21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44D8-B624-6E45-9E4C-FEC4AF981F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9DDD-668D-894B-B379-3E9BAE7C77F2}" type="datetimeFigureOut">
              <a:rPr lang="en-US" smtClean="0"/>
              <a:t>2/6/21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44D8-B624-6E45-9E4C-FEC4AF981F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32139DDD-668D-894B-B379-3E9BAE7C77F2}" type="datetimeFigureOut">
              <a:rPr lang="en-US" smtClean="0"/>
              <a:t>2/6/21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44D8-B624-6E45-9E4C-FEC4AF981FF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32139DDD-668D-894B-B379-3E9BAE7C77F2}" type="datetimeFigureOut">
              <a:rPr lang="en-US" smtClean="0"/>
              <a:t>2/6/21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44D8-B624-6E45-9E4C-FEC4AF981F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32139DDD-668D-894B-B379-3E9BAE7C77F2}" type="datetimeFigureOut">
              <a:rPr lang="en-US" smtClean="0"/>
              <a:t>2/6/21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44D8-B624-6E45-9E4C-FEC4AF981F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9DDD-668D-894B-B379-3E9BAE7C77F2}" type="datetimeFigureOut">
              <a:rPr lang="en-US" smtClean="0"/>
              <a:t>2/6/21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44D8-B624-6E45-9E4C-FEC4AF981F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9DDD-668D-894B-B379-3E9BAE7C77F2}" type="datetimeFigureOut">
              <a:rPr lang="en-US" smtClean="0"/>
              <a:t>2/6/21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44D8-B624-6E45-9E4C-FEC4AF981F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86766" y="78884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2072152" y="169855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379" y="196111"/>
            <a:ext cx="4950796" cy="8449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4419600"/>
          </a:xfrm>
        </p:spPr>
        <p:txBody>
          <a:bodyPr/>
          <a:lstStyle>
            <a:lvl1pPr marL="228600" indent="-228600">
              <a:spcAft>
                <a:spcPts val="864"/>
              </a:spcAft>
              <a:defRPr sz="2400" b="0" i="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 b="0" i="0">
                <a:solidFill>
                  <a:schemeClr val="accent2"/>
                </a:solidFill>
                <a:latin typeface="Verdana"/>
                <a:cs typeface="Verdana"/>
              </a:defRPr>
            </a:lvl2pPr>
            <a:lvl3pPr marL="1143000" indent="-228600">
              <a:spcBef>
                <a:spcPts val="600"/>
              </a:spcBef>
              <a:buFont typeface="Lucida Grande"/>
              <a:buChar char="-"/>
              <a:defRPr sz="1800" b="0" i="0">
                <a:solidFill>
                  <a:srgbClr val="414F5C"/>
                </a:solidFill>
                <a:latin typeface="Verdana"/>
                <a:cs typeface="Verdana"/>
              </a:defRPr>
            </a:lvl3pPr>
            <a:lvl4pPr marL="141732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4pPr>
            <a:lvl5pPr marL="169164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>
            <a:lvl1pPr>
              <a:defRPr sz="1000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09" y="244543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19" name="Picture 18" descr="Title Slide_external_bilen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52" y="139099"/>
            <a:ext cx="1874821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60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86766" y="78884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2072152" y="169855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379" y="196111"/>
            <a:ext cx="4950796" cy="8449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4419600"/>
          </a:xfrm>
        </p:spPr>
        <p:txBody>
          <a:bodyPr/>
          <a:lstStyle>
            <a:lvl1pPr marL="228600" indent="-228600">
              <a:spcAft>
                <a:spcPts val="864"/>
              </a:spcAft>
              <a:defRPr sz="2400" b="0" i="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 b="0" i="0">
                <a:solidFill>
                  <a:schemeClr val="accent2"/>
                </a:solidFill>
                <a:latin typeface="Verdana"/>
                <a:cs typeface="Verdana"/>
              </a:defRPr>
            </a:lvl2pPr>
            <a:lvl3pPr marL="1143000" indent="-228600">
              <a:spcBef>
                <a:spcPts val="600"/>
              </a:spcBef>
              <a:buFont typeface="Lucida Grande"/>
              <a:buChar char="-"/>
              <a:defRPr sz="1800" b="0" i="0">
                <a:solidFill>
                  <a:srgbClr val="414F5C"/>
                </a:solidFill>
                <a:latin typeface="Verdana"/>
                <a:cs typeface="Verdana"/>
              </a:defRPr>
            </a:lvl3pPr>
            <a:lvl4pPr marL="141732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4pPr>
            <a:lvl5pPr marL="169164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>
            <a:lvl1pPr>
              <a:defRPr sz="1000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09" y="244543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19" name="Picture 18" descr="Title Slide_external_bilen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52" y="139099"/>
            <a:ext cx="1874821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4425" spc="-75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165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77A8-5B4B-164C-BA7C-09293E983B4C}" type="datetimeFigureOut">
              <a:rPr lang="en-US" smtClean="0"/>
              <a:t>2/6/21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50D19-294F-8846-93DA-B480E7FA2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4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9DDD-668D-894B-B379-3E9BAE7C77F2}" type="datetimeFigureOut">
              <a:rPr lang="en-US" smtClean="0"/>
              <a:t>2/6/21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44D8-B624-6E45-9E4C-FEC4AF981F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77A8-5B4B-164C-BA7C-09293E983B4C}" type="datetimeFigureOut">
              <a:rPr lang="en-US" smtClean="0"/>
              <a:t>2/6/21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50D19-294F-8846-93DA-B480E7FA2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9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4425" b="0" spc="-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65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77A8-5B4B-164C-BA7C-09293E983B4C}" type="datetimeFigureOut">
              <a:rPr lang="en-US" smtClean="0"/>
              <a:t>2/6/21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50D19-294F-8846-93DA-B480E7FA2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4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77A8-5B4B-164C-BA7C-09293E983B4C}" type="datetimeFigureOut">
              <a:rPr lang="en-US" smtClean="0"/>
              <a:t>2/6/21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50D19-294F-8846-93DA-B480E7FA2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5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77A8-5B4B-164C-BA7C-09293E983B4C}" type="datetimeFigureOut">
              <a:rPr lang="en-US" smtClean="0"/>
              <a:t>2/6/21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50D19-294F-8846-93DA-B480E7FA2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4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77A8-5B4B-164C-BA7C-09293E983B4C}" type="datetimeFigureOut">
              <a:rPr lang="en-US" smtClean="0"/>
              <a:t>2/6/21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50D19-294F-8846-93DA-B480E7FA2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7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77A8-5B4B-164C-BA7C-09293E983B4C}" type="datetimeFigureOut">
              <a:rPr lang="en-US" smtClean="0"/>
              <a:t>2/6/21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50D19-294F-8846-93DA-B480E7FA2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6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defRPr sz="24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4176"/>
            <a:ext cx="212598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77A8-5B4B-164C-BA7C-09293E983B4C}" type="datetimeFigureOut">
              <a:rPr lang="en-US" smtClean="0"/>
              <a:t>2/6/21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50D19-294F-8846-93DA-B480E7FA2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4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3008"/>
            <a:ext cx="212598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77A8-5B4B-164C-BA7C-09293E983B4C}" type="datetimeFigureOut">
              <a:rPr lang="en-US" smtClean="0"/>
              <a:t>2/6/21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50D19-294F-8846-93DA-B480E7FA2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9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77A8-5B4B-164C-BA7C-09293E983B4C}" type="datetimeFigureOut">
              <a:rPr lang="en-US" smtClean="0"/>
              <a:t>2/6/21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50D19-294F-8846-93DA-B480E7FA2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8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77A8-5B4B-164C-BA7C-09293E983B4C}" type="datetimeFigureOut">
              <a:rPr lang="en-US" smtClean="0"/>
              <a:t>2/6/21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50D19-294F-8846-93DA-B480E7FA2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8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9DDD-668D-894B-B379-3E9BAE7C77F2}" type="datetimeFigureOut">
              <a:rPr lang="en-US" smtClean="0"/>
              <a:t>2/6/21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44D8-B624-6E45-9E4C-FEC4AF981F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13"/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13"/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1" name="Rectangle 20"/>
          <p:cNvSpPr/>
          <p:nvPr userDrawn="1"/>
        </p:nvSpPr>
        <p:spPr>
          <a:xfrm>
            <a:off x="86768" y="78888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0" name="Rectangle 19"/>
          <p:cNvSpPr/>
          <p:nvPr userDrawn="1"/>
        </p:nvSpPr>
        <p:spPr>
          <a:xfrm>
            <a:off x="2072152" y="169859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380" y="196115"/>
            <a:ext cx="4950796" cy="844917"/>
          </a:xfrm>
        </p:spPr>
        <p:txBody>
          <a:bodyPr>
            <a:normAutofit/>
          </a:bodyPr>
          <a:lstStyle>
            <a:lvl1pPr algn="l">
              <a:defRPr sz="135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4419600"/>
          </a:xfrm>
        </p:spPr>
        <p:txBody>
          <a:bodyPr/>
          <a:lstStyle>
            <a:lvl1pPr marL="128588" indent="-128588">
              <a:spcAft>
                <a:spcPts val="486"/>
              </a:spcAft>
              <a:defRPr sz="1350" b="0" i="0">
                <a:solidFill>
                  <a:srgbClr val="0F3350"/>
                </a:solidFill>
                <a:latin typeface="Verdana"/>
                <a:cs typeface="Verdana"/>
              </a:defRPr>
            </a:lvl1pPr>
            <a:lvl2pPr marL="417910" indent="-160735">
              <a:spcBef>
                <a:spcPts val="27"/>
              </a:spcBef>
              <a:buFont typeface="Arial"/>
              <a:buChar char="•"/>
              <a:defRPr sz="1125" b="0" i="0">
                <a:solidFill>
                  <a:schemeClr val="accent2"/>
                </a:solidFill>
                <a:latin typeface="Verdana"/>
                <a:cs typeface="Verdana"/>
              </a:defRPr>
            </a:lvl2pPr>
            <a:lvl3pPr marL="642938" indent="-128588">
              <a:spcBef>
                <a:spcPts val="338"/>
              </a:spcBef>
              <a:buFont typeface="Lucida Grande"/>
              <a:buChar char="-"/>
              <a:defRPr sz="1013" b="0" i="0">
                <a:solidFill>
                  <a:srgbClr val="414F5C"/>
                </a:solidFill>
                <a:latin typeface="Verdana"/>
                <a:cs typeface="Verdana"/>
              </a:defRPr>
            </a:lvl3pPr>
            <a:lvl4pPr marL="797243" indent="-128588">
              <a:spcBef>
                <a:spcPts val="338"/>
              </a:spcBef>
              <a:buFont typeface="Lucida Grande"/>
              <a:buChar char="-"/>
              <a:defRPr sz="900" b="0" i="0">
                <a:solidFill>
                  <a:schemeClr val="accent6"/>
                </a:solidFill>
                <a:latin typeface="Verdana"/>
                <a:cs typeface="Verdana"/>
              </a:defRPr>
            </a:lvl4pPr>
            <a:lvl5pPr marL="951548" indent="-128588">
              <a:spcBef>
                <a:spcPts val="338"/>
              </a:spcBef>
              <a:buFont typeface="Lucida Grande"/>
              <a:buChar char="-"/>
              <a:defRPr sz="900" b="0" i="0">
                <a:solidFill>
                  <a:schemeClr val="accent6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2773" y="6490050"/>
            <a:ext cx="3123804" cy="365125"/>
          </a:xfrm>
        </p:spPr>
        <p:txBody>
          <a:bodyPr/>
          <a:lstStyle>
            <a:lvl1pPr>
              <a:defRPr sz="563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11" y="244547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563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19" name="Picture 18" descr="Title Slide_external_bilen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54" y="139099"/>
            <a:ext cx="1874821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2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77A8-5B4B-164C-BA7C-09293E983B4C}" type="datetimeFigureOut">
              <a:rPr lang="en-US" smtClean="0"/>
              <a:t>2/6/21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50D19-294F-8846-93DA-B480E7FA2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6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9DDD-668D-894B-B379-3E9BAE7C77F2}" type="datetimeFigureOut">
              <a:rPr lang="en-US" smtClean="0"/>
              <a:t>2/6/21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44D8-B624-6E45-9E4C-FEC4AF981F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9DDD-668D-894B-B379-3E9BAE7C77F2}" type="datetimeFigureOut">
              <a:rPr lang="en-US" smtClean="0"/>
              <a:t>2/6/21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44D8-B624-6E45-9E4C-FEC4AF981FFB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9DDD-668D-894B-B379-3E9BAE7C77F2}" type="datetimeFigureOut">
              <a:rPr lang="en-US" smtClean="0"/>
              <a:t>2/6/21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44D8-B624-6E45-9E4C-FEC4AF981FF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9DDD-668D-894B-B379-3E9BAE7C77F2}" type="datetimeFigureOut">
              <a:rPr lang="en-US" smtClean="0"/>
              <a:t>2/6/21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44D8-B624-6E45-9E4C-FEC4AF981FF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9DDD-668D-894B-B379-3E9BAE7C77F2}" type="datetimeFigureOut">
              <a:rPr lang="en-US" smtClean="0"/>
              <a:t>2/6/21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44D8-B624-6E45-9E4C-FEC4AF981FF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9DDD-668D-894B-B379-3E9BAE7C77F2}" type="datetimeFigureOut">
              <a:rPr lang="en-US" smtClean="0"/>
              <a:t>2/6/21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44D8-B624-6E45-9E4C-FEC4AF981F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139DDD-668D-894B-B379-3E9BAE7C77F2}" type="datetimeFigureOut">
              <a:rPr lang="en-US" smtClean="0"/>
              <a:t>2/6/21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BC44D8-B624-6E45-9E4C-FEC4AF981FF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9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62877A8-5B4B-164C-BA7C-09293E983B4C}" type="datetimeFigureOut">
              <a:rPr lang="en-US" smtClean="0"/>
              <a:t>2/6/21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1"/>
                </a:solidFill>
              </a:defRPr>
            </a:lvl1pPr>
          </a:lstStyle>
          <a:p>
            <a:fld id="{57150D19-294F-8846-93DA-B480E7FA2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spc="-45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jp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8.gif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5.jpg"/><Relationship Id="rId11" Type="http://schemas.openxmlformats.org/officeDocument/2006/relationships/image" Target="../media/image30.jpg"/><Relationship Id="rId5" Type="http://schemas.openxmlformats.org/officeDocument/2006/relationships/image" Target="../media/image34.gif"/><Relationship Id="rId10" Type="http://schemas.openxmlformats.org/officeDocument/2006/relationships/image" Target="../media/image28.jpg"/><Relationship Id="rId4" Type="http://schemas.openxmlformats.org/officeDocument/2006/relationships/image" Target="../media/image23.png"/><Relationship Id="rId9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png"/><Relationship Id="rId5" Type="http://schemas.openxmlformats.org/officeDocument/2006/relationships/image" Target="../media/image18.gif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png"/><Relationship Id="rId5" Type="http://schemas.openxmlformats.org/officeDocument/2006/relationships/image" Target="../media/image31.jpeg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microsoft.com/office/2007/relationships/hdphoto" Target="../media/hdphoto7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png"/><Relationship Id="rId5" Type="http://schemas.openxmlformats.org/officeDocument/2006/relationships/image" Target="../media/image11.jp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microsoft.com/office/2007/relationships/hdphoto" Target="../media/hdphoto8.wdp"/><Relationship Id="rId7" Type="http://schemas.microsoft.com/office/2007/relationships/hdphoto" Target="../media/hdphoto10.wdp"/><Relationship Id="rId12" Type="http://schemas.microsoft.com/office/2007/relationships/hdphoto" Target="../media/hdphoto12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11" Type="http://schemas.openxmlformats.org/officeDocument/2006/relationships/image" Target="../media/image43.png"/><Relationship Id="rId5" Type="http://schemas.microsoft.com/office/2007/relationships/hdphoto" Target="../media/hdphoto9.wdp"/><Relationship Id="rId10" Type="http://schemas.openxmlformats.org/officeDocument/2006/relationships/image" Target="../media/image42.png"/><Relationship Id="rId4" Type="http://schemas.openxmlformats.org/officeDocument/2006/relationships/image" Target="../media/image39.png"/><Relationship Id="rId9" Type="http://schemas.microsoft.com/office/2007/relationships/hdphoto" Target="../media/hdphoto1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5.png"/><Relationship Id="rId18" Type="http://schemas.openxmlformats.org/officeDocument/2006/relationships/image" Target="../media/image30.jp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24.jpeg"/><Relationship Id="rId17" Type="http://schemas.openxmlformats.org/officeDocument/2006/relationships/image" Target="../media/image29.jp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8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jpg"/><Relationship Id="rId11" Type="http://schemas.openxmlformats.org/officeDocument/2006/relationships/image" Target="../media/image23.png"/><Relationship Id="rId5" Type="http://schemas.openxmlformats.org/officeDocument/2006/relationships/image" Target="../media/image18.gif"/><Relationship Id="rId15" Type="http://schemas.openxmlformats.org/officeDocument/2006/relationships/image" Target="../media/image27.jpg"/><Relationship Id="rId10" Type="http://schemas.openxmlformats.org/officeDocument/2006/relationships/image" Target="../media/image22.jpg"/><Relationship Id="rId4" Type="http://schemas.microsoft.com/office/2007/relationships/hdphoto" Target="../media/hdphoto3.wdp"/><Relationship Id="rId9" Type="http://schemas.openxmlformats.org/officeDocument/2006/relationships/image" Target="../media/image21.jpeg"/><Relationship Id="rId14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2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1" y="1967756"/>
            <a:ext cx="6762749" cy="1470025"/>
          </a:xfrm>
        </p:spPr>
        <p:txBody>
          <a:bodyPr/>
          <a:lstStyle/>
          <a:p>
            <a:r>
              <a:rPr lang="en-US" b="1" dirty="0"/>
              <a:t>Competence by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437781"/>
            <a:ext cx="6762749" cy="1752600"/>
          </a:xfrm>
        </p:spPr>
        <p:txBody>
          <a:bodyPr/>
          <a:lstStyle/>
          <a:p>
            <a:r>
              <a:rPr lang="en-US" dirty="0"/>
              <a:t>Overview for Transition to Competence Committee</a:t>
            </a:r>
          </a:p>
          <a:p>
            <a:r>
              <a:rPr lang="en-US" dirty="0"/>
              <a:t>August 8, 2018</a:t>
            </a:r>
          </a:p>
        </p:txBody>
      </p:sp>
      <p:pic>
        <p:nvPicPr>
          <p:cNvPr id="4" name="Picture 3" descr="CBD Logo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424" r="100000">
                        <a14:foregroundMark x1="94915" y1="51563" x2="94915" y2="51563"/>
                        <a14:backgroundMark x1="2542" y1="3125" x2="2542" y2="3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148" y="4029251"/>
            <a:ext cx="1543553" cy="837181"/>
          </a:xfrm>
          <a:prstGeom prst="rect">
            <a:avLst/>
          </a:prstGeom>
        </p:spPr>
      </p:pic>
      <p:pic>
        <p:nvPicPr>
          <p:cNvPr id="5" name="Picture 4" descr="MAC-CBM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064" y="3899672"/>
            <a:ext cx="1767044" cy="61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3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</p:spTree>
    <p:extLst>
      <p:ext uri="{BB962C8B-B14F-4D97-AF65-F5344CB8AC3E}">
        <p14:creationId xmlns:p14="http://schemas.microsoft.com/office/powerpoint/2010/main" val="320089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Preparing for CBD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First set of residents in CBD: July 1, 2020</a:t>
            </a:r>
          </a:p>
          <a:p>
            <a:r>
              <a:rPr lang="en-US" sz="2400" dirty="0"/>
              <a:t>Revisions of all Royal College documents expected Spring 2019, including EPAs &amp; Milestones</a:t>
            </a:r>
          </a:p>
          <a:p>
            <a:r>
              <a:rPr lang="en-US" sz="2400" dirty="0" err="1"/>
              <a:t>Medsis</a:t>
            </a:r>
            <a:r>
              <a:rPr lang="en-US" sz="2400" dirty="0"/>
              <a:t> (electronic platform) will:</a:t>
            </a:r>
          </a:p>
          <a:p>
            <a:pPr lvl="1"/>
            <a:r>
              <a:rPr lang="en-US" sz="2400" dirty="0"/>
              <a:t>Collate all the data!</a:t>
            </a:r>
          </a:p>
          <a:p>
            <a:pPr lvl="1"/>
            <a:r>
              <a:rPr lang="en-US" sz="2400" dirty="0"/>
              <a:t>Be the e-portfolio</a:t>
            </a:r>
          </a:p>
          <a:p>
            <a:pPr lvl="1"/>
            <a:r>
              <a:rPr lang="en-US" sz="2400" dirty="0"/>
              <a:t>Be available for us to run pilots in 2019</a:t>
            </a:r>
          </a:p>
          <a:p>
            <a:endParaRPr lang="en-US" sz="2400" dirty="0"/>
          </a:p>
        </p:txBody>
      </p:sp>
      <p:pic>
        <p:nvPicPr>
          <p:cNvPr id="5" name="Picture 4" descr="computer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4" b="100000" l="235" r="992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674" y="4466742"/>
            <a:ext cx="1849322" cy="204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8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Additional Supports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B4C4-B395-064C-BD76-B6B6D3504CC4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MAC-CBM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2" y="225493"/>
            <a:ext cx="1763344" cy="694937"/>
          </a:xfrm>
          <a:prstGeom prst="rect">
            <a:avLst/>
          </a:prstGeom>
        </p:spPr>
      </p:pic>
      <p:pic>
        <p:nvPicPr>
          <p:cNvPr id="7" name="Picture 6" descr="coach-clipart-coach-clipart-COACH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63" y="1723807"/>
            <a:ext cx="900785" cy="263448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97604" y="4586017"/>
            <a:ext cx="16097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Academic Coaches</a:t>
            </a:r>
            <a:endParaRPr lang="en-CA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9567" y="2538434"/>
            <a:ext cx="45116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CA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 facilitate resident’s learning &amp; development over time.</a:t>
            </a:r>
          </a:p>
          <a:p>
            <a:endParaRPr lang="en-CA" sz="1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CA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Longitudinal relationship with resident  </a:t>
            </a:r>
          </a:p>
        </p:txBody>
      </p:sp>
    </p:spTree>
    <p:extLst>
      <p:ext uri="{BB962C8B-B14F-4D97-AF65-F5344CB8AC3E}">
        <p14:creationId xmlns:p14="http://schemas.microsoft.com/office/powerpoint/2010/main" val="102073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mohr\AppData\Local\Microsoft\Windows\Temporary Internet Files\Content.IE5\X58L27GS\doctor_illust03_01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881" y="867216"/>
            <a:ext cx="990600" cy="113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cmohr\AppData\Local\Microsoft\Windows\Temporary Internet Files\Content.IE5\X58L27GS\1393580373[1]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91" b="27772"/>
          <a:stretch/>
        </p:blipFill>
        <p:spPr bwMode="auto">
          <a:xfrm>
            <a:off x="1320437" y="3777266"/>
            <a:ext cx="1405977" cy="88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cmohr\AppData\Local\Microsoft\Windows\Temporary Internet Files\Content.IE5\7LLJHSC8\doctor[1]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720" y="316930"/>
            <a:ext cx="680979" cy="110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ospital-patient-2245100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1936" y="513710"/>
            <a:ext cx="953478" cy="1485620"/>
          </a:xfrm>
          <a:prstGeom prst="rect">
            <a:avLst/>
          </a:prstGeom>
        </p:spPr>
      </p:pic>
      <p:pic>
        <p:nvPicPr>
          <p:cNvPr id="6" name="Picture 5" descr="C:\Users\cmohr\AppData\Local\Microsoft\Windows\Temporary Internet Files\Content.IE5\7LLJHSC8\japanese-doctors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046" y="3612949"/>
            <a:ext cx="1648113" cy="144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rogram Director.jpg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75" b="99625" l="32250" r="685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52" r="25090"/>
          <a:stretch/>
        </p:blipFill>
        <p:spPr>
          <a:xfrm>
            <a:off x="2722922" y="5091449"/>
            <a:ext cx="710376" cy="156614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2346963" y="1437848"/>
            <a:ext cx="731147" cy="1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cmohr\AppData\Local\Microsoft\Windows\Temporary Internet Files\Content.IE5\X58L27GS\doctor_illust03_01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508" y="871792"/>
            <a:ext cx="990600" cy="113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5939899" y="1412780"/>
            <a:ext cx="731147" cy="1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Users\cmohr\AppData\Local\Microsoft\Windows\Temporary Internet Files\Content.IE5\X58L27GS\doctor_illust03_01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046" y="1024192"/>
            <a:ext cx="990600" cy="113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cmohr\AppData\Local\Microsoft\Windows\Temporary Internet Files\Content.IE5\7LLJHSC8\doctor[1]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646" y="955534"/>
            <a:ext cx="784649" cy="126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H="1">
            <a:off x="6458116" y="2196318"/>
            <a:ext cx="817704" cy="432428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 descr="C:\Users\cmohr\AppData\Local\Microsoft\Windows\Temporary Internet Files\Content.IE5\X58L27GS\1393580373[1]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91" b="27772"/>
          <a:stretch/>
        </p:blipFill>
        <p:spPr bwMode="auto">
          <a:xfrm>
            <a:off x="5429416" y="2470088"/>
            <a:ext cx="1028700" cy="65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cmohr\AppData\Local\Microsoft\Windows\Temporary Internet Files\Content.IE5\X58L27GS\1393580373[1]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91" b="27772"/>
          <a:stretch/>
        </p:blipFill>
        <p:spPr bwMode="auto">
          <a:xfrm>
            <a:off x="1496078" y="2445787"/>
            <a:ext cx="1028700" cy="65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cmohr\AppData\Local\Microsoft\Windows\Temporary Internet Files\Content.IE5\X58L27GS\1393580373[1]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91" b="27772"/>
          <a:stretch/>
        </p:blipFill>
        <p:spPr bwMode="auto">
          <a:xfrm>
            <a:off x="2726414" y="2445787"/>
            <a:ext cx="1028700" cy="65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cmohr\AppData\Local\Microsoft\Windows\Temporary Internet Files\Content.IE5\X58L27GS\1393580373[1]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91" b="27772"/>
          <a:stretch/>
        </p:blipFill>
        <p:spPr bwMode="auto">
          <a:xfrm>
            <a:off x="4054924" y="2445787"/>
            <a:ext cx="1028700" cy="65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graph.jp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91" b="35865"/>
          <a:stretch/>
        </p:blipFill>
        <p:spPr>
          <a:xfrm>
            <a:off x="1643842" y="3922666"/>
            <a:ext cx="595639" cy="397921"/>
          </a:xfrm>
          <a:prstGeom prst="rect">
            <a:avLst/>
          </a:prstGeom>
        </p:spPr>
      </p:pic>
      <p:pic>
        <p:nvPicPr>
          <p:cNvPr id="26" name="Picture 25" descr="coach-clipart-coach-clipart-COACH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148" y="5213547"/>
            <a:ext cx="534898" cy="1564394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>
            <a:off x="636503" y="4194179"/>
            <a:ext cx="68393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636503" y="2746892"/>
            <a:ext cx="0" cy="14472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636503" y="2746892"/>
            <a:ext cx="683934" cy="24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864936" y="4852600"/>
            <a:ext cx="3074963" cy="1176558"/>
          </a:xfrm>
          <a:prstGeom prst="straightConnector1">
            <a:avLst/>
          </a:prstGeom>
          <a:ln w="3492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109439" y="4728556"/>
            <a:ext cx="475048" cy="484991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078110" y="4194178"/>
            <a:ext cx="3592936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6978316" y="5218916"/>
            <a:ext cx="510434" cy="703295"/>
          </a:xfrm>
          <a:prstGeom prst="straightConnector1">
            <a:avLst/>
          </a:prstGeom>
          <a:ln w="34925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ight Arrow 67"/>
          <p:cNvSpPr/>
          <p:nvPr/>
        </p:nvSpPr>
        <p:spPr>
          <a:xfrm>
            <a:off x="492743" y="1170464"/>
            <a:ext cx="612378" cy="484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2" descr="C:\Users\cmohr\AppData\Local\Microsoft\Windows\Temporary Internet Files\Content.IE5\X58L27GS\doctor_illust03_01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112" y="4261398"/>
            <a:ext cx="1034603" cy="1182403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Straight Arrow Connector 37"/>
          <p:cNvCxnSpPr/>
          <p:nvPr/>
        </p:nvCxnSpPr>
        <p:spPr>
          <a:xfrm>
            <a:off x="2864936" y="4560473"/>
            <a:ext cx="1523176" cy="168083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694623" y="5151696"/>
            <a:ext cx="404246" cy="229533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5" name="Picture 64" descr="Program Director.jpg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75" b="99625" l="32250" r="685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52" r="25090"/>
          <a:stretch/>
        </p:blipFill>
        <p:spPr>
          <a:xfrm>
            <a:off x="8174125" y="4109059"/>
            <a:ext cx="367135" cy="80941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3755114" y="6323263"/>
            <a:ext cx="1939509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20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ospital-patient-224510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09861" y="4867496"/>
            <a:ext cx="953478" cy="14856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Will it Work? - Learner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EBB4C4-B395-064C-BD76-B6B6D3504CC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B3861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B3861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cmohr\AppData\Local\Microsoft\Windows\Temporary Internet Files\Content.IE5\X58L27GS\doctor_illust03_01[1]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72832"/>
            <a:ext cx="990600" cy="113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2" y="2079661"/>
            <a:ext cx="1523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Learner</a:t>
            </a:r>
            <a:endParaRPr kumimoji="0" lang="en-CA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8" name="Picture 4" descr="C:\Users\cmohr\AppData\Local\Microsoft\Windows\Temporary Internet Files\Content.IE5\X58L27GS\1393580373[1]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91" b="27772"/>
          <a:stretch/>
        </p:blipFill>
        <p:spPr bwMode="auto">
          <a:xfrm>
            <a:off x="1210781" y="3386153"/>
            <a:ext cx="1028700" cy="65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9245" y="3993645"/>
            <a:ext cx="18669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Supported </a:t>
            </a:r>
            <a:b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technology</a:t>
            </a:r>
            <a:endParaRPr kumimoji="0" lang="en-CA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1828800"/>
            <a:ext cx="3695698" cy="452431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Plans their learning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Views Learning Plan EPAs &amp; milestones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Selects training activity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Requests observation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 Observer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Participates in learning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Works with Observer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Participates in observation encounter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Receives specific, constructive feedback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Record observation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7086600" y="1393861"/>
            <a:ext cx="990600" cy="685800"/>
          </a:xfrm>
          <a:prstGeom prst="cloudCallout">
            <a:avLst>
              <a:gd name="adj1" fmla="val 53526"/>
              <a:gd name="adj2" fmla="val 78797"/>
            </a:avLst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39782" y="3070315"/>
            <a:ext cx="2540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Reflects on observations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&amp; learnings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3810000" y="1524000"/>
            <a:ext cx="3276602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810000" y="1524000"/>
            <a:ext cx="0" cy="365161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457494" y="3604946"/>
            <a:ext cx="0" cy="615553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 descr="C:\Users\cmohr\AppData\Local\Microsoft\Windows\Temporary Internet Files\Content.IE5\X58L27GS\doctor_illust03_01[1]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175" y="5210791"/>
            <a:ext cx="873213" cy="99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7"/>
          <a:srcRect/>
          <a:stretch/>
        </p:blipFill>
        <p:spPr bwMode="auto">
          <a:xfrm>
            <a:off x="7760756" y="4755436"/>
            <a:ext cx="632888" cy="141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 flipV="1">
            <a:off x="1873907" y="2427320"/>
            <a:ext cx="731147" cy="307777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C:\Users\cmohr\AppData\Local\Microsoft\Windows\Temporary Internet Files\Content.IE5\X58L27GS\doctor_illust03_01[1]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524" y="2273432"/>
            <a:ext cx="873213" cy="997957"/>
          </a:xfrm>
          <a:prstGeom prst="rect">
            <a:avLst/>
          </a:prstGeom>
          <a:noFill/>
          <a:scene3d>
            <a:camera prst="orthographicFront">
              <a:rot lat="0" lon="1098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 flipV="1">
            <a:off x="6239782" y="4036964"/>
            <a:ext cx="846818" cy="572234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40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8086049" y="5176348"/>
            <a:ext cx="535961" cy="12003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hospital-patient-2245100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98943" y="1582441"/>
            <a:ext cx="953478" cy="14856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Will it Work? - Observer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B4C4-B395-064C-BD76-B6B6D3504CC4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33386" y="2026745"/>
            <a:ext cx="1904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Observer</a:t>
            </a:r>
            <a:endParaRPr lang="en-CA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8" name="Picture 4" descr="C:\Users\cmohr\AppData\Local\Microsoft\Windows\Temporary Internet Files\Content.IE5\X58L27GS\1393580373[1]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91" b="27772"/>
          <a:stretch/>
        </p:blipFill>
        <p:spPr bwMode="auto">
          <a:xfrm>
            <a:off x="1309684" y="3393537"/>
            <a:ext cx="1028700" cy="6508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4623" y="3961096"/>
            <a:ext cx="18669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Supported </a:t>
            </a:r>
            <a:br>
              <a:rPr 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technology</a:t>
            </a:r>
            <a:endParaRPr lang="en-CA" sz="1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1302" y="1359900"/>
            <a:ext cx="3695698" cy="313932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Supports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Works with learner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Contributes to narrative</a:t>
            </a:r>
          </a:p>
          <a:p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Prepares for observation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Accepts requests for observation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Reviews EPAs &amp; milestones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16373" y="3129463"/>
            <a:ext cx="22637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Participates in observation encounter</a:t>
            </a:r>
            <a:endParaRPr lang="en-CA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 flipH="1">
            <a:off x="616832" y="2473816"/>
            <a:ext cx="637564" cy="14278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>
            <a:off x="7560997" y="4052793"/>
            <a:ext cx="0" cy="501227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07959" y="4596827"/>
            <a:ext cx="2972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Provides Feedback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Specific, constructive based on evidence from encounter</a:t>
            </a: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8" name="Picture 2" descr="C:\Users\cmohr\AppData\Local\Microsoft\Windows\Temporary Internet Files\Content.IE5\X58L27GS\doctor_illust03_01[1]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373" y="2131506"/>
            <a:ext cx="873213" cy="9979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8038725" y="1359900"/>
            <a:ext cx="447469" cy="10021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>
            <a:off x="5822174" y="3478585"/>
            <a:ext cx="654826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700829" y="2026745"/>
            <a:ext cx="1080473" cy="1041316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137588" y="2276509"/>
            <a:ext cx="0" cy="394613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309684" y="5520157"/>
            <a:ext cx="3878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Evaluates EPA/milestones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Records data via technology </a:t>
            </a: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4731317" y="4915230"/>
            <a:ext cx="1090857" cy="501227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 descr="C:\Users\cmohr\AppData\Local\Microsoft\Windows\Temporary Internet Files\Content.IE5\X58L27GS\doctor_illust03_01[1]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769" y="5670956"/>
            <a:ext cx="716704" cy="8190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37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Supports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B4C4-B395-064C-BD76-B6B6D3504CC4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00060" y="1928499"/>
            <a:ext cx="1635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 Director</a:t>
            </a:r>
            <a:endParaRPr lang="en-CA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4" descr="C:\Users\cmohr\AppData\Local\Microsoft\Windows\Temporary Internet Files\Content.IE5\X58L27GS\1393580373[1]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91" b="27772"/>
          <a:stretch/>
        </p:blipFill>
        <p:spPr bwMode="auto">
          <a:xfrm>
            <a:off x="1525993" y="3664165"/>
            <a:ext cx="771525" cy="48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51843" y="4152273"/>
            <a:ext cx="174443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Supported </a:t>
            </a:r>
            <a:br>
              <a:rPr 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technology</a:t>
            </a:r>
            <a:endParaRPr lang="en-CA" sz="1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6916" y="1554072"/>
            <a:ext cx="5257801" cy="3970318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Guides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Meets with learners regularly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Reviews with learner their learning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Assigns EPAs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Reviews learner progress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Participates on Competence Committee 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Reviews program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Reviews program data &amp; investigates issues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Provides program information to Residency Program Committee</a:t>
            </a:r>
          </a:p>
        </p:txBody>
      </p:sp>
      <p:pic>
        <p:nvPicPr>
          <p:cNvPr id="17" name="Picture 16" descr="MAC-CBM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2" y="297012"/>
            <a:ext cx="1763344" cy="694937"/>
          </a:xfrm>
          <a:prstGeom prst="rect">
            <a:avLst/>
          </a:prstGeom>
        </p:spPr>
      </p:pic>
      <p:pic>
        <p:nvPicPr>
          <p:cNvPr id="12" name="Picture 11" descr="Program Director.jp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75" b="99625" l="32250" r="685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52" r="25090"/>
          <a:stretch/>
        </p:blipFill>
        <p:spPr>
          <a:xfrm>
            <a:off x="815617" y="2636385"/>
            <a:ext cx="710376" cy="156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2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First Steps...</a:t>
            </a:r>
          </a:p>
        </p:txBody>
      </p:sp>
      <p:pic>
        <p:nvPicPr>
          <p:cNvPr id="7" name="Picture 6" descr="baby-footprints-pink__07453.1472504980.png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053" b="100000" l="53200" r="100000">
                        <a14:foregroundMark x1="67700" y1="28947" x2="67700" y2="28947"/>
                        <a14:foregroundMark x1="77600" y1="33579" x2="77600" y2="33579"/>
                        <a14:foregroundMark x1="85100" y1="37789" x2="85100" y2="37789"/>
                        <a14:foregroundMark x1="91600" y1="43158" x2="91600" y2="43158"/>
                        <a14:foregroundMark x1="93700" y1="48316" x2="93700" y2="483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174" t="18279"/>
          <a:stretch/>
        </p:blipFill>
        <p:spPr>
          <a:xfrm rot="1400617">
            <a:off x="4917297" y="4825535"/>
            <a:ext cx="1015430" cy="1521104"/>
          </a:xfrm>
          <a:prstGeom prst="rect">
            <a:avLst/>
          </a:prstGeom>
        </p:spPr>
      </p:pic>
      <p:pic>
        <p:nvPicPr>
          <p:cNvPr id="16" name="Picture 15" descr="baby-footprints-pink__07453.1472504980.png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000" b="100000" l="54200" r="99700">
                        <a14:foregroundMark x1="93900" y1="48421" x2="93900" y2="48421"/>
                        <a14:foregroundMark x1="91300" y1="42000" x2="91300" y2="42000"/>
                        <a14:foregroundMark x1="87100" y1="37053" x2="87100" y2="37053"/>
                        <a14:foregroundMark x1="77600" y1="31474" x2="77600" y2="31474"/>
                        <a14:foregroundMark x1="65400" y1="31684" x2="65400" y2="316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251" t="17594"/>
          <a:stretch/>
        </p:blipFill>
        <p:spPr>
          <a:xfrm rot="951872">
            <a:off x="7045233" y="1438545"/>
            <a:ext cx="994318" cy="1533856"/>
          </a:xfrm>
          <a:prstGeom prst="rect">
            <a:avLst/>
          </a:prstGeom>
        </p:spPr>
      </p:pic>
      <p:pic>
        <p:nvPicPr>
          <p:cNvPr id="18" name="Picture 17" descr="baby-footprints-pink__07453.1472504980.png.jp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37" b="90000" l="5500" r="50300">
                        <a14:foregroundMark x1="37300" y1="13684" x2="37300" y2="13684"/>
                        <a14:foregroundMark x1="11700" y1="32211" x2="11700" y2="32211"/>
                        <a14:foregroundMark x1="13800" y1="26316" x2="13800" y2="26316"/>
                        <a14:foregroundMark x1="18600" y1="19684" x2="18600" y2="19684"/>
                        <a14:foregroundMark x1="26700" y1="15053" x2="26700" y2="150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4030"/>
          <a:stretch/>
        </p:blipFill>
        <p:spPr>
          <a:xfrm rot="1722983">
            <a:off x="4425938" y="3545805"/>
            <a:ext cx="1096632" cy="1893256"/>
          </a:xfrm>
          <a:prstGeom prst="rect">
            <a:avLst/>
          </a:prstGeom>
        </p:spPr>
      </p:pic>
      <p:pic>
        <p:nvPicPr>
          <p:cNvPr id="19" name="Picture 18" descr="baby-footprints-pink__07453.1472504980.png.jpg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316" b="98000" l="54700" r="100000">
                        <a14:foregroundMark x1="94500" y1="50000" x2="94500" y2="50000"/>
                        <a14:foregroundMark x1="92200" y1="42737" x2="92200" y2="42737"/>
                        <a14:foregroundMark x1="87800" y1="35579" x2="87800" y2="35579"/>
                        <a14:foregroundMark x1="77900" y1="32526" x2="77900" y2="32526"/>
                        <a14:foregroundMark x1="67100" y1="30632" x2="67100" y2="306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32" t="14902"/>
          <a:stretch/>
        </p:blipFill>
        <p:spPr>
          <a:xfrm rot="1400617">
            <a:off x="5929483" y="3158372"/>
            <a:ext cx="982950" cy="1583964"/>
          </a:xfrm>
          <a:prstGeom prst="rect">
            <a:avLst/>
          </a:prstGeom>
        </p:spPr>
      </p:pic>
      <p:pic>
        <p:nvPicPr>
          <p:cNvPr id="20" name="Picture 19" descr="baby-footprints-pink__07453.1472504980.png.jpg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4526" l="5700" r="51700">
                        <a14:foregroundMark x1="39000" y1="14316" x2="39000" y2="14316"/>
                        <a14:foregroundMark x1="28900" y1="15895" x2="28900" y2="15895"/>
                        <a14:foregroundMark x1="19100" y1="20316" x2="19100" y2="20316"/>
                        <a14:foregroundMark x1="13200" y1="26737" x2="13200" y2="26737"/>
                        <a14:foregroundMark x1="11000" y1="33789" x2="11000" y2="33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492" b="13030"/>
          <a:stretch/>
        </p:blipFill>
        <p:spPr>
          <a:xfrm rot="2556725">
            <a:off x="5373493" y="2038257"/>
            <a:ext cx="1126734" cy="1618813"/>
          </a:xfrm>
          <a:prstGeom prst="rect">
            <a:avLst/>
          </a:prstGeom>
        </p:spPr>
      </p:pic>
      <p:pic>
        <p:nvPicPr>
          <p:cNvPr id="8" name="Picture 7" descr="baby-footprints-pink__07453.1472504980.png.jpg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42" b="77895" l="5500" r="54400">
                        <a14:foregroundMark x1="37100" y1="16947" x2="37100" y2="16947"/>
                        <a14:foregroundMark x1="27100" y1="15263" x2="27100" y2="15263"/>
                        <a14:foregroundMark x1="19900" y1="18526" x2="19900" y2="18526"/>
                        <a14:foregroundMark x1="14600" y1="24842" x2="14600" y2="24842"/>
                        <a14:foregroundMark x1="11300" y1="30000" x2="11300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4486" b="13421"/>
          <a:stretch/>
        </p:blipFill>
        <p:spPr>
          <a:xfrm rot="2520481">
            <a:off x="6248962" y="286728"/>
            <a:ext cx="1211115" cy="17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08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 dirty="0"/>
              <a:t>Competency Based Medical Education</a:t>
            </a:r>
            <a:br>
              <a:rPr lang="en-US" sz="3400" dirty="0"/>
            </a:br>
            <a:r>
              <a:rPr lang="en-US" sz="3400" dirty="0"/>
              <a:t>(CBME)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Outcomes based</a:t>
            </a:r>
          </a:p>
          <a:p>
            <a:r>
              <a:rPr lang="en-US" dirty="0"/>
              <a:t>Organized around outcomes expected of a resident</a:t>
            </a:r>
          </a:p>
          <a:p>
            <a:r>
              <a:rPr lang="en-US" dirty="0"/>
              <a:t>A resident’s advancement is dependent on having achieved those expected outcomes</a:t>
            </a:r>
          </a:p>
          <a:p>
            <a:r>
              <a:rPr lang="en-US" dirty="0"/>
              <a:t>Allows more frequent, low-stakes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opportunities for assessment &amp; feedback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Fosters frequent, effective feedback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prescription-office-note-isolated-19744795 2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9" b="99257" l="1302" r="98753">
                        <a14:foregroundMark x1="24566" y1="14569" x2="24566" y2="14569"/>
                        <a14:foregroundMark x1="19631" y1="12389" x2="19631" y2="12389"/>
                        <a14:foregroundMark x1="95553" y1="9267" x2="95553" y2="9267"/>
                        <a14:backgroundMark x1="64262" y1="4113" x2="64262" y2="4113"/>
                        <a14:backgroundMark x1="5857" y1="2180" x2="5857" y2="2180"/>
                        <a14:backgroundMark x1="23319" y1="3766" x2="23319" y2="3766"/>
                        <a14:backgroundMark x1="23319" y1="3766" x2="23319" y2="3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661" y="3641787"/>
            <a:ext cx="2432749" cy="26623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77066" y="4313193"/>
            <a:ext cx="177903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Time </a:t>
            </a:r>
          </a:p>
          <a:p>
            <a:pPr algn="r"/>
            <a:r>
              <a:rPr lang="en-US" dirty="0"/>
              <a:t>will still matter.  </a:t>
            </a:r>
          </a:p>
          <a:p>
            <a:r>
              <a:rPr lang="en-US" dirty="0"/>
              <a:t>Early completion will be exception.</a:t>
            </a:r>
          </a:p>
        </p:txBody>
      </p:sp>
    </p:spTree>
    <p:extLst>
      <p:ext uri="{BB962C8B-B14F-4D97-AF65-F5344CB8AC3E}">
        <p14:creationId xmlns:p14="http://schemas.microsoft.com/office/powerpoint/2010/main" val="124976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Competence by Design (CBD)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CBD is the Canadian Version of CBME</a:t>
            </a:r>
          </a:p>
          <a:p>
            <a:r>
              <a:rPr lang="en-US" sz="2400" dirty="0"/>
              <a:t>Involves systematically designing a learner’s journey through their career in medicine</a:t>
            </a:r>
          </a:p>
        </p:txBody>
      </p:sp>
      <p:pic>
        <p:nvPicPr>
          <p:cNvPr id="10" name="Picture 9" descr="CBD Log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8"/>
          <a:stretch/>
        </p:blipFill>
        <p:spPr>
          <a:xfrm>
            <a:off x="4533174" y="4250560"/>
            <a:ext cx="2514600" cy="1308100"/>
          </a:xfrm>
          <a:prstGeom prst="rect">
            <a:avLst/>
          </a:prstGeom>
        </p:spPr>
      </p:pic>
      <p:pic>
        <p:nvPicPr>
          <p:cNvPr id="14" name="Picture 13" descr="RC 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574" y="4250559"/>
            <a:ext cx="25146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Competence Continuum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-Stages of Training-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 descr="Competence Continuum graph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806" y="1425387"/>
            <a:ext cx="5586903" cy="52516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3356" y="5949963"/>
            <a:ext cx="1119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PGY-1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3356" y="5521227"/>
            <a:ext cx="1119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PGY-2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3356" y="3899030"/>
            <a:ext cx="1119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PGY-5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3356" y="4501807"/>
            <a:ext cx="1119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PGY-4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3356" y="5040836"/>
            <a:ext cx="1119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PGY-3</a:t>
            </a:r>
          </a:p>
        </p:txBody>
      </p:sp>
      <p:cxnSp>
        <p:nvCxnSpPr>
          <p:cNvPr id="12" name="Straight Connector 11"/>
          <p:cNvCxnSpPr>
            <a:stCxn id="5" idx="0"/>
            <a:endCxn id="8" idx="2"/>
          </p:cNvCxnSpPr>
          <p:nvPr/>
        </p:nvCxnSpPr>
        <p:spPr>
          <a:xfrm flipV="1">
            <a:off x="1163228" y="5410168"/>
            <a:ext cx="0" cy="1110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2"/>
            <a:endCxn id="8" idx="0"/>
          </p:cNvCxnSpPr>
          <p:nvPr/>
        </p:nvCxnSpPr>
        <p:spPr>
          <a:xfrm>
            <a:off x="1163228" y="4871139"/>
            <a:ext cx="0" cy="1696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2"/>
            <a:endCxn id="7" idx="0"/>
          </p:cNvCxnSpPr>
          <p:nvPr/>
        </p:nvCxnSpPr>
        <p:spPr>
          <a:xfrm>
            <a:off x="1163228" y="4268362"/>
            <a:ext cx="0" cy="2334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0"/>
          </p:cNvCxnSpPr>
          <p:nvPr/>
        </p:nvCxnSpPr>
        <p:spPr>
          <a:xfrm flipV="1">
            <a:off x="1163228" y="3421677"/>
            <a:ext cx="0" cy="4773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4" idx="0"/>
            <a:endCxn id="5" idx="2"/>
          </p:cNvCxnSpPr>
          <p:nvPr/>
        </p:nvCxnSpPr>
        <p:spPr>
          <a:xfrm flipV="1">
            <a:off x="1163228" y="5890559"/>
            <a:ext cx="0" cy="594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36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8411" y="334210"/>
            <a:ext cx="4476750" cy="769938"/>
          </a:xfrm>
        </p:spPr>
        <p:txBody>
          <a:bodyPr/>
          <a:lstStyle/>
          <a:p>
            <a:pPr algn="ctr"/>
            <a:r>
              <a:rPr lang="en-US" b="1" u="sng" dirty="0"/>
              <a:t>EPAs &amp; Milestones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888411" y="1203159"/>
            <a:ext cx="4474539" cy="520031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 </a:t>
            </a:r>
            <a:r>
              <a:rPr lang="en-US" b="1" u="sng" dirty="0" err="1"/>
              <a:t>Entrustable</a:t>
            </a:r>
            <a:r>
              <a:rPr lang="en-US" b="1" u="sng" dirty="0"/>
              <a:t> Professional Activity </a:t>
            </a:r>
            <a:r>
              <a:rPr lang="en-US" b="1" dirty="0"/>
              <a:t>(EPA) </a:t>
            </a:r>
            <a:r>
              <a:rPr lang="en-US" dirty="0"/>
              <a:t>is a key task of a discipline that an individual can be trusted to perform in a given health care context, once sufficient competence has been demonstrated. </a:t>
            </a:r>
          </a:p>
          <a:p>
            <a:r>
              <a:rPr lang="en-US" dirty="0">
                <a:solidFill>
                  <a:srgbClr val="1B3861"/>
                </a:solidFill>
              </a:rPr>
              <a:t>Example: Performing a basic psychiatric assessment for patients presenting with common mental health concerns.</a:t>
            </a:r>
          </a:p>
          <a:p>
            <a:endParaRPr lang="en-US" dirty="0"/>
          </a:p>
          <a:p>
            <a:r>
              <a:rPr lang="en-US" b="1" u="sng" dirty="0"/>
              <a:t>Milestones</a:t>
            </a:r>
            <a:r>
              <a:rPr lang="en-US" dirty="0"/>
              <a:t> are the smaller units of ability required to complete the full EPA.  They are observable markers of an individual’s ability.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tx2"/>
                </a:solidFill>
              </a:rPr>
              <a:t>Safe set up of room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tx2"/>
                </a:solidFill>
              </a:rPr>
              <a:t>Introducing self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tx2"/>
                </a:solidFill>
              </a:rPr>
              <a:t>Key components of psychiatric assessment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tx2"/>
                </a:solidFill>
              </a:rPr>
              <a:t>Basic Risk Assessment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tx2"/>
                </a:solidFill>
              </a:rPr>
              <a:t>Use of patient-centered interview skills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pic>
        <p:nvPicPr>
          <p:cNvPr id="9" name="Picture 8" descr="EPA Milestone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86" y="2041560"/>
            <a:ext cx="2939719" cy="2939719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0152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CABA961E-44A7-6341-A6C8-A34E9E43D8D7}"/>
              </a:ext>
            </a:extLst>
          </p:cNvPr>
          <p:cNvSpPr/>
          <p:nvPr/>
        </p:nvSpPr>
        <p:spPr>
          <a:xfrm>
            <a:off x="6698674" y="958375"/>
            <a:ext cx="2347634" cy="1959653"/>
          </a:xfrm>
          <a:prstGeom prst="round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85023B76-DE83-9C41-AEA2-1749F6F4214E}"/>
              </a:ext>
            </a:extLst>
          </p:cNvPr>
          <p:cNvSpPr/>
          <p:nvPr/>
        </p:nvSpPr>
        <p:spPr>
          <a:xfrm>
            <a:off x="3646396" y="958376"/>
            <a:ext cx="2628443" cy="1959653"/>
          </a:xfrm>
          <a:prstGeom prst="round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6320EF27-E7BB-DE4A-9F10-D3A2AE9490F5}"/>
              </a:ext>
            </a:extLst>
          </p:cNvPr>
          <p:cNvSpPr/>
          <p:nvPr/>
        </p:nvSpPr>
        <p:spPr>
          <a:xfrm>
            <a:off x="736501" y="972281"/>
            <a:ext cx="2473325" cy="1959653"/>
          </a:xfrm>
          <a:prstGeom prst="roundRect">
            <a:avLst/>
          </a:prstGeom>
          <a:solidFill>
            <a:schemeClr val="bg1">
              <a:alpha val="52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310F97D-41ED-8F4A-AB4D-AA5E68CD69A3}"/>
              </a:ext>
            </a:extLst>
          </p:cNvPr>
          <p:cNvSpPr/>
          <p:nvPr/>
        </p:nvSpPr>
        <p:spPr>
          <a:xfrm>
            <a:off x="1410290" y="1061387"/>
            <a:ext cx="1081171" cy="1031991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986" b="89965" l="10000" r="90000">
                          <a14:foregroundMark x1="19825" y1="11268" x2="53333" y2="9155"/>
                          <a14:foregroundMark x1="53333" y1="9155" x2="75263" y2="13380"/>
                          <a14:foregroundMark x1="68421" y1="9155" x2="34211" y2="5986"/>
                          <a14:foregroundMark x1="34211" y1="5986" x2="32632" y2="7042"/>
                          <a14:foregroundMark x1="65439" y1="28873" x2="65439" y2="28873"/>
                          <a14:foregroundMark x1="49474" y1="77641" x2="49474" y2="77641"/>
                          <a14:foregroundMark x1="47544" y1="76761" x2="47544" y2="76761"/>
                          <a14:foregroundMark x1="48596" y1="80810" x2="48596" y2="74648"/>
                          <a14:foregroundMark x1="50526" y1="78697" x2="50526" y2="78697"/>
                          <a14:foregroundMark x1="49474" y1="79754" x2="49474" y2="79754"/>
                          <a14:foregroundMark x1="47544" y1="81866" x2="48596" y2="74648"/>
                          <a14:foregroundMark x1="80351" y1="73592" x2="80351" y2="786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2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2" name="Picture 2" descr="C:\Users\cmohr\AppData\Local\Microsoft\Windows\Temporary Internet Files\Content.IE5\X58L27GS\doctor_illust03_01[1]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58" y="1616894"/>
            <a:ext cx="902992" cy="103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2402163" y="1330346"/>
            <a:ext cx="639517" cy="155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ospital-patient-22451002.jp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333" b="98778" l="3125" r="98438">
                        <a14:foregroundMark x1="93438" y1="17333" x2="98438" y2="20556"/>
                        <a14:foregroundMark x1="93438" y1="14222" x2="93438" y2="14222"/>
                        <a14:foregroundMark x1="70256" y1="7195" x2="67656" y2="6556"/>
                        <a14:foregroundMark x1="75975" y1="8599" x2="72777" y2="7814"/>
                        <a14:foregroundMark x1="76603" y1="8753" x2="76043" y2="8616"/>
                        <a14:foregroundMark x1="93438" y1="12889" x2="77709" y2="9025"/>
                        <a14:foregroundMark x1="68750" y1="15444" x2="68750" y2="15444"/>
                        <a14:foregroundMark x1="69688" y1="17333" x2="69688" y2="17333"/>
                        <a14:foregroundMark x1="44844" y1="98111" x2="5313" y2="98778"/>
                        <a14:foregroundMark x1="11250" y1="61889" x2="3281" y2="82778"/>
                        <a14:foregroundMark x1="3281" y1="82778" x2="9219" y2="62556"/>
                        <a14:foregroundMark x1="40000" y1="5333" x2="34063" y2="7222"/>
                        <a14:foregroundMark x1="77656" y1="12889" x2="75625" y2="11000"/>
                        <a14:foregroundMark x1="79531" y1="11667" x2="82656" y2="9778"/>
                        <a14:foregroundMark x1="69688" y1="6556" x2="69688" y2="6556"/>
                        <a14:foregroundMark x1="71719" y1="96222" x2="70625" y2="96222"/>
                        <a14:foregroundMark x1="62813" y1="93111" x2="60781" y2="93667"/>
                        <a14:foregroundMark x1="76563" y1="13556" x2="76563" y2="13556"/>
                        <a14:foregroundMark x1="76563" y1="12889" x2="76563" y2="11000"/>
                        <a14:backgroundMark x1="75625" y1="11667" x2="75625" y2="11667"/>
                        <a14:backgroundMark x1="77656" y1="11000" x2="79531" y2="7778"/>
                        <a14:backgroundMark x1="78594" y1="11000" x2="78594" y2="11000"/>
                        <a14:backgroundMark x1="75756" y1="10562" x2="70625" y2="7778"/>
                        <a14:backgroundMark x1="76563" y1="11000" x2="76562" y2="11000"/>
                        <a14:backgroundMark x1="76563" y1="9778" x2="75625" y2="7778"/>
                        <a14:backgroundMark x1="76128" y1="10030" x2="77656" y2="9111"/>
                        <a14:backgroundMark x1="75625" y1="10333" x2="75756" y2="10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05134" y="1046900"/>
            <a:ext cx="1081169" cy="1684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9"/>
          <a:srcRect/>
          <a:stretch/>
        </p:blipFill>
        <p:spPr bwMode="auto">
          <a:xfrm>
            <a:off x="6376226" y="4121646"/>
            <a:ext cx="2511650" cy="1247927"/>
          </a:xfrm>
          <a:prstGeom prst="rect">
            <a:avLst/>
          </a:prstGeom>
          <a:noFill/>
          <a:ln w="25400">
            <a:solidFill>
              <a:srgbClr val="2C889A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3130915" y="1889188"/>
            <a:ext cx="411270" cy="1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6131809" y="2016853"/>
            <a:ext cx="490448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/>
          <a:srcRect/>
          <a:stretch/>
        </p:blipFill>
        <p:spPr bwMode="auto">
          <a:xfrm flipH="1">
            <a:off x="6975749" y="1162860"/>
            <a:ext cx="668317" cy="14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>
            <a:cxnSpLocks/>
          </p:cNvCxnSpPr>
          <p:nvPr/>
        </p:nvCxnSpPr>
        <p:spPr>
          <a:xfrm flipH="1">
            <a:off x="7011144" y="2628385"/>
            <a:ext cx="660493" cy="606438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 descr="C:\Users\cmohr\AppData\Local\Microsoft\Windows\Temporary Internet Files\Content.IE5\X58L27GS\1393580373[1]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91" b="27772"/>
          <a:stretch/>
        </p:blipFill>
        <p:spPr bwMode="auto">
          <a:xfrm>
            <a:off x="6025685" y="3064176"/>
            <a:ext cx="985458" cy="62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Straight Arrow Connector 42"/>
          <p:cNvCxnSpPr>
            <a:cxnSpLocks/>
          </p:cNvCxnSpPr>
          <p:nvPr/>
        </p:nvCxnSpPr>
        <p:spPr>
          <a:xfrm>
            <a:off x="1439901" y="4240108"/>
            <a:ext cx="436656" cy="595777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/>
          </p:cNvCxnSpPr>
          <p:nvPr/>
        </p:nvCxnSpPr>
        <p:spPr>
          <a:xfrm>
            <a:off x="2203861" y="3919930"/>
            <a:ext cx="3821825" cy="51821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ight Arrow 67"/>
          <p:cNvSpPr/>
          <p:nvPr/>
        </p:nvSpPr>
        <p:spPr>
          <a:xfrm>
            <a:off x="108644" y="1645500"/>
            <a:ext cx="536332" cy="39783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37" name="Picture 2" descr="C:\Users\cmohr\AppData\Local\Microsoft\Windows\Temporary Internet Files\Content.IE5\X58L27GS\doctor_illust03_01[1]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330" y="4195647"/>
            <a:ext cx="979355" cy="1119262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Straight Arrow Connector 37"/>
          <p:cNvCxnSpPr>
            <a:cxnSpLocks/>
          </p:cNvCxnSpPr>
          <p:nvPr/>
        </p:nvCxnSpPr>
        <p:spPr>
          <a:xfrm>
            <a:off x="2038304" y="4080065"/>
            <a:ext cx="671381" cy="362367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420880" y="5354771"/>
            <a:ext cx="14536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Competence Committee</a:t>
            </a:r>
            <a:endParaRPr kumimoji="0" lang="en-CA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1786804" y="4835885"/>
            <a:ext cx="733366" cy="1396887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 flipH="1">
            <a:off x="866965" y="4211408"/>
            <a:ext cx="216850" cy="226732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2" descr="C:\Users\cmohr\AppData\Local\Microsoft\Windows\Temporary Internet Files\Content.IE5\X58L27GS\doctor_illust03_01[1].gif">
            <a:extLst>
              <a:ext uri="{FF2B5EF4-FFF2-40B4-BE49-F238E27FC236}">
                <a16:creationId xmlns:a16="http://schemas.microsoft.com/office/drawing/2014/main" id="{305856E8-2047-3E42-8AFA-064D0585F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52081" y="1330347"/>
            <a:ext cx="1095111" cy="119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cmohr\AppData\Local\Microsoft\Windows\Temporary Internet Files\Content.IE5\X58L27GS\doctor_illust03_01[1].gif">
            <a:extLst>
              <a:ext uri="{FF2B5EF4-FFF2-40B4-BE49-F238E27FC236}">
                <a16:creationId xmlns:a16="http://schemas.microsoft.com/office/drawing/2014/main" id="{AF4E41FC-675C-4147-BB5A-6DB27EF06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340" y="1517794"/>
            <a:ext cx="1042574" cy="119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phic 9" descr="Chat">
            <a:extLst>
              <a:ext uri="{FF2B5EF4-FFF2-40B4-BE49-F238E27FC236}">
                <a16:creationId xmlns:a16="http://schemas.microsoft.com/office/drawing/2014/main" id="{037C9040-8DF1-B446-A9CF-6A42C7D2665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522555" y="956515"/>
            <a:ext cx="903695" cy="903695"/>
          </a:xfrm>
          <a:prstGeom prst="rect">
            <a:avLst/>
          </a:prstGeom>
        </p:spPr>
      </p:pic>
      <p:pic>
        <p:nvPicPr>
          <p:cNvPr id="45" name="Picture 2">
            <a:extLst>
              <a:ext uri="{FF2B5EF4-FFF2-40B4-BE49-F238E27FC236}">
                <a16:creationId xmlns:a16="http://schemas.microsoft.com/office/drawing/2014/main" id="{55F689EA-121B-BB44-8426-0ABB83F3A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/>
        </p:blipFill>
        <p:spPr bwMode="auto">
          <a:xfrm>
            <a:off x="5586303" y="1021588"/>
            <a:ext cx="542165" cy="137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C:\Users\cmohr\AppData\Local\Microsoft\Windows\Temporary Internet Files\Content.IE5\X58L27GS\1393580373[1].png">
            <a:extLst>
              <a:ext uri="{FF2B5EF4-FFF2-40B4-BE49-F238E27FC236}">
                <a16:creationId xmlns:a16="http://schemas.microsoft.com/office/drawing/2014/main" id="{EA90C9AC-5177-AD47-8C23-DD371A3B83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91" b="27772"/>
          <a:stretch/>
        </p:blipFill>
        <p:spPr bwMode="auto">
          <a:xfrm>
            <a:off x="2754119" y="3097044"/>
            <a:ext cx="985458" cy="62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C:\Users\cmohr\AppData\Local\Microsoft\Windows\Temporary Internet Files\Content.IE5\X58L27GS\1393580373[1].png">
            <a:extLst>
              <a:ext uri="{FF2B5EF4-FFF2-40B4-BE49-F238E27FC236}">
                <a16:creationId xmlns:a16="http://schemas.microsoft.com/office/drawing/2014/main" id="{7634AEE8-2775-CF43-9F76-BA24F004B2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91" b="27772"/>
          <a:stretch/>
        </p:blipFill>
        <p:spPr bwMode="auto">
          <a:xfrm>
            <a:off x="3821153" y="3097044"/>
            <a:ext cx="985458" cy="62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C:\Users\cmohr\AppData\Local\Microsoft\Windows\Temporary Internet Files\Content.IE5\X58L27GS\1393580373[1].png">
            <a:extLst>
              <a:ext uri="{FF2B5EF4-FFF2-40B4-BE49-F238E27FC236}">
                <a16:creationId xmlns:a16="http://schemas.microsoft.com/office/drawing/2014/main" id="{48593DCF-29C7-CF4D-8659-DB6B707C0C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91" b="27772"/>
          <a:stretch/>
        </p:blipFill>
        <p:spPr bwMode="auto">
          <a:xfrm>
            <a:off x="4955930" y="3087311"/>
            <a:ext cx="985458" cy="62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C:\Users\cmohr\AppData\Local\Microsoft\Windows\Temporary Internet Files\Content.IE5\X58L27GS\1393580373[1].png">
            <a:extLst>
              <a:ext uri="{FF2B5EF4-FFF2-40B4-BE49-F238E27FC236}">
                <a16:creationId xmlns:a16="http://schemas.microsoft.com/office/drawing/2014/main" id="{0A83A968-75C2-864A-B9F9-982847C03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91" b="27772"/>
          <a:stretch/>
        </p:blipFill>
        <p:spPr bwMode="auto">
          <a:xfrm>
            <a:off x="741932" y="3371912"/>
            <a:ext cx="1170968" cy="74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graph.jpg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91" b="35865"/>
          <a:stretch/>
        </p:blipFill>
        <p:spPr>
          <a:xfrm>
            <a:off x="1105785" y="3556481"/>
            <a:ext cx="335047" cy="223831"/>
          </a:xfrm>
          <a:prstGeom prst="rect">
            <a:avLst/>
          </a:prstGeom>
        </p:spPr>
      </p:pic>
      <p:sp>
        <p:nvSpPr>
          <p:cNvPr id="22" name="Right Arrow 21">
            <a:extLst>
              <a:ext uri="{FF2B5EF4-FFF2-40B4-BE49-F238E27FC236}">
                <a16:creationId xmlns:a16="http://schemas.microsoft.com/office/drawing/2014/main" id="{604BE230-0CC9-6B4B-B0D0-22A45CEFB0B1}"/>
              </a:ext>
            </a:extLst>
          </p:cNvPr>
          <p:cNvSpPr/>
          <p:nvPr/>
        </p:nvSpPr>
        <p:spPr>
          <a:xfrm rot="20471495" flipH="1">
            <a:off x="1970130" y="3373953"/>
            <a:ext cx="692114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49CB48D-F2F1-4143-84ED-91D79B19B335}"/>
              </a:ext>
            </a:extLst>
          </p:cNvPr>
          <p:cNvSpPr txBox="1"/>
          <p:nvPr/>
        </p:nvSpPr>
        <p:spPr>
          <a:xfrm>
            <a:off x="1964861" y="6001282"/>
            <a:ext cx="17156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Regional 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Education Lead</a:t>
            </a:r>
            <a:endParaRPr kumimoji="0" lang="en-CA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" name="Picture 50" descr="A close up of a toy&#10;&#10;Description automatically generated">
            <a:extLst>
              <a:ext uri="{FF2B5EF4-FFF2-40B4-BE49-F238E27FC236}">
                <a16:creationId xmlns:a16="http://schemas.microsoft.com/office/drawing/2014/main" id="{C43B8044-9CAE-3440-8391-03BABC0C5537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7192" t="5113" r="51087" b="9199"/>
          <a:stretch/>
        </p:blipFill>
        <p:spPr>
          <a:xfrm>
            <a:off x="165612" y="4211408"/>
            <a:ext cx="615077" cy="1396887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734D1B18-B258-6948-80BA-2F824D4F07A5}"/>
              </a:ext>
            </a:extLst>
          </p:cNvPr>
          <p:cNvSpPr txBox="1"/>
          <p:nvPr/>
        </p:nvSpPr>
        <p:spPr>
          <a:xfrm>
            <a:off x="552133" y="5302585"/>
            <a:ext cx="12037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Director</a:t>
            </a:r>
            <a:endParaRPr kumimoji="0" lang="en-CA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7BF4A87-C7C9-B340-9F93-B57D82EB6C7B}"/>
              </a:ext>
            </a:extLst>
          </p:cNvPr>
          <p:cNvCxnSpPr>
            <a:cxnSpLocks/>
          </p:cNvCxnSpPr>
          <p:nvPr/>
        </p:nvCxnSpPr>
        <p:spPr>
          <a:xfrm>
            <a:off x="3763684" y="4296405"/>
            <a:ext cx="671381" cy="362367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 descr="coach-clipart-coach-clipart-COACH.jpg">
            <a:extLst>
              <a:ext uri="{FF2B5EF4-FFF2-40B4-BE49-F238E27FC236}">
                <a16:creationId xmlns:a16="http://schemas.microsoft.com/office/drawing/2014/main" id="{8EFDA95A-8895-3740-9E0F-1C2CB5087CA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133" y="4394257"/>
            <a:ext cx="512424" cy="1498667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B757F77D-06AA-6141-BFD6-4A898881C33F}"/>
              </a:ext>
            </a:extLst>
          </p:cNvPr>
          <p:cNvSpPr txBox="1"/>
          <p:nvPr/>
        </p:nvSpPr>
        <p:spPr>
          <a:xfrm>
            <a:off x="4838819" y="5224414"/>
            <a:ext cx="12037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Academic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Coach</a:t>
            </a:r>
            <a:endParaRPr kumimoji="0" lang="en-CA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10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3" grpId="0" animBg="1"/>
      <p:bldP spid="50" grpId="0" animBg="1"/>
      <p:bldP spid="41" grpId="0" animBg="1"/>
      <p:bldP spid="68" grpId="0" animBg="1"/>
      <p:bldP spid="68" grpId="1" animBg="1"/>
      <p:bldP spid="33" grpId="0"/>
      <p:bldP spid="22" grpId="0" animBg="1"/>
      <p:bldP spid="62" grpId="0"/>
      <p:bldP spid="63" grpId="0"/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to the Observation Data?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B4C4-B395-064C-BD76-B6B6D3504CC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520748" y="1961268"/>
            <a:ext cx="1958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Competence Committee</a:t>
            </a:r>
            <a:endParaRPr lang="en-CA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29482" y="1523954"/>
            <a:ext cx="5536869" cy="480131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Assess overall achievement of EPAs &amp; milestones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Regularly review learner EPAs/milestones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Approve changes to learner status: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Confirm acquisition of EPAs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Promote to next stage of training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Identify any concerns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Modify learning Plan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 specialized learning plans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Monitor specialized learning plans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Modify learner’s Program Plan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Monitor overall progress of learner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Request Royal College certification</a:t>
            </a:r>
          </a:p>
          <a:p>
            <a:pPr lvl="1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Provides </a:t>
            </a:r>
            <a:r>
              <a:rPr lang="en-CA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 decision </a:t>
            </a: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 rather than single summative assessment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520748" y="3001293"/>
            <a:ext cx="2408734" cy="119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cmohr\AppData\Local\Microsoft\Windows\Temporary Internet Files\Content.IE5\X58L27GS\1393580373[1]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91" b="27772"/>
          <a:stretch/>
        </p:blipFill>
        <p:spPr bwMode="auto">
          <a:xfrm>
            <a:off x="1807047" y="4417429"/>
            <a:ext cx="771525" cy="48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57423" y="4905537"/>
            <a:ext cx="17223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Supported </a:t>
            </a:r>
            <a:br>
              <a:rPr 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technology</a:t>
            </a:r>
            <a:endParaRPr lang="en-CA" sz="1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25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04126766"/>
              </p:ext>
            </p:extLst>
          </p:nvPr>
        </p:nvGraphicFramePr>
        <p:xfrm>
          <a:off x="131066" y="548105"/>
          <a:ext cx="8930105" cy="6042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1066" y="2204975"/>
            <a:ext cx="1663567" cy="923330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Faculty Development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09166" y="4624922"/>
            <a:ext cx="1739414" cy="1477328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Pilot aspects of program</a:t>
            </a:r>
          </a:p>
          <a:p>
            <a:endParaRPr lang="en-US" dirty="0"/>
          </a:p>
          <a:p>
            <a:r>
              <a:rPr lang="en-US" dirty="0"/>
              <a:t>Preparations for full roll-out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47510" y="519427"/>
            <a:ext cx="3326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Project Timeline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794633" y="2794781"/>
            <a:ext cx="1650462" cy="1251342"/>
            <a:chOff x="1671062" y="2211102"/>
            <a:chExt cx="1650462" cy="1251342"/>
          </a:xfrm>
        </p:grpSpPr>
        <p:sp>
          <p:nvSpPr>
            <p:cNvPr id="8" name="Rectangle 7"/>
            <p:cNvSpPr/>
            <p:nvPr/>
          </p:nvSpPr>
          <p:spPr>
            <a:xfrm>
              <a:off x="1671062" y="2211102"/>
              <a:ext cx="1650462" cy="1251342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1671062" y="2211102"/>
              <a:ext cx="1650462" cy="12513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solidFill>
                    <a:srgbClr val="FF0000"/>
                  </a:solidFill>
                </a:rPr>
                <a:t>Implementation of Competence Committees 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/>
                <a:t>Decision about Coaches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967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685172-B570-B640-BEE1-45118A5444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41685172-B570-B640-BEE1-45118A5444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0A3C35-8897-AC4C-9191-00B157C20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0B0A3C35-8897-AC4C-9191-00B157C20B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7EFC19-A81F-604A-B838-5ED98E54E3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187EFC19-A81F-604A-B838-5ED98E54E3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E3667A-11E0-E742-A28A-D17A62258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91E3667A-11E0-E742-A28A-D17A622587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CE7349-7328-A047-AC34-60FBBF5F4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ECE7349-7328-A047-AC34-60FBBF5F40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A81820-1888-E94D-A26D-7AB0374E7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99A81820-1888-E94D-A26D-7AB0374E76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500078-9D2D-D64B-B163-250DDEEA1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C3500078-9D2D-D64B-B163-250DDEEA1E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5D28D7-40C5-A648-AB83-66715B0B8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AB5D28D7-40C5-A648-AB83-66715B0B86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en-US" sz="4400" b="1" dirty="0"/>
              <a:t>Competence Committee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5520093" y="1048384"/>
            <a:ext cx="3019366" cy="150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23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906</TotalTime>
  <Words>1464</Words>
  <Application>Microsoft Macintosh PowerPoint</Application>
  <PresentationFormat>On-screen Show (4:3)</PresentationFormat>
  <Paragraphs>236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Corbel</vt:lpstr>
      <vt:lpstr>Lucida Grande</vt:lpstr>
      <vt:lpstr>Trebuchet MS</vt:lpstr>
      <vt:lpstr>Verdana</vt:lpstr>
      <vt:lpstr>Wingdings 2</vt:lpstr>
      <vt:lpstr>Revolution</vt:lpstr>
      <vt:lpstr>Frame</vt:lpstr>
      <vt:lpstr>Competence by Design</vt:lpstr>
      <vt:lpstr>Competency Based Medical Education (CBME)</vt:lpstr>
      <vt:lpstr>Competence by Design (CBD)</vt:lpstr>
      <vt:lpstr>Competence Continuum -Stages of Training-</vt:lpstr>
      <vt:lpstr>EPAs &amp; Milestones</vt:lpstr>
      <vt:lpstr>PowerPoint Presentation</vt:lpstr>
      <vt:lpstr>What Happens to the Observation Data?</vt:lpstr>
      <vt:lpstr>PowerPoint Presentation</vt:lpstr>
      <vt:lpstr>Implementation of </vt:lpstr>
      <vt:lpstr>Additional Slides</vt:lpstr>
      <vt:lpstr>Preparing for CBD</vt:lpstr>
      <vt:lpstr>Additional Supports</vt:lpstr>
      <vt:lpstr>PowerPoint Presentation</vt:lpstr>
      <vt:lpstr>How Will it Work? - Learner</vt:lpstr>
      <vt:lpstr>How Will it Work? - Observer</vt:lpstr>
      <vt:lpstr>Additional Supports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Competence by Design</dc:title>
  <dc:creator>JoAnn  Corey</dc:creator>
  <cp:lastModifiedBy>JoAnn Corey</cp:lastModifiedBy>
  <cp:revision>118</cp:revision>
  <dcterms:created xsi:type="dcterms:W3CDTF">2018-07-28T17:05:12Z</dcterms:created>
  <dcterms:modified xsi:type="dcterms:W3CDTF">2021-02-06T11:33:01Z</dcterms:modified>
</cp:coreProperties>
</file>