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4.xml" ContentType="application/vnd.openxmlformats-officedocument.presentationml.tags+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5.xml" ContentType="application/vnd.openxmlformats-officedocument.presentationml.tags+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tags/tag8.xml" ContentType="application/vnd.openxmlformats-officedocument.presentationml.tags+xml"/>
  <Override PartName="/ppt/notesSlides/notesSlide39.xml" ContentType="application/vnd.openxmlformats-officedocument.presentationml.notesSlide+xml"/>
  <Override PartName="/ppt/tags/tag9.xml" ContentType="application/vnd.openxmlformats-officedocument.presentationml.tags+xml"/>
  <Override PartName="/ppt/notesSlides/notesSlide40.xml" ContentType="application/vnd.openxmlformats-officedocument.presentationml.notesSlide+xml"/>
  <Override PartName="/ppt/tags/tag10.xml" ContentType="application/vnd.openxmlformats-officedocument.presentationml.tags+xml"/>
  <Override PartName="/ppt/notesSlides/notesSlide4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1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2.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92"/>
  </p:notesMasterIdLst>
  <p:sldIdLst>
    <p:sldId id="257" r:id="rId2"/>
    <p:sldId id="365" r:id="rId3"/>
    <p:sldId id="442" r:id="rId4"/>
    <p:sldId id="443" r:id="rId5"/>
    <p:sldId id="444" r:id="rId6"/>
    <p:sldId id="259" r:id="rId7"/>
    <p:sldId id="291" r:id="rId8"/>
    <p:sldId id="324" r:id="rId9"/>
    <p:sldId id="358" r:id="rId10"/>
    <p:sldId id="258" r:id="rId11"/>
    <p:sldId id="445" r:id="rId12"/>
    <p:sldId id="359" r:id="rId13"/>
    <p:sldId id="266" r:id="rId14"/>
    <p:sldId id="325" r:id="rId15"/>
    <p:sldId id="262" r:id="rId16"/>
    <p:sldId id="327" r:id="rId17"/>
    <p:sldId id="273" r:id="rId18"/>
    <p:sldId id="269" r:id="rId19"/>
    <p:sldId id="329" r:id="rId20"/>
    <p:sldId id="328" r:id="rId21"/>
    <p:sldId id="336" r:id="rId22"/>
    <p:sldId id="330" r:id="rId23"/>
    <p:sldId id="331" r:id="rId24"/>
    <p:sldId id="271" r:id="rId25"/>
    <p:sldId id="334" r:id="rId26"/>
    <p:sldId id="333" r:id="rId27"/>
    <p:sldId id="360" r:id="rId28"/>
    <p:sldId id="337" r:id="rId29"/>
    <p:sldId id="344" r:id="rId30"/>
    <p:sldId id="448" r:id="rId31"/>
    <p:sldId id="425" r:id="rId32"/>
    <p:sldId id="429" r:id="rId33"/>
    <p:sldId id="368" r:id="rId34"/>
    <p:sldId id="348" r:id="rId35"/>
    <p:sldId id="299" r:id="rId36"/>
    <p:sldId id="338" r:id="rId37"/>
    <p:sldId id="449" r:id="rId38"/>
    <p:sldId id="342" r:id="rId39"/>
    <p:sldId id="347" r:id="rId40"/>
    <p:sldId id="350" r:id="rId41"/>
    <p:sldId id="351" r:id="rId42"/>
    <p:sldId id="427" r:id="rId43"/>
    <p:sldId id="450" r:id="rId44"/>
    <p:sldId id="349" r:id="rId45"/>
    <p:sldId id="284" r:id="rId46"/>
    <p:sldId id="428" r:id="rId47"/>
    <p:sldId id="373" r:id="rId48"/>
    <p:sldId id="340" r:id="rId49"/>
    <p:sldId id="353" r:id="rId50"/>
    <p:sldId id="354" r:id="rId51"/>
    <p:sldId id="355" r:id="rId52"/>
    <p:sldId id="356" r:id="rId53"/>
    <p:sldId id="430" r:id="rId54"/>
    <p:sldId id="309" r:id="rId55"/>
    <p:sldId id="339" r:id="rId56"/>
    <p:sldId id="301" r:id="rId57"/>
    <p:sldId id="416" r:id="rId58"/>
    <p:sldId id="420" r:id="rId59"/>
    <p:sldId id="417" r:id="rId60"/>
    <p:sldId id="440" r:id="rId61"/>
    <p:sldId id="377" r:id="rId62"/>
    <p:sldId id="451" r:id="rId63"/>
    <p:sldId id="441" r:id="rId64"/>
    <p:sldId id="422" r:id="rId65"/>
    <p:sldId id="421" r:id="rId66"/>
    <p:sldId id="411" r:id="rId67"/>
    <p:sldId id="437" r:id="rId68"/>
    <p:sldId id="385" r:id="rId69"/>
    <p:sldId id="403" r:id="rId70"/>
    <p:sldId id="434" r:id="rId71"/>
    <p:sldId id="404" r:id="rId72"/>
    <p:sldId id="412" r:id="rId73"/>
    <p:sldId id="406" r:id="rId74"/>
    <p:sldId id="413" r:id="rId75"/>
    <p:sldId id="390" r:id="rId76"/>
    <p:sldId id="391" r:id="rId77"/>
    <p:sldId id="392" r:id="rId78"/>
    <p:sldId id="395" r:id="rId79"/>
    <p:sldId id="414" r:id="rId80"/>
    <p:sldId id="315" r:id="rId81"/>
    <p:sldId id="435" r:id="rId82"/>
    <p:sldId id="317" r:id="rId83"/>
    <p:sldId id="361" r:id="rId84"/>
    <p:sldId id="446" r:id="rId85"/>
    <p:sldId id="371" r:id="rId86"/>
    <p:sldId id="372" r:id="rId87"/>
    <p:sldId id="370" r:id="rId88"/>
    <p:sldId id="369" r:id="rId89"/>
    <p:sldId id="433" r:id="rId90"/>
    <p:sldId id="405" r:id="rId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64"/>
    <p:restoredTop sz="83881"/>
  </p:normalViewPr>
  <p:slideViewPr>
    <p:cSldViewPr snapToGrid="0" snapToObjects="1">
      <p:cViewPr varScale="1">
        <p:scale>
          <a:sx n="80" d="100"/>
          <a:sy n="80" d="100"/>
        </p:scale>
        <p:origin x="192"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4" Type="http://schemas.openxmlformats.org/officeDocument/2006/relationships/image" Target="../media/image112.svg"/></Relationships>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ata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3.svg"/></Relationships>
</file>

<file path=ppt/diagrams/_rels/data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svg"/></Relationships>
</file>

<file path=ppt/diagrams/_rels/data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8.xml.rels><?xml version="1.0" encoding="UTF-8" standalone="yes"?>
<Relationships xmlns="http://schemas.openxmlformats.org/package/2006/relationships"><Relationship Id="rId2" Type="http://schemas.openxmlformats.org/officeDocument/2006/relationships/image" Target="../media/image84.svg"/><Relationship Id="rId1" Type="http://schemas.openxmlformats.org/officeDocument/2006/relationships/image" Target="../media/image83.png"/></Relationships>
</file>

<file path=ppt/diagrams/_rels/data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70.png"/><Relationship Id="rId4" Type="http://schemas.openxmlformats.org/officeDocument/2006/relationships/image" Target="../media/image10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4" Type="http://schemas.openxmlformats.org/officeDocument/2006/relationships/image" Target="../media/image1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8.xml.rels><?xml version="1.0" encoding="UTF-8" standalone="yes"?>
<Relationships xmlns="http://schemas.openxmlformats.org/package/2006/relationships"><Relationship Id="rId2" Type="http://schemas.openxmlformats.org/officeDocument/2006/relationships/image" Target="../media/image84.svg"/><Relationship Id="rId1" Type="http://schemas.openxmlformats.org/officeDocument/2006/relationships/image" Target="../media/image83.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70.png"/><Relationship Id="rId4" Type="http://schemas.openxmlformats.org/officeDocument/2006/relationships/image" Target="../media/image10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AF277-FCEA-4CC8-B637-CD43F2EEB491}"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349456E9-612D-4821-A2C8-0EEAD6021EA2}">
      <dgm:prSet/>
      <dgm:spPr/>
      <dgm:t>
        <a:bodyPr/>
        <a:lstStyle/>
        <a:p>
          <a:pPr>
            <a:lnSpc>
              <a:spcPct val="100000"/>
            </a:lnSpc>
          </a:pPr>
          <a:r>
            <a:rPr lang="en-US" dirty="0"/>
            <a:t>An effort to educate even better</a:t>
          </a:r>
        </a:p>
      </dgm:t>
    </dgm:pt>
    <dgm:pt modelId="{F52DEDA7-D471-4D29-9370-E33CF46D19D0}" type="parTrans" cxnId="{7705DED4-4BAE-437D-B5D4-CF46844ED09E}">
      <dgm:prSet/>
      <dgm:spPr/>
      <dgm:t>
        <a:bodyPr/>
        <a:lstStyle/>
        <a:p>
          <a:endParaRPr lang="en-US"/>
        </a:p>
      </dgm:t>
    </dgm:pt>
    <dgm:pt modelId="{BEFF71B1-D6B2-44FD-BC4D-50DAF974ECC8}" type="sibTrans" cxnId="{7705DED4-4BAE-437D-B5D4-CF46844ED09E}">
      <dgm:prSet/>
      <dgm:spPr/>
      <dgm:t>
        <a:bodyPr/>
        <a:lstStyle/>
        <a:p>
          <a:endParaRPr lang="en-US"/>
        </a:p>
      </dgm:t>
    </dgm:pt>
    <dgm:pt modelId="{73F87588-2AB3-48CE-8579-CCA3308A41E5}">
      <dgm:prSet/>
      <dgm:spPr/>
      <dgm:t>
        <a:bodyPr/>
        <a:lstStyle/>
        <a:p>
          <a:pPr>
            <a:lnSpc>
              <a:spcPct val="100000"/>
            </a:lnSpc>
          </a:pPr>
          <a:r>
            <a:rPr lang="en-US" dirty="0"/>
            <a:t>Better prepared graduates</a:t>
          </a:r>
        </a:p>
      </dgm:t>
    </dgm:pt>
    <dgm:pt modelId="{98E33A7D-5286-4237-A1FB-DB72C03E56AC}" type="parTrans" cxnId="{6734250B-DB5E-4F12-90C5-8F5B6E9F14DA}">
      <dgm:prSet/>
      <dgm:spPr/>
      <dgm:t>
        <a:bodyPr/>
        <a:lstStyle/>
        <a:p>
          <a:endParaRPr lang="en-US"/>
        </a:p>
      </dgm:t>
    </dgm:pt>
    <dgm:pt modelId="{D65AD24F-12B1-4976-8C67-0063712B3881}" type="sibTrans" cxnId="{6734250B-DB5E-4F12-90C5-8F5B6E9F14DA}">
      <dgm:prSet/>
      <dgm:spPr/>
      <dgm:t>
        <a:bodyPr/>
        <a:lstStyle/>
        <a:p>
          <a:endParaRPr lang="en-US"/>
        </a:p>
      </dgm:t>
    </dgm:pt>
    <dgm:pt modelId="{61828691-9675-4C8D-BDD2-582513C0C74D}">
      <dgm:prSet/>
      <dgm:spPr/>
      <dgm:t>
        <a:bodyPr/>
        <a:lstStyle/>
        <a:p>
          <a:pPr>
            <a:lnSpc>
              <a:spcPct val="100000"/>
            </a:lnSpc>
          </a:pPr>
          <a:r>
            <a:rPr lang="en-US" dirty="0"/>
            <a:t>More fulfilled educators</a:t>
          </a:r>
        </a:p>
      </dgm:t>
    </dgm:pt>
    <dgm:pt modelId="{708CCF2D-DF76-4D93-BF84-D999C7B2426B}" type="parTrans" cxnId="{F54633ED-243B-47AE-A20A-6BAEA380BAFF}">
      <dgm:prSet/>
      <dgm:spPr/>
      <dgm:t>
        <a:bodyPr/>
        <a:lstStyle/>
        <a:p>
          <a:endParaRPr lang="en-US"/>
        </a:p>
      </dgm:t>
    </dgm:pt>
    <dgm:pt modelId="{6859C3AF-9729-470B-BBAA-2697012FE37A}" type="sibTrans" cxnId="{F54633ED-243B-47AE-A20A-6BAEA380BAFF}">
      <dgm:prSet/>
      <dgm:spPr/>
      <dgm:t>
        <a:bodyPr/>
        <a:lstStyle/>
        <a:p>
          <a:endParaRPr lang="en-US"/>
        </a:p>
      </dgm:t>
    </dgm:pt>
    <dgm:pt modelId="{A4078B36-D19B-40AA-8149-0925EFAAD43A}">
      <dgm:prSet/>
      <dgm:spPr/>
      <dgm:t>
        <a:bodyPr/>
        <a:lstStyle/>
        <a:p>
          <a:pPr>
            <a:lnSpc>
              <a:spcPct val="100000"/>
            </a:lnSpc>
          </a:pPr>
          <a:r>
            <a:rPr lang="en-US" dirty="0"/>
            <a:t>Improved patient care</a:t>
          </a:r>
        </a:p>
      </dgm:t>
    </dgm:pt>
    <dgm:pt modelId="{7DFA23C3-3FF0-4E3D-B0D3-A08A385EA6E1}" type="parTrans" cxnId="{D0D07EB6-9090-4D36-BE96-8EDA66657AB4}">
      <dgm:prSet/>
      <dgm:spPr/>
      <dgm:t>
        <a:bodyPr/>
        <a:lstStyle/>
        <a:p>
          <a:endParaRPr lang="en-US"/>
        </a:p>
      </dgm:t>
    </dgm:pt>
    <dgm:pt modelId="{C8EB70B8-DEC3-48C1-9CF7-4ADAC162DAF0}" type="sibTrans" cxnId="{D0D07EB6-9090-4D36-BE96-8EDA66657AB4}">
      <dgm:prSet/>
      <dgm:spPr/>
      <dgm:t>
        <a:bodyPr/>
        <a:lstStyle/>
        <a:p>
          <a:endParaRPr lang="en-US"/>
        </a:p>
      </dgm:t>
    </dgm:pt>
    <dgm:pt modelId="{E4483C3B-58C0-476F-A6EC-D865975EB019}" type="pres">
      <dgm:prSet presAssocID="{72CAF277-FCEA-4CC8-B637-CD43F2EEB491}" presName="root" presStyleCnt="0">
        <dgm:presLayoutVars>
          <dgm:dir/>
          <dgm:resizeHandles val="exact"/>
        </dgm:presLayoutVars>
      </dgm:prSet>
      <dgm:spPr/>
    </dgm:pt>
    <dgm:pt modelId="{3AB127DB-DCE6-4727-970D-F45B30D91D32}" type="pres">
      <dgm:prSet presAssocID="{349456E9-612D-4821-A2C8-0EEAD6021EA2}" presName="compNode" presStyleCnt="0"/>
      <dgm:spPr/>
    </dgm:pt>
    <dgm:pt modelId="{2ABFA245-582C-4350-AE18-BD91247F45AA}" type="pres">
      <dgm:prSet presAssocID="{349456E9-612D-4821-A2C8-0EEAD6021EA2}" presName="iconRect" presStyleLbl="node1" presStyleIdx="0" presStyleCnt="4" custScaleX="168805" custScaleY="163805" custLinFactX="195235" custLinFactY="-69871" custLinFactNeighborX="200000"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B0E1017-4565-44E8-836E-49249728FC21}" type="pres">
      <dgm:prSet presAssocID="{349456E9-612D-4821-A2C8-0EEAD6021EA2}" presName="spaceRect" presStyleCnt="0"/>
      <dgm:spPr/>
    </dgm:pt>
    <dgm:pt modelId="{BEB4A1B2-4A47-4297-B27A-83A9412A8C54}" type="pres">
      <dgm:prSet presAssocID="{349456E9-612D-4821-A2C8-0EEAD6021EA2}" presName="textRect" presStyleLbl="revTx" presStyleIdx="0" presStyleCnt="4" custLinFactX="77999" custLinFactY="-100000" custLinFactNeighborX="100000" custLinFactNeighborY="-125267">
        <dgm:presLayoutVars>
          <dgm:chMax val="1"/>
          <dgm:chPref val="1"/>
        </dgm:presLayoutVars>
      </dgm:prSet>
      <dgm:spPr/>
    </dgm:pt>
    <dgm:pt modelId="{C3B15F22-4CB3-4EC1-89E0-816B7027F928}" type="pres">
      <dgm:prSet presAssocID="{BEFF71B1-D6B2-44FD-BC4D-50DAF974ECC8}" presName="sibTrans" presStyleCnt="0"/>
      <dgm:spPr/>
    </dgm:pt>
    <dgm:pt modelId="{EAB9B1EA-35E0-4A4E-837E-5594B4FC5DFC}" type="pres">
      <dgm:prSet presAssocID="{73F87588-2AB3-48CE-8579-CCA3308A41E5}" presName="compNode" presStyleCnt="0"/>
      <dgm:spPr/>
    </dgm:pt>
    <dgm:pt modelId="{99EF1BD8-28AA-40FA-826B-D0983274C494}" type="pres">
      <dgm:prSet presAssocID="{73F87588-2AB3-48CE-8579-CCA3308A41E5}" presName="iconRect" presStyleLbl="node1" presStyleIdx="1" presStyleCnt="4" custScaleX="128156" custScaleY="141007" custLinFactX="-48782" custLinFactNeighborX="-100000" custLinFactNeighborY="7492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B5B012AC-3145-4478-9A05-3030FB2362F6}" type="pres">
      <dgm:prSet presAssocID="{73F87588-2AB3-48CE-8579-CCA3308A41E5}" presName="spaceRect" presStyleCnt="0"/>
      <dgm:spPr/>
    </dgm:pt>
    <dgm:pt modelId="{6B91EB5E-F4F1-4682-9E20-1986EBD82618}" type="pres">
      <dgm:prSet presAssocID="{73F87588-2AB3-48CE-8579-CCA3308A41E5}" presName="textRect" presStyleLbl="revTx" presStyleIdx="1" presStyleCnt="4" custLinFactNeighborX="-62862" custLinFactNeighborY="83400">
        <dgm:presLayoutVars>
          <dgm:chMax val="1"/>
          <dgm:chPref val="1"/>
        </dgm:presLayoutVars>
      </dgm:prSet>
      <dgm:spPr/>
    </dgm:pt>
    <dgm:pt modelId="{3C3FCAF8-CDF8-465D-BDCB-780AE142CDBE}" type="pres">
      <dgm:prSet presAssocID="{D65AD24F-12B1-4976-8C67-0063712B3881}" presName="sibTrans" presStyleCnt="0"/>
      <dgm:spPr/>
    </dgm:pt>
    <dgm:pt modelId="{1969E227-6481-4D01-9267-D39DD9F4F518}" type="pres">
      <dgm:prSet presAssocID="{61828691-9675-4C8D-BDD2-582513C0C74D}" presName="compNode" presStyleCnt="0"/>
      <dgm:spPr/>
    </dgm:pt>
    <dgm:pt modelId="{D301DFFE-4497-465C-9118-FC0417F2590C}" type="pres">
      <dgm:prSet presAssocID="{61828691-9675-4C8D-BDD2-582513C0C74D}" presName="iconRect" presStyleLbl="node1" presStyleIdx="2" presStyleCnt="4" custScaleX="146638" custScaleY="146694" custLinFactX="-39941" custLinFactNeighborX="-100000" custLinFactNeighborY="7920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95C33CBF-3D1E-4968-9327-8F26F5CC9EE1}" type="pres">
      <dgm:prSet presAssocID="{61828691-9675-4C8D-BDD2-582513C0C74D}" presName="spaceRect" presStyleCnt="0"/>
      <dgm:spPr/>
    </dgm:pt>
    <dgm:pt modelId="{B55C41F4-FE24-451B-8147-8F005C587B3B}" type="pres">
      <dgm:prSet presAssocID="{61828691-9675-4C8D-BDD2-582513C0C74D}" presName="textRect" presStyleLbl="revTx" presStyleIdx="2" presStyleCnt="4" custLinFactNeighborX="-53610" custLinFactNeighborY="83340">
        <dgm:presLayoutVars>
          <dgm:chMax val="1"/>
          <dgm:chPref val="1"/>
        </dgm:presLayoutVars>
      </dgm:prSet>
      <dgm:spPr/>
    </dgm:pt>
    <dgm:pt modelId="{ACFE4704-E865-48C3-9CB6-524C8E20857E}" type="pres">
      <dgm:prSet presAssocID="{6859C3AF-9729-470B-BBAA-2697012FE37A}" presName="sibTrans" presStyleCnt="0"/>
      <dgm:spPr/>
    </dgm:pt>
    <dgm:pt modelId="{8DF19027-2DEB-433E-9640-3BAC67757EF1}" type="pres">
      <dgm:prSet presAssocID="{A4078B36-D19B-40AA-8149-0925EFAAD43A}" presName="compNode" presStyleCnt="0"/>
      <dgm:spPr/>
    </dgm:pt>
    <dgm:pt modelId="{C5587CAC-945B-4C2E-8E53-5542EC1C1B7D}" type="pres">
      <dgm:prSet presAssocID="{A4078B36-D19B-40AA-8149-0925EFAAD43A}" presName="iconRect" presStyleLbl="node1" presStyleIdx="3" presStyleCnt="4" custScaleX="173404" custScaleY="175719" custLinFactX="-12362" custLinFactNeighborX="-100000" custLinFactNeighborY="7628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
        </a:ext>
      </dgm:extLst>
    </dgm:pt>
    <dgm:pt modelId="{8F5813D6-BA5A-4DB1-984A-FB146B15464E}" type="pres">
      <dgm:prSet presAssocID="{A4078B36-D19B-40AA-8149-0925EFAAD43A}" presName="spaceRect" presStyleCnt="0"/>
      <dgm:spPr/>
    </dgm:pt>
    <dgm:pt modelId="{0CBEFE04-EA92-474A-8860-0829A4C56B59}" type="pres">
      <dgm:prSet presAssocID="{A4078B36-D19B-40AA-8149-0925EFAAD43A}" presName="textRect" presStyleLbl="revTx" presStyleIdx="3" presStyleCnt="4" custLinFactNeighborX="-46127" custLinFactNeighborY="75617">
        <dgm:presLayoutVars>
          <dgm:chMax val="1"/>
          <dgm:chPref val="1"/>
        </dgm:presLayoutVars>
      </dgm:prSet>
      <dgm:spPr/>
    </dgm:pt>
  </dgm:ptLst>
  <dgm:cxnLst>
    <dgm:cxn modelId="{6734250B-DB5E-4F12-90C5-8F5B6E9F14DA}" srcId="{72CAF277-FCEA-4CC8-B637-CD43F2EEB491}" destId="{73F87588-2AB3-48CE-8579-CCA3308A41E5}" srcOrd="1" destOrd="0" parTransId="{98E33A7D-5286-4237-A1FB-DB72C03E56AC}" sibTransId="{D65AD24F-12B1-4976-8C67-0063712B3881}"/>
    <dgm:cxn modelId="{C4A81999-B81A-E343-884C-4552145CC5B1}" type="presOf" srcId="{A4078B36-D19B-40AA-8149-0925EFAAD43A}" destId="{0CBEFE04-EA92-474A-8860-0829A4C56B59}" srcOrd="0" destOrd="0" presId="urn:microsoft.com/office/officeart/2018/2/layout/IconLabelList"/>
    <dgm:cxn modelId="{D0D07EB6-9090-4D36-BE96-8EDA66657AB4}" srcId="{72CAF277-FCEA-4CC8-B637-CD43F2EEB491}" destId="{A4078B36-D19B-40AA-8149-0925EFAAD43A}" srcOrd="3" destOrd="0" parTransId="{7DFA23C3-3FF0-4E3D-B0D3-A08A385EA6E1}" sibTransId="{C8EB70B8-DEC3-48C1-9CF7-4ADAC162DAF0}"/>
    <dgm:cxn modelId="{A13B9AC9-5316-8644-8B29-F67735420C85}" type="presOf" srcId="{349456E9-612D-4821-A2C8-0EEAD6021EA2}" destId="{BEB4A1B2-4A47-4297-B27A-83A9412A8C54}" srcOrd="0" destOrd="0" presId="urn:microsoft.com/office/officeart/2018/2/layout/IconLabelList"/>
    <dgm:cxn modelId="{7705DED4-4BAE-437D-B5D4-CF46844ED09E}" srcId="{72CAF277-FCEA-4CC8-B637-CD43F2EEB491}" destId="{349456E9-612D-4821-A2C8-0EEAD6021EA2}" srcOrd="0" destOrd="0" parTransId="{F52DEDA7-D471-4D29-9370-E33CF46D19D0}" sibTransId="{BEFF71B1-D6B2-44FD-BC4D-50DAF974ECC8}"/>
    <dgm:cxn modelId="{C34ACCD9-02C8-634F-85F3-6E087FBFFAE3}" type="presOf" srcId="{73F87588-2AB3-48CE-8579-CCA3308A41E5}" destId="{6B91EB5E-F4F1-4682-9E20-1986EBD82618}" srcOrd="0" destOrd="0" presId="urn:microsoft.com/office/officeart/2018/2/layout/IconLabelList"/>
    <dgm:cxn modelId="{F54633ED-243B-47AE-A20A-6BAEA380BAFF}" srcId="{72CAF277-FCEA-4CC8-B637-CD43F2EEB491}" destId="{61828691-9675-4C8D-BDD2-582513C0C74D}" srcOrd="2" destOrd="0" parTransId="{708CCF2D-DF76-4D93-BF84-D999C7B2426B}" sibTransId="{6859C3AF-9729-470B-BBAA-2697012FE37A}"/>
    <dgm:cxn modelId="{56D09AF1-A4B2-994A-A17C-60C257B86D43}" type="presOf" srcId="{72CAF277-FCEA-4CC8-B637-CD43F2EEB491}" destId="{E4483C3B-58C0-476F-A6EC-D865975EB019}" srcOrd="0" destOrd="0" presId="urn:microsoft.com/office/officeart/2018/2/layout/IconLabelList"/>
    <dgm:cxn modelId="{C838DCFA-4F00-4945-A707-165EBC91907A}" type="presOf" srcId="{61828691-9675-4C8D-BDD2-582513C0C74D}" destId="{B55C41F4-FE24-451B-8147-8F005C587B3B}" srcOrd="0" destOrd="0" presId="urn:microsoft.com/office/officeart/2018/2/layout/IconLabelList"/>
    <dgm:cxn modelId="{36976ECD-DD71-AF40-A872-DE8479397F57}" type="presParOf" srcId="{E4483C3B-58C0-476F-A6EC-D865975EB019}" destId="{3AB127DB-DCE6-4727-970D-F45B30D91D32}" srcOrd="0" destOrd="0" presId="urn:microsoft.com/office/officeart/2018/2/layout/IconLabelList"/>
    <dgm:cxn modelId="{B61F9FCB-03DC-A348-BE01-DC4102E7A633}" type="presParOf" srcId="{3AB127DB-DCE6-4727-970D-F45B30D91D32}" destId="{2ABFA245-582C-4350-AE18-BD91247F45AA}" srcOrd="0" destOrd="0" presId="urn:microsoft.com/office/officeart/2018/2/layout/IconLabelList"/>
    <dgm:cxn modelId="{ED39027E-7696-2340-8CC6-6A7748527417}" type="presParOf" srcId="{3AB127DB-DCE6-4727-970D-F45B30D91D32}" destId="{7B0E1017-4565-44E8-836E-49249728FC21}" srcOrd="1" destOrd="0" presId="urn:microsoft.com/office/officeart/2018/2/layout/IconLabelList"/>
    <dgm:cxn modelId="{5CA353EE-3DA5-2143-BE82-5B44BBDDAF9C}" type="presParOf" srcId="{3AB127DB-DCE6-4727-970D-F45B30D91D32}" destId="{BEB4A1B2-4A47-4297-B27A-83A9412A8C54}" srcOrd="2" destOrd="0" presId="urn:microsoft.com/office/officeart/2018/2/layout/IconLabelList"/>
    <dgm:cxn modelId="{6242886F-673A-3446-8193-308271E890FE}" type="presParOf" srcId="{E4483C3B-58C0-476F-A6EC-D865975EB019}" destId="{C3B15F22-4CB3-4EC1-89E0-816B7027F928}" srcOrd="1" destOrd="0" presId="urn:microsoft.com/office/officeart/2018/2/layout/IconLabelList"/>
    <dgm:cxn modelId="{AD6D6B57-ABB3-D449-9B51-03A43981048D}" type="presParOf" srcId="{E4483C3B-58C0-476F-A6EC-D865975EB019}" destId="{EAB9B1EA-35E0-4A4E-837E-5594B4FC5DFC}" srcOrd="2" destOrd="0" presId="urn:microsoft.com/office/officeart/2018/2/layout/IconLabelList"/>
    <dgm:cxn modelId="{A39D0E5F-AA28-B24C-9E3E-9CF1ADBCD82A}" type="presParOf" srcId="{EAB9B1EA-35E0-4A4E-837E-5594B4FC5DFC}" destId="{99EF1BD8-28AA-40FA-826B-D0983274C494}" srcOrd="0" destOrd="0" presId="urn:microsoft.com/office/officeart/2018/2/layout/IconLabelList"/>
    <dgm:cxn modelId="{C126D5F1-080E-5942-9982-41FAFFABB9F9}" type="presParOf" srcId="{EAB9B1EA-35E0-4A4E-837E-5594B4FC5DFC}" destId="{B5B012AC-3145-4478-9A05-3030FB2362F6}" srcOrd="1" destOrd="0" presId="urn:microsoft.com/office/officeart/2018/2/layout/IconLabelList"/>
    <dgm:cxn modelId="{243517A4-9C92-5A4F-9F8A-B97C274B3BF2}" type="presParOf" srcId="{EAB9B1EA-35E0-4A4E-837E-5594B4FC5DFC}" destId="{6B91EB5E-F4F1-4682-9E20-1986EBD82618}" srcOrd="2" destOrd="0" presId="urn:microsoft.com/office/officeart/2018/2/layout/IconLabelList"/>
    <dgm:cxn modelId="{314088C0-97E3-DE47-95F7-50E4DDB099EF}" type="presParOf" srcId="{E4483C3B-58C0-476F-A6EC-D865975EB019}" destId="{3C3FCAF8-CDF8-465D-BDCB-780AE142CDBE}" srcOrd="3" destOrd="0" presId="urn:microsoft.com/office/officeart/2018/2/layout/IconLabelList"/>
    <dgm:cxn modelId="{C94DA310-1F51-6F40-B3A4-AFE5F53877EB}" type="presParOf" srcId="{E4483C3B-58C0-476F-A6EC-D865975EB019}" destId="{1969E227-6481-4D01-9267-D39DD9F4F518}" srcOrd="4" destOrd="0" presId="urn:microsoft.com/office/officeart/2018/2/layout/IconLabelList"/>
    <dgm:cxn modelId="{0173155A-EA0B-AE4E-AA7B-5BCD26B40097}" type="presParOf" srcId="{1969E227-6481-4D01-9267-D39DD9F4F518}" destId="{D301DFFE-4497-465C-9118-FC0417F2590C}" srcOrd="0" destOrd="0" presId="urn:microsoft.com/office/officeart/2018/2/layout/IconLabelList"/>
    <dgm:cxn modelId="{53E5D920-50CD-1148-AED9-0A90EDD0AADC}" type="presParOf" srcId="{1969E227-6481-4D01-9267-D39DD9F4F518}" destId="{95C33CBF-3D1E-4968-9327-8F26F5CC9EE1}" srcOrd="1" destOrd="0" presId="urn:microsoft.com/office/officeart/2018/2/layout/IconLabelList"/>
    <dgm:cxn modelId="{23BBC5FD-D17E-6344-B616-BBE92CFBE980}" type="presParOf" srcId="{1969E227-6481-4D01-9267-D39DD9F4F518}" destId="{B55C41F4-FE24-451B-8147-8F005C587B3B}" srcOrd="2" destOrd="0" presId="urn:microsoft.com/office/officeart/2018/2/layout/IconLabelList"/>
    <dgm:cxn modelId="{B6731793-A606-6A4C-891A-010D78E11F58}" type="presParOf" srcId="{E4483C3B-58C0-476F-A6EC-D865975EB019}" destId="{ACFE4704-E865-48C3-9CB6-524C8E20857E}" srcOrd="5" destOrd="0" presId="urn:microsoft.com/office/officeart/2018/2/layout/IconLabelList"/>
    <dgm:cxn modelId="{65813681-712C-1046-AA4B-72C3D37B8F79}" type="presParOf" srcId="{E4483C3B-58C0-476F-A6EC-D865975EB019}" destId="{8DF19027-2DEB-433E-9640-3BAC67757EF1}" srcOrd="6" destOrd="0" presId="urn:microsoft.com/office/officeart/2018/2/layout/IconLabelList"/>
    <dgm:cxn modelId="{32AA510A-BE43-1541-B5A3-C363B1E59A39}" type="presParOf" srcId="{8DF19027-2DEB-433E-9640-3BAC67757EF1}" destId="{C5587CAC-945B-4C2E-8E53-5542EC1C1B7D}" srcOrd="0" destOrd="0" presId="urn:microsoft.com/office/officeart/2018/2/layout/IconLabelList"/>
    <dgm:cxn modelId="{22537F03-8A5F-5A4B-815E-D8D984031B16}" type="presParOf" srcId="{8DF19027-2DEB-433E-9640-3BAC67757EF1}" destId="{8F5813D6-BA5A-4DB1-984A-FB146B15464E}" srcOrd="1" destOrd="0" presId="urn:microsoft.com/office/officeart/2018/2/layout/IconLabelList"/>
    <dgm:cxn modelId="{C2C41B66-43A3-9249-8614-FE37322E72EF}" type="presParOf" srcId="{8DF19027-2DEB-433E-9640-3BAC67757EF1}" destId="{0CBEFE04-EA92-474A-8860-0829A4C56B5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9A2C562-B60F-404F-A842-E8C1A1649797}" type="doc">
      <dgm:prSet loTypeId="urn:microsoft.com/office/officeart/2008/layout/LinedList" loCatId="list" qsTypeId="urn:microsoft.com/office/officeart/2005/8/quickstyle/simple1" qsCatId="simple" csTypeId="urn:microsoft.com/office/officeart/2005/8/colors/ColorSchemeForSuggestions" csCatId="other" phldr="1"/>
      <dgm:spPr/>
      <dgm:t>
        <a:bodyPr/>
        <a:lstStyle/>
        <a:p>
          <a:endParaRPr lang="en-US"/>
        </a:p>
      </dgm:t>
    </dgm:pt>
    <dgm:pt modelId="{0CB5A66F-BE7E-4D47-960B-B2C83EF98F6B}">
      <dgm:prSet/>
      <dgm:spPr/>
      <dgm:t>
        <a:bodyPr/>
        <a:lstStyle/>
        <a:p>
          <a:r>
            <a:rPr lang="en-US" dirty="0"/>
            <a:t>Competence Committee is in place.                                  *</a:t>
          </a:r>
          <a:r>
            <a:rPr lang="en-US" b="0" dirty="0"/>
            <a:t>Subspecialty CC planned; to begin July 2, 2019</a:t>
          </a:r>
        </a:p>
      </dgm:t>
    </dgm:pt>
    <dgm:pt modelId="{C699A756-D14A-468B-8C58-7143D327752C}" type="parTrans" cxnId="{D4FDC6F8-8EF3-4563-9544-731C4AEBA5CC}">
      <dgm:prSet/>
      <dgm:spPr/>
      <dgm:t>
        <a:bodyPr/>
        <a:lstStyle/>
        <a:p>
          <a:endParaRPr lang="en-US"/>
        </a:p>
      </dgm:t>
    </dgm:pt>
    <dgm:pt modelId="{FE6A7A0A-5369-40D0-8C11-E534C7E5290B}" type="sibTrans" cxnId="{D4FDC6F8-8EF3-4563-9544-731C4AEBA5CC}">
      <dgm:prSet/>
      <dgm:spPr/>
      <dgm:t>
        <a:bodyPr/>
        <a:lstStyle/>
        <a:p>
          <a:endParaRPr lang="en-US"/>
        </a:p>
      </dgm:t>
    </dgm:pt>
    <dgm:pt modelId="{C7FC2AD4-07CA-4F46-B3F7-B5EA720B77B6}">
      <dgm:prSet/>
      <dgm:spPr/>
      <dgm:t>
        <a:bodyPr/>
        <a:lstStyle/>
        <a:p>
          <a:r>
            <a:rPr lang="en-US" dirty="0"/>
            <a:t>We have the draft EPAs, Milestones &amp; Required Training Experiences from Royal College (General Program)</a:t>
          </a:r>
        </a:p>
      </dgm:t>
    </dgm:pt>
    <dgm:pt modelId="{18FDE8D6-FBF5-4FB1-89DD-215C823871DA}" type="parTrans" cxnId="{97F8C7A5-4763-4058-8C32-56D2D28ED33B}">
      <dgm:prSet/>
      <dgm:spPr/>
      <dgm:t>
        <a:bodyPr/>
        <a:lstStyle/>
        <a:p>
          <a:endParaRPr lang="en-US"/>
        </a:p>
      </dgm:t>
    </dgm:pt>
    <dgm:pt modelId="{D6252620-B649-42B6-B0EA-00D667864C5B}" type="sibTrans" cxnId="{97F8C7A5-4763-4058-8C32-56D2D28ED33B}">
      <dgm:prSet/>
      <dgm:spPr/>
      <dgm:t>
        <a:bodyPr/>
        <a:lstStyle/>
        <a:p>
          <a:endParaRPr lang="en-US"/>
        </a:p>
      </dgm:t>
    </dgm:pt>
    <dgm:pt modelId="{444D325C-DC1F-487D-8EEE-2E91C673F40E}">
      <dgm:prSet/>
      <dgm:spPr/>
      <dgm:t>
        <a:bodyPr/>
        <a:lstStyle/>
        <a:p>
          <a:r>
            <a:rPr lang="en-US" dirty="0"/>
            <a:t>Working on potential general program revisions based on new CBME requirements</a:t>
          </a:r>
        </a:p>
      </dgm:t>
    </dgm:pt>
    <dgm:pt modelId="{D1FFCB43-C53C-4314-914B-A0450CFDAB6E}" type="parTrans" cxnId="{189216E4-D839-4B0D-B54F-2C3B91CC2D68}">
      <dgm:prSet/>
      <dgm:spPr/>
      <dgm:t>
        <a:bodyPr/>
        <a:lstStyle/>
        <a:p>
          <a:endParaRPr lang="en-US"/>
        </a:p>
      </dgm:t>
    </dgm:pt>
    <dgm:pt modelId="{6B822B41-7DD2-49C7-BC3F-81A02ABC1E80}" type="sibTrans" cxnId="{189216E4-D839-4B0D-B54F-2C3B91CC2D68}">
      <dgm:prSet/>
      <dgm:spPr/>
      <dgm:t>
        <a:bodyPr/>
        <a:lstStyle/>
        <a:p>
          <a:endParaRPr lang="en-US"/>
        </a:p>
      </dgm:t>
    </dgm:pt>
    <dgm:pt modelId="{E889A15D-FA49-ED42-939A-E7C23A9A92E3}">
      <dgm:prSet/>
      <dgm:spPr/>
      <dgm:t>
        <a:bodyPr/>
        <a:lstStyle/>
        <a:p>
          <a:r>
            <a:rPr lang="en-US" dirty="0"/>
            <a:t>Development of Curriculum Maps</a:t>
          </a:r>
        </a:p>
      </dgm:t>
    </dgm:pt>
    <dgm:pt modelId="{EE77D367-2BEA-234E-803B-F3F71119BFB5}" type="parTrans" cxnId="{06101CCA-C6C5-3C44-AE46-BD407F2CBF5D}">
      <dgm:prSet/>
      <dgm:spPr/>
      <dgm:t>
        <a:bodyPr/>
        <a:lstStyle/>
        <a:p>
          <a:endParaRPr lang="en-US"/>
        </a:p>
      </dgm:t>
    </dgm:pt>
    <dgm:pt modelId="{2852A94F-275B-F147-8EF9-450BD72F51C9}" type="sibTrans" cxnId="{06101CCA-C6C5-3C44-AE46-BD407F2CBF5D}">
      <dgm:prSet/>
      <dgm:spPr/>
      <dgm:t>
        <a:bodyPr/>
        <a:lstStyle/>
        <a:p>
          <a:endParaRPr lang="en-US"/>
        </a:p>
      </dgm:t>
    </dgm:pt>
    <dgm:pt modelId="{28BD33DE-14B7-9B47-AABE-05EC830B04E5}" type="pres">
      <dgm:prSet presAssocID="{09A2C562-B60F-404F-A842-E8C1A1649797}" presName="vert0" presStyleCnt="0">
        <dgm:presLayoutVars>
          <dgm:dir/>
          <dgm:animOne val="branch"/>
          <dgm:animLvl val="lvl"/>
        </dgm:presLayoutVars>
      </dgm:prSet>
      <dgm:spPr/>
    </dgm:pt>
    <dgm:pt modelId="{F270C747-6979-D640-ABE0-131C38AA0832}" type="pres">
      <dgm:prSet presAssocID="{0CB5A66F-BE7E-4D47-960B-B2C83EF98F6B}" presName="thickLine" presStyleLbl="alignNode1" presStyleIdx="0" presStyleCnt="4"/>
      <dgm:spPr/>
    </dgm:pt>
    <dgm:pt modelId="{1809EB80-97C7-D843-B12C-CFBFD85107BD}" type="pres">
      <dgm:prSet presAssocID="{0CB5A66F-BE7E-4D47-960B-B2C83EF98F6B}" presName="horz1" presStyleCnt="0"/>
      <dgm:spPr/>
    </dgm:pt>
    <dgm:pt modelId="{F3579958-D0C9-E249-8517-8E098B7E3E82}" type="pres">
      <dgm:prSet presAssocID="{0CB5A66F-BE7E-4D47-960B-B2C83EF98F6B}" presName="tx1" presStyleLbl="revTx" presStyleIdx="0" presStyleCnt="4"/>
      <dgm:spPr/>
    </dgm:pt>
    <dgm:pt modelId="{246E3109-7992-9041-8E5F-7F7F244B763D}" type="pres">
      <dgm:prSet presAssocID="{0CB5A66F-BE7E-4D47-960B-B2C83EF98F6B}" presName="vert1" presStyleCnt="0"/>
      <dgm:spPr/>
    </dgm:pt>
    <dgm:pt modelId="{911A00D1-A25C-3B41-9F9D-A367B11C1A9C}" type="pres">
      <dgm:prSet presAssocID="{C7FC2AD4-07CA-4F46-B3F7-B5EA720B77B6}" presName="thickLine" presStyleLbl="alignNode1" presStyleIdx="1" presStyleCnt="4"/>
      <dgm:spPr/>
    </dgm:pt>
    <dgm:pt modelId="{DCA7C345-CBC3-5C45-A9CC-0AC4BD3FBE8B}" type="pres">
      <dgm:prSet presAssocID="{C7FC2AD4-07CA-4F46-B3F7-B5EA720B77B6}" presName="horz1" presStyleCnt="0"/>
      <dgm:spPr/>
    </dgm:pt>
    <dgm:pt modelId="{F07B394E-5110-634F-A377-E795A6861D43}" type="pres">
      <dgm:prSet presAssocID="{C7FC2AD4-07CA-4F46-B3F7-B5EA720B77B6}" presName="tx1" presStyleLbl="revTx" presStyleIdx="1" presStyleCnt="4"/>
      <dgm:spPr/>
    </dgm:pt>
    <dgm:pt modelId="{12105D06-5D34-A74B-A2BA-2601BD88BEC0}" type="pres">
      <dgm:prSet presAssocID="{C7FC2AD4-07CA-4F46-B3F7-B5EA720B77B6}" presName="vert1" presStyleCnt="0"/>
      <dgm:spPr/>
    </dgm:pt>
    <dgm:pt modelId="{57033353-9464-2944-B237-14B29527BF72}" type="pres">
      <dgm:prSet presAssocID="{444D325C-DC1F-487D-8EEE-2E91C673F40E}" presName="thickLine" presStyleLbl="alignNode1" presStyleIdx="2" presStyleCnt="4"/>
      <dgm:spPr/>
    </dgm:pt>
    <dgm:pt modelId="{962DA7E2-F86A-E348-A77E-5CC8AE8D8772}" type="pres">
      <dgm:prSet presAssocID="{444D325C-DC1F-487D-8EEE-2E91C673F40E}" presName="horz1" presStyleCnt="0"/>
      <dgm:spPr/>
    </dgm:pt>
    <dgm:pt modelId="{C9B2F83D-532B-B446-B073-94D90D80D28A}" type="pres">
      <dgm:prSet presAssocID="{444D325C-DC1F-487D-8EEE-2E91C673F40E}" presName="tx1" presStyleLbl="revTx" presStyleIdx="2" presStyleCnt="4"/>
      <dgm:spPr/>
    </dgm:pt>
    <dgm:pt modelId="{E8F458CE-31EE-7F44-AB20-6B999CE1BB3A}" type="pres">
      <dgm:prSet presAssocID="{444D325C-DC1F-487D-8EEE-2E91C673F40E}" presName="vert1" presStyleCnt="0"/>
      <dgm:spPr/>
    </dgm:pt>
    <dgm:pt modelId="{1B41C167-AD9B-1743-92D8-D92F8A41B5D4}" type="pres">
      <dgm:prSet presAssocID="{E889A15D-FA49-ED42-939A-E7C23A9A92E3}" presName="thickLine" presStyleLbl="alignNode1" presStyleIdx="3" presStyleCnt="4"/>
      <dgm:spPr/>
    </dgm:pt>
    <dgm:pt modelId="{D1739D01-5BED-FE43-8A8A-3892336BB11B}" type="pres">
      <dgm:prSet presAssocID="{E889A15D-FA49-ED42-939A-E7C23A9A92E3}" presName="horz1" presStyleCnt="0"/>
      <dgm:spPr/>
    </dgm:pt>
    <dgm:pt modelId="{843040D9-2836-9142-82DC-9BBDB46EFB98}" type="pres">
      <dgm:prSet presAssocID="{E889A15D-FA49-ED42-939A-E7C23A9A92E3}" presName="tx1" presStyleLbl="revTx" presStyleIdx="3" presStyleCnt="4"/>
      <dgm:spPr/>
    </dgm:pt>
    <dgm:pt modelId="{3C6DCFC8-3305-8C4E-93B3-BC56224C94B9}" type="pres">
      <dgm:prSet presAssocID="{E889A15D-FA49-ED42-939A-E7C23A9A92E3}" presName="vert1" presStyleCnt="0"/>
      <dgm:spPr/>
    </dgm:pt>
  </dgm:ptLst>
  <dgm:cxnLst>
    <dgm:cxn modelId="{1091FE05-3E22-B043-9B78-690956BD232D}" type="presOf" srcId="{0CB5A66F-BE7E-4D47-960B-B2C83EF98F6B}" destId="{F3579958-D0C9-E249-8517-8E098B7E3E82}" srcOrd="0" destOrd="0" presId="urn:microsoft.com/office/officeart/2008/layout/LinedList"/>
    <dgm:cxn modelId="{C7BB634C-2A67-FD42-A8A3-41C3BE0B3C24}" type="presOf" srcId="{E889A15D-FA49-ED42-939A-E7C23A9A92E3}" destId="{843040D9-2836-9142-82DC-9BBDB46EFB98}" srcOrd="0" destOrd="0" presId="urn:microsoft.com/office/officeart/2008/layout/LinedList"/>
    <dgm:cxn modelId="{28F45876-B061-774E-96E9-19F68845682C}" type="presOf" srcId="{444D325C-DC1F-487D-8EEE-2E91C673F40E}" destId="{C9B2F83D-532B-B446-B073-94D90D80D28A}" srcOrd="0" destOrd="0" presId="urn:microsoft.com/office/officeart/2008/layout/LinedList"/>
    <dgm:cxn modelId="{97F8C7A5-4763-4058-8C32-56D2D28ED33B}" srcId="{09A2C562-B60F-404F-A842-E8C1A1649797}" destId="{C7FC2AD4-07CA-4F46-B3F7-B5EA720B77B6}" srcOrd="1" destOrd="0" parTransId="{18FDE8D6-FBF5-4FB1-89DD-215C823871DA}" sibTransId="{D6252620-B649-42B6-B0EA-00D667864C5B}"/>
    <dgm:cxn modelId="{C29872AF-8724-C444-9251-AFD76F34FE76}" type="presOf" srcId="{C7FC2AD4-07CA-4F46-B3F7-B5EA720B77B6}" destId="{F07B394E-5110-634F-A377-E795A6861D43}" srcOrd="0" destOrd="0" presId="urn:microsoft.com/office/officeart/2008/layout/LinedList"/>
    <dgm:cxn modelId="{06101CCA-C6C5-3C44-AE46-BD407F2CBF5D}" srcId="{09A2C562-B60F-404F-A842-E8C1A1649797}" destId="{E889A15D-FA49-ED42-939A-E7C23A9A92E3}" srcOrd="3" destOrd="0" parTransId="{EE77D367-2BEA-234E-803B-F3F71119BFB5}" sibTransId="{2852A94F-275B-F147-8EF9-450BD72F51C9}"/>
    <dgm:cxn modelId="{D8B248E2-EBF0-D948-B280-24B64CADD6FA}" type="presOf" srcId="{09A2C562-B60F-404F-A842-E8C1A1649797}" destId="{28BD33DE-14B7-9B47-AABE-05EC830B04E5}" srcOrd="0" destOrd="0" presId="urn:microsoft.com/office/officeart/2008/layout/LinedList"/>
    <dgm:cxn modelId="{189216E4-D839-4B0D-B54F-2C3B91CC2D68}" srcId="{09A2C562-B60F-404F-A842-E8C1A1649797}" destId="{444D325C-DC1F-487D-8EEE-2E91C673F40E}" srcOrd="2" destOrd="0" parTransId="{D1FFCB43-C53C-4314-914B-A0450CFDAB6E}" sibTransId="{6B822B41-7DD2-49C7-BC3F-81A02ABC1E80}"/>
    <dgm:cxn modelId="{D4FDC6F8-8EF3-4563-9544-731C4AEBA5CC}" srcId="{09A2C562-B60F-404F-A842-E8C1A1649797}" destId="{0CB5A66F-BE7E-4D47-960B-B2C83EF98F6B}" srcOrd="0" destOrd="0" parTransId="{C699A756-D14A-468B-8C58-7143D327752C}" sibTransId="{FE6A7A0A-5369-40D0-8C11-E534C7E5290B}"/>
    <dgm:cxn modelId="{70152AEC-BC2C-B44E-832F-BD4045254F4C}" type="presParOf" srcId="{28BD33DE-14B7-9B47-AABE-05EC830B04E5}" destId="{F270C747-6979-D640-ABE0-131C38AA0832}" srcOrd="0" destOrd="0" presId="urn:microsoft.com/office/officeart/2008/layout/LinedList"/>
    <dgm:cxn modelId="{BA9C3278-338B-C649-94A7-48854F31541D}" type="presParOf" srcId="{28BD33DE-14B7-9B47-AABE-05EC830B04E5}" destId="{1809EB80-97C7-D843-B12C-CFBFD85107BD}" srcOrd="1" destOrd="0" presId="urn:microsoft.com/office/officeart/2008/layout/LinedList"/>
    <dgm:cxn modelId="{1D0E1E3D-FE75-C94A-9BD0-CBA4BA3A7AF2}" type="presParOf" srcId="{1809EB80-97C7-D843-B12C-CFBFD85107BD}" destId="{F3579958-D0C9-E249-8517-8E098B7E3E82}" srcOrd="0" destOrd="0" presId="urn:microsoft.com/office/officeart/2008/layout/LinedList"/>
    <dgm:cxn modelId="{B9B1BE51-5267-1A48-B932-DDBCD0315EA0}" type="presParOf" srcId="{1809EB80-97C7-D843-B12C-CFBFD85107BD}" destId="{246E3109-7992-9041-8E5F-7F7F244B763D}" srcOrd="1" destOrd="0" presId="urn:microsoft.com/office/officeart/2008/layout/LinedList"/>
    <dgm:cxn modelId="{0B56F6FA-9E05-F440-973F-DB9BCC6BEF37}" type="presParOf" srcId="{28BD33DE-14B7-9B47-AABE-05EC830B04E5}" destId="{911A00D1-A25C-3B41-9F9D-A367B11C1A9C}" srcOrd="2" destOrd="0" presId="urn:microsoft.com/office/officeart/2008/layout/LinedList"/>
    <dgm:cxn modelId="{ABE7FAFA-5FF1-D548-9F34-4FC5B11A9A05}" type="presParOf" srcId="{28BD33DE-14B7-9B47-AABE-05EC830B04E5}" destId="{DCA7C345-CBC3-5C45-A9CC-0AC4BD3FBE8B}" srcOrd="3" destOrd="0" presId="urn:microsoft.com/office/officeart/2008/layout/LinedList"/>
    <dgm:cxn modelId="{B7C997D1-F524-7C4C-8814-9C6B60669706}" type="presParOf" srcId="{DCA7C345-CBC3-5C45-A9CC-0AC4BD3FBE8B}" destId="{F07B394E-5110-634F-A377-E795A6861D43}" srcOrd="0" destOrd="0" presId="urn:microsoft.com/office/officeart/2008/layout/LinedList"/>
    <dgm:cxn modelId="{38BD26A1-15CD-8242-99D6-7E1D7F186559}" type="presParOf" srcId="{DCA7C345-CBC3-5C45-A9CC-0AC4BD3FBE8B}" destId="{12105D06-5D34-A74B-A2BA-2601BD88BEC0}" srcOrd="1" destOrd="0" presId="urn:microsoft.com/office/officeart/2008/layout/LinedList"/>
    <dgm:cxn modelId="{F7B3E54C-54AB-924B-B737-A33AB1D64871}" type="presParOf" srcId="{28BD33DE-14B7-9B47-AABE-05EC830B04E5}" destId="{57033353-9464-2944-B237-14B29527BF72}" srcOrd="4" destOrd="0" presId="urn:microsoft.com/office/officeart/2008/layout/LinedList"/>
    <dgm:cxn modelId="{84CFC050-8DB9-164F-B275-E904B57E508D}" type="presParOf" srcId="{28BD33DE-14B7-9B47-AABE-05EC830B04E5}" destId="{962DA7E2-F86A-E348-A77E-5CC8AE8D8772}" srcOrd="5" destOrd="0" presId="urn:microsoft.com/office/officeart/2008/layout/LinedList"/>
    <dgm:cxn modelId="{CA7CDAED-5D5B-FF43-8208-CF6497D6426D}" type="presParOf" srcId="{962DA7E2-F86A-E348-A77E-5CC8AE8D8772}" destId="{C9B2F83D-532B-B446-B073-94D90D80D28A}" srcOrd="0" destOrd="0" presId="urn:microsoft.com/office/officeart/2008/layout/LinedList"/>
    <dgm:cxn modelId="{7B029EED-62BB-2A47-8FC6-8DC2614B1AA5}" type="presParOf" srcId="{962DA7E2-F86A-E348-A77E-5CC8AE8D8772}" destId="{E8F458CE-31EE-7F44-AB20-6B999CE1BB3A}" srcOrd="1" destOrd="0" presId="urn:microsoft.com/office/officeart/2008/layout/LinedList"/>
    <dgm:cxn modelId="{195C6027-F100-2948-AA4C-398D9FB6E622}" type="presParOf" srcId="{28BD33DE-14B7-9B47-AABE-05EC830B04E5}" destId="{1B41C167-AD9B-1743-92D8-D92F8A41B5D4}" srcOrd="6" destOrd="0" presId="urn:microsoft.com/office/officeart/2008/layout/LinedList"/>
    <dgm:cxn modelId="{A75DBF27-2320-0E4A-9486-B4E9DA7C40C2}" type="presParOf" srcId="{28BD33DE-14B7-9B47-AABE-05EC830B04E5}" destId="{D1739D01-5BED-FE43-8A8A-3892336BB11B}" srcOrd="7" destOrd="0" presId="urn:microsoft.com/office/officeart/2008/layout/LinedList"/>
    <dgm:cxn modelId="{A4378EF9-5BBB-8842-92AF-34A8E609F41C}" type="presParOf" srcId="{D1739D01-5BED-FE43-8A8A-3892336BB11B}" destId="{843040D9-2836-9142-82DC-9BBDB46EFB98}" srcOrd="0" destOrd="0" presId="urn:microsoft.com/office/officeart/2008/layout/LinedList"/>
    <dgm:cxn modelId="{30B28318-5EB7-FC42-AA17-7297B75D8888}" type="presParOf" srcId="{D1739D01-5BED-FE43-8A8A-3892336BB11B}" destId="{3C6DCFC8-3305-8C4E-93B3-BC56224C94B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1AAFDDA-DBCE-452D-8BCA-2212C4E3192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2164D07-0C9A-4467-9A7B-5A962487CF98}">
      <dgm:prSet/>
      <dgm:spPr/>
      <dgm:t>
        <a:bodyPr/>
        <a:lstStyle/>
        <a:p>
          <a:r>
            <a:rPr lang="en-US"/>
            <a:t>Large Group Sessions</a:t>
          </a:r>
        </a:p>
      </dgm:t>
    </dgm:pt>
    <dgm:pt modelId="{24DD79C2-5106-4CFB-B30C-ECAAD20FD13A}" type="parTrans" cxnId="{F79D6587-C0E7-4E98-A442-A5ED821EFBD7}">
      <dgm:prSet/>
      <dgm:spPr/>
      <dgm:t>
        <a:bodyPr/>
        <a:lstStyle/>
        <a:p>
          <a:endParaRPr lang="en-US"/>
        </a:p>
      </dgm:t>
    </dgm:pt>
    <dgm:pt modelId="{7B4BF0BF-C7E5-4848-9931-DB19F12905B6}" type="sibTrans" cxnId="{F79D6587-C0E7-4E98-A442-A5ED821EFBD7}">
      <dgm:prSet/>
      <dgm:spPr/>
      <dgm:t>
        <a:bodyPr/>
        <a:lstStyle/>
        <a:p>
          <a:endParaRPr lang="en-US"/>
        </a:p>
      </dgm:t>
    </dgm:pt>
    <dgm:pt modelId="{8B50CEED-AB6B-4AEB-BBE5-2F31CE28A71C}">
      <dgm:prSet/>
      <dgm:spPr/>
      <dgm:t>
        <a:bodyPr/>
        <a:lstStyle/>
        <a:p>
          <a:r>
            <a:rPr lang="en-US" dirty="0"/>
            <a:t>Small Group &amp; Individual Sessions</a:t>
          </a:r>
        </a:p>
      </dgm:t>
    </dgm:pt>
    <dgm:pt modelId="{FDAC65DA-7D90-4774-A4B6-7717E1A773D6}" type="parTrans" cxnId="{EC047911-201F-4FEA-AB6F-8EF46DE2B32E}">
      <dgm:prSet/>
      <dgm:spPr/>
      <dgm:t>
        <a:bodyPr/>
        <a:lstStyle/>
        <a:p>
          <a:endParaRPr lang="en-US"/>
        </a:p>
      </dgm:t>
    </dgm:pt>
    <dgm:pt modelId="{7B53446D-2282-4249-93AF-E3222246E9A3}" type="sibTrans" cxnId="{EC047911-201F-4FEA-AB6F-8EF46DE2B32E}">
      <dgm:prSet/>
      <dgm:spPr/>
      <dgm:t>
        <a:bodyPr/>
        <a:lstStyle/>
        <a:p>
          <a:endParaRPr lang="en-US"/>
        </a:p>
      </dgm:t>
    </dgm:pt>
    <dgm:pt modelId="{A415585D-6B60-4F8E-B8BC-4A21AE93B3E5}">
      <dgm:prSet/>
      <dgm:spPr/>
      <dgm:t>
        <a:bodyPr/>
        <a:lstStyle/>
        <a:p>
          <a:r>
            <a:rPr lang="en-US"/>
            <a:t>Psychiatry Digest Updates</a:t>
          </a:r>
        </a:p>
      </dgm:t>
    </dgm:pt>
    <dgm:pt modelId="{1F2B2D72-A587-46D2-8C59-3A360A325C7A}" type="parTrans" cxnId="{FB50E4A2-FD8D-4F15-BA08-9B5255C25DA7}">
      <dgm:prSet/>
      <dgm:spPr/>
      <dgm:t>
        <a:bodyPr/>
        <a:lstStyle/>
        <a:p>
          <a:endParaRPr lang="en-US"/>
        </a:p>
      </dgm:t>
    </dgm:pt>
    <dgm:pt modelId="{6693E0A1-E549-472E-9A52-E86F99C3CCB4}" type="sibTrans" cxnId="{FB50E4A2-FD8D-4F15-BA08-9B5255C25DA7}">
      <dgm:prSet/>
      <dgm:spPr/>
      <dgm:t>
        <a:bodyPr/>
        <a:lstStyle/>
        <a:p>
          <a:endParaRPr lang="en-US"/>
        </a:p>
      </dgm:t>
    </dgm:pt>
    <dgm:pt modelId="{3B075EE8-DC65-4D5B-B32F-9DB4925AD556}">
      <dgm:prSet/>
      <dgm:spPr/>
      <dgm:t>
        <a:bodyPr/>
        <a:lstStyle/>
        <a:p>
          <a:r>
            <a:rPr lang="en-US"/>
            <a:t>CBME Newsflashes</a:t>
          </a:r>
          <a:endParaRPr lang="en-US" dirty="0"/>
        </a:p>
      </dgm:t>
    </dgm:pt>
    <dgm:pt modelId="{0C09F856-23A4-4AB8-A647-DBF8AD9A1B11}" type="parTrans" cxnId="{185DFB54-58B3-4DD6-813D-8836ECC40CF6}">
      <dgm:prSet/>
      <dgm:spPr/>
      <dgm:t>
        <a:bodyPr/>
        <a:lstStyle/>
        <a:p>
          <a:endParaRPr lang="en-US"/>
        </a:p>
      </dgm:t>
    </dgm:pt>
    <dgm:pt modelId="{0441FD72-CC76-47CC-9FAE-D855D6E20856}" type="sibTrans" cxnId="{185DFB54-58B3-4DD6-813D-8836ECC40CF6}">
      <dgm:prSet/>
      <dgm:spPr/>
      <dgm:t>
        <a:bodyPr/>
        <a:lstStyle/>
        <a:p>
          <a:endParaRPr lang="en-US"/>
        </a:p>
      </dgm:t>
    </dgm:pt>
    <dgm:pt modelId="{9E07E2DD-0DF8-48A3-933A-AB1611E4DFB8}">
      <dgm:prSet/>
      <dgm:spPr/>
      <dgm:t>
        <a:bodyPr/>
        <a:lstStyle/>
        <a:p>
          <a:r>
            <a:rPr lang="en-US"/>
            <a:t>Department Website</a:t>
          </a:r>
        </a:p>
      </dgm:t>
    </dgm:pt>
    <dgm:pt modelId="{D2B6D093-AF8E-4289-B2F8-4CF61B04F7E6}" type="parTrans" cxnId="{8FFD046D-340A-4A75-BF75-6704E88B6010}">
      <dgm:prSet/>
      <dgm:spPr/>
      <dgm:t>
        <a:bodyPr/>
        <a:lstStyle/>
        <a:p>
          <a:endParaRPr lang="en-US"/>
        </a:p>
      </dgm:t>
    </dgm:pt>
    <dgm:pt modelId="{06D182EE-D3E4-43BE-97F7-78A3955C25FA}" type="sibTrans" cxnId="{8FFD046D-340A-4A75-BF75-6704E88B6010}">
      <dgm:prSet/>
      <dgm:spPr/>
      <dgm:t>
        <a:bodyPr/>
        <a:lstStyle/>
        <a:p>
          <a:endParaRPr lang="en-US"/>
        </a:p>
      </dgm:t>
    </dgm:pt>
    <dgm:pt modelId="{E4CE7834-E5A9-4361-8355-5E6F28172C1E}">
      <dgm:prSet/>
      <dgm:spPr/>
      <dgm:t>
        <a:bodyPr/>
        <a:lstStyle/>
        <a:p>
          <a:r>
            <a:rPr lang="en-US"/>
            <a:t>Royal College Website</a:t>
          </a:r>
        </a:p>
      </dgm:t>
    </dgm:pt>
    <dgm:pt modelId="{B3A0BA81-1C4A-4EC4-B224-13207C22318B}" type="parTrans" cxnId="{38CDE10D-BEC2-43E5-A18F-CBAE13905D6F}">
      <dgm:prSet/>
      <dgm:spPr/>
      <dgm:t>
        <a:bodyPr/>
        <a:lstStyle/>
        <a:p>
          <a:endParaRPr lang="en-US"/>
        </a:p>
      </dgm:t>
    </dgm:pt>
    <dgm:pt modelId="{99B73CC5-F82E-4398-9D1B-C661F5C3637E}" type="sibTrans" cxnId="{38CDE10D-BEC2-43E5-A18F-CBAE13905D6F}">
      <dgm:prSet/>
      <dgm:spPr/>
      <dgm:t>
        <a:bodyPr/>
        <a:lstStyle/>
        <a:p>
          <a:endParaRPr lang="en-US"/>
        </a:p>
      </dgm:t>
    </dgm:pt>
    <dgm:pt modelId="{B5E73536-6991-B042-B47A-2CDD6FF159A2}" type="pres">
      <dgm:prSet presAssocID="{91AAFDDA-DBCE-452D-8BCA-2212C4E3192A}" presName="diagram" presStyleCnt="0">
        <dgm:presLayoutVars>
          <dgm:dir/>
          <dgm:resizeHandles val="exact"/>
        </dgm:presLayoutVars>
      </dgm:prSet>
      <dgm:spPr/>
    </dgm:pt>
    <dgm:pt modelId="{48C211DC-ED92-4C4D-8711-765F3A423F51}" type="pres">
      <dgm:prSet presAssocID="{22164D07-0C9A-4467-9A7B-5A962487CF98}" presName="node" presStyleLbl="node1" presStyleIdx="0" presStyleCnt="6">
        <dgm:presLayoutVars>
          <dgm:bulletEnabled val="1"/>
        </dgm:presLayoutVars>
      </dgm:prSet>
      <dgm:spPr/>
    </dgm:pt>
    <dgm:pt modelId="{21E1A033-7561-D846-B0A4-A5D546618DDD}" type="pres">
      <dgm:prSet presAssocID="{7B4BF0BF-C7E5-4848-9931-DB19F12905B6}" presName="sibTrans" presStyleCnt="0"/>
      <dgm:spPr/>
    </dgm:pt>
    <dgm:pt modelId="{A15C2E3D-68EE-CA4B-8C80-54BA4B650AF3}" type="pres">
      <dgm:prSet presAssocID="{8B50CEED-AB6B-4AEB-BBE5-2F31CE28A71C}" presName="node" presStyleLbl="node1" presStyleIdx="1" presStyleCnt="6">
        <dgm:presLayoutVars>
          <dgm:bulletEnabled val="1"/>
        </dgm:presLayoutVars>
      </dgm:prSet>
      <dgm:spPr/>
    </dgm:pt>
    <dgm:pt modelId="{8A752EF1-66C0-A745-BC35-1A48DBFD5B41}" type="pres">
      <dgm:prSet presAssocID="{7B53446D-2282-4249-93AF-E3222246E9A3}" presName="sibTrans" presStyleCnt="0"/>
      <dgm:spPr/>
    </dgm:pt>
    <dgm:pt modelId="{558FC486-2DB4-2548-9C8E-98D592FD5102}" type="pres">
      <dgm:prSet presAssocID="{A415585D-6B60-4F8E-B8BC-4A21AE93B3E5}" presName="node" presStyleLbl="node1" presStyleIdx="2" presStyleCnt="6">
        <dgm:presLayoutVars>
          <dgm:bulletEnabled val="1"/>
        </dgm:presLayoutVars>
      </dgm:prSet>
      <dgm:spPr/>
    </dgm:pt>
    <dgm:pt modelId="{6B4B33B3-24E0-FA4F-9360-1F98BC2784C0}" type="pres">
      <dgm:prSet presAssocID="{6693E0A1-E549-472E-9A52-E86F99C3CCB4}" presName="sibTrans" presStyleCnt="0"/>
      <dgm:spPr/>
    </dgm:pt>
    <dgm:pt modelId="{936BF697-B675-F944-8185-813EA212EB8C}" type="pres">
      <dgm:prSet presAssocID="{3B075EE8-DC65-4D5B-B32F-9DB4925AD556}" presName="node" presStyleLbl="node1" presStyleIdx="3" presStyleCnt="6">
        <dgm:presLayoutVars>
          <dgm:bulletEnabled val="1"/>
        </dgm:presLayoutVars>
      </dgm:prSet>
      <dgm:spPr/>
    </dgm:pt>
    <dgm:pt modelId="{9B6F559C-F27D-CE47-86D5-3F5AD90F8FAD}" type="pres">
      <dgm:prSet presAssocID="{0441FD72-CC76-47CC-9FAE-D855D6E20856}" presName="sibTrans" presStyleCnt="0"/>
      <dgm:spPr/>
    </dgm:pt>
    <dgm:pt modelId="{949ECED3-0BD3-F04F-B037-BCA924860354}" type="pres">
      <dgm:prSet presAssocID="{9E07E2DD-0DF8-48A3-933A-AB1611E4DFB8}" presName="node" presStyleLbl="node1" presStyleIdx="4" presStyleCnt="6">
        <dgm:presLayoutVars>
          <dgm:bulletEnabled val="1"/>
        </dgm:presLayoutVars>
      </dgm:prSet>
      <dgm:spPr/>
    </dgm:pt>
    <dgm:pt modelId="{CA3F2522-8D1C-A744-AED9-5732AE0D1738}" type="pres">
      <dgm:prSet presAssocID="{06D182EE-D3E4-43BE-97F7-78A3955C25FA}" presName="sibTrans" presStyleCnt="0"/>
      <dgm:spPr/>
    </dgm:pt>
    <dgm:pt modelId="{B18FFDF9-E24A-EC47-A319-8E3D3FE93A06}" type="pres">
      <dgm:prSet presAssocID="{E4CE7834-E5A9-4361-8355-5E6F28172C1E}" presName="node" presStyleLbl="node1" presStyleIdx="5" presStyleCnt="6">
        <dgm:presLayoutVars>
          <dgm:bulletEnabled val="1"/>
        </dgm:presLayoutVars>
      </dgm:prSet>
      <dgm:spPr/>
    </dgm:pt>
  </dgm:ptLst>
  <dgm:cxnLst>
    <dgm:cxn modelId="{38CDE10D-BEC2-43E5-A18F-CBAE13905D6F}" srcId="{91AAFDDA-DBCE-452D-8BCA-2212C4E3192A}" destId="{E4CE7834-E5A9-4361-8355-5E6F28172C1E}" srcOrd="5" destOrd="0" parTransId="{B3A0BA81-1C4A-4EC4-B224-13207C22318B}" sibTransId="{99B73CC5-F82E-4398-9D1B-C661F5C3637E}"/>
    <dgm:cxn modelId="{EC047911-201F-4FEA-AB6F-8EF46DE2B32E}" srcId="{91AAFDDA-DBCE-452D-8BCA-2212C4E3192A}" destId="{8B50CEED-AB6B-4AEB-BBE5-2F31CE28A71C}" srcOrd="1" destOrd="0" parTransId="{FDAC65DA-7D90-4774-A4B6-7717E1A773D6}" sibTransId="{7B53446D-2282-4249-93AF-E3222246E9A3}"/>
    <dgm:cxn modelId="{D678AD50-938E-8948-B6FB-3F2BDE8B09A4}" type="presOf" srcId="{E4CE7834-E5A9-4361-8355-5E6F28172C1E}" destId="{B18FFDF9-E24A-EC47-A319-8E3D3FE93A06}" srcOrd="0" destOrd="0" presId="urn:microsoft.com/office/officeart/2005/8/layout/default"/>
    <dgm:cxn modelId="{185DFB54-58B3-4DD6-813D-8836ECC40CF6}" srcId="{91AAFDDA-DBCE-452D-8BCA-2212C4E3192A}" destId="{3B075EE8-DC65-4D5B-B32F-9DB4925AD556}" srcOrd="3" destOrd="0" parTransId="{0C09F856-23A4-4AB8-A647-DBF8AD9A1B11}" sibTransId="{0441FD72-CC76-47CC-9FAE-D855D6E20856}"/>
    <dgm:cxn modelId="{8FFD046D-340A-4A75-BF75-6704E88B6010}" srcId="{91AAFDDA-DBCE-452D-8BCA-2212C4E3192A}" destId="{9E07E2DD-0DF8-48A3-933A-AB1611E4DFB8}" srcOrd="4" destOrd="0" parTransId="{D2B6D093-AF8E-4289-B2F8-4CF61B04F7E6}" sibTransId="{06D182EE-D3E4-43BE-97F7-78A3955C25FA}"/>
    <dgm:cxn modelId="{63CB3C77-5A90-C341-88FE-4A404640233D}" type="presOf" srcId="{8B50CEED-AB6B-4AEB-BBE5-2F31CE28A71C}" destId="{A15C2E3D-68EE-CA4B-8C80-54BA4B650AF3}" srcOrd="0" destOrd="0" presId="urn:microsoft.com/office/officeart/2005/8/layout/default"/>
    <dgm:cxn modelId="{22D78980-439C-8144-8A57-52F8AA2D8996}" type="presOf" srcId="{9E07E2DD-0DF8-48A3-933A-AB1611E4DFB8}" destId="{949ECED3-0BD3-F04F-B037-BCA924860354}" srcOrd="0" destOrd="0" presId="urn:microsoft.com/office/officeart/2005/8/layout/default"/>
    <dgm:cxn modelId="{E66AF383-4A72-E747-BF82-4F556C211B53}" type="presOf" srcId="{91AAFDDA-DBCE-452D-8BCA-2212C4E3192A}" destId="{B5E73536-6991-B042-B47A-2CDD6FF159A2}" srcOrd="0" destOrd="0" presId="urn:microsoft.com/office/officeart/2005/8/layout/default"/>
    <dgm:cxn modelId="{F79D6587-C0E7-4E98-A442-A5ED821EFBD7}" srcId="{91AAFDDA-DBCE-452D-8BCA-2212C4E3192A}" destId="{22164D07-0C9A-4467-9A7B-5A962487CF98}" srcOrd="0" destOrd="0" parTransId="{24DD79C2-5106-4CFB-B30C-ECAAD20FD13A}" sibTransId="{7B4BF0BF-C7E5-4848-9931-DB19F12905B6}"/>
    <dgm:cxn modelId="{8A8A359E-C3DE-8946-ACA7-7FA025D6B627}" type="presOf" srcId="{3B075EE8-DC65-4D5B-B32F-9DB4925AD556}" destId="{936BF697-B675-F944-8185-813EA212EB8C}" srcOrd="0" destOrd="0" presId="urn:microsoft.com/office/officeart/2005/8/layout/default"/>
    <dgm:cxn modelId="{FB50E4A2-FD8D-4F15-BA08-9B5255C25DA7}" srcId="{91AAFDDA-DBCE-452D-8BCA-2212C4E3192A}" destId="{A415585D-6B60-4F8E-B8BC-4A21AE93B3E5}" srcOrd="2" destOrd="0" parTransId="{1F2B2D72-A587-46D2-8C59-3A360A325C7A}" sibTransId="{6693E0A1-E549-472E-9A52-E86F99C3CCB4}"/>
    <dgm:cxn modelId="{4AF6A3BF-7A60-E34E-9E3F-A56C7DC29089}" type="presOf" srcId="{22164D07-0C9A-4467-9A7B-5A962487CF98}" destId="{48C211DC-ED92-4C4D-8711-765F3A423F51}" srcOrd="0" destOrd="0" presId="urn:microsoft.com/office/officeart/2005/8/layout/default"/>
    <dgm:cxn modelId="{6F3C1FEE-6A06-284A-9872-AAE4F02903E0}" type="presOf" srcId="{A415585D-6B60-4F8E-B8BC-4A21AE93B3E5}" destId="{558FC486-2DB4-2548-9C8E-98D592FD5102}" srcOrd="0" destOrd="0" presId="urn:microsoft.com/office/officeart/2005/8/layout/default"/>
    <dgm:cxn modelId="{BBF44295-74DC-804D-8ADF-5B8F3578FB2F}" type="presParOf" srcId="{B5E73536-6991-B042-B47A-2CDD6FF159A2}" destId="{48C211DC-ED92-4C4D-8711-765F3A423F51}" srcOrd="0" destOrd="0" presId="urn:microsoft.com/office/officeart/2005/8/layout/default"/>
    <dgm:cxn modelId="{8C420698-0220-7144-AC0F-ACC0EE86D926}" type="presParOf" srcId="{B5E73536-6991-B042-B47A-2CDD6FF159A2}" destId="{21E1A033-7561-D846-B0A4-A5D546618DDD}" srcOrd="1" destOrd="0" presId="urn:microsoft.com/office/officeart/2005/8/layout/default"/>
    <dgm:cxn modelId="{CB8E46C6-AB6E-3341-8C38-BFFFE1A3134F}" type="presParOf" srcId="{B5E73536-6991-B042-B47A-2CDD6FF159A2}" destId="{A15C2E3D-68EE-CA4B-8C80-54BA4B650AF3}" srcOrd="2" destOrd="0" presId="urn:microsoft.com/office/officeart/2005/8/layout/default"/>
    <dgm:cxn modelId="{6DAEE4BF-D04E-9D45-976B-78047F81E5F4}" type="presParOf" srcId="{B5E73536-6991-B042-B47A-2CDD6FF159A2}" destId="{8A752EF1-66C0-A745-BC35-1A48DBFD5B41}" srcOrd="3" destOrd="0" presId="urn:microsoft.com/office/officeart/2005/8/layout/default"/>
    <dgm:cxn modelId="{4C0F020F-EC61-D247-A024-A7BA938A67BA}" type="presParOf" srcId="{B5E73536-6991-B042-B47A-2CDD6FF159A2}" destId="{558FC486-2DB4-2548-9C8E-98D592FD5102}" srcOrd="4" destOrd="0" presId="urn:microsoft.com/office/officeart/2005/8/layout/default"/>
    <dgm:cxn modelId="{B50CB9B2-E1B0-2145-9205-C69A808CA0C5}" type="presParOf" srcId="{B5E73536-6991-B042-B47A-2CDD6FF159A2}" destId="{6B4B33B3-24E0-FA4F-9360-1F98BC2784C0}" srcOrd="5" destOrd="0" presId="urn:microsoft.com/office/officeart/2005/8/layout/default"/>
    <dgm:cxn modelId="{E8EA0B31-A849-7E4B-AA6F-6EFCFFC19F8F}" type="presParOf" srcId="{B5E73536-6991-B042-B47A-2CDD6FF159A2}" destId="{936BF697-B675-F944-8185-813EA212EB8C}" srcOrd="6" destOrd="0" presId="urn:microsoft.com/office/officeart/2005/8/layout/default"/>
    <dgm:cxn modelId="{D0C95417-3802-9C4D-BD19-7529799AB06B}" type="presParOf" srcId="{B5E73536-6991-B042-B47A-2CDD6FF159A2}" destId="{9B6F559C-F27D-CE47-86D5-3F5AD90F8FAD}" srcOrd="7" destOrd="0" presId="urn:microsoft.com/office/officeart/2005/8/layout/default"/>
    <dgm:cxn modelId="{7B8E60AC-F209-1141-A540-5381E9619B43}" type="presParOf" srcId="{B5E73536-6991-B042-B47A-2CDD6FF159A2}" destId="{949ECED3-0BD3-F04F-B037-BCA924860354}" srcOrd="8" destOrd="0" presId="urn:microsoft.com/office/officeart/2005/8/layout/default"/>
    <dgm:cxn modelId="{C2BCA34E-E175-1D49-A248-7A497127F63C}" type="presParOf" srcId="{B5E73536-6991-B042-B47A-2CDD6FF159A2}" destId="{CA3F2522-8D1C-A744-AED9-5732AE0D1738}" srcOrd="9" destOrd="0" presId="urn:microsoft.com/office/officeart/2005/8/layout/default"/>
    <dgm:cxn modelId="{973A4C09-E67F-284B-A6B6-CF7DDACFF514}" type="presParOf" srcId="{B5E73536-6991-B042-B47A-2CDD6FF159A2}" destId="{B18FFDF9-E24A-EC47-A319-8E3D3FE93A0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defRPr b="1"/>
          </a:pPr>
          <a:r>
            <a:rPr lang="en-US" sz="2000" dirty="0"/>
            <a:t>Go-Live July 1, 2020.</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77ED0AE8-98EF-422B-B5D0-FD2EFC45E592}">
      <dgm:prSet custT="1"/>
      <dgm:spPr/>
      <dgm:t>
        <a:bodyPr/>
        <a:lstStyle/>
        <a:p>
          <a:pPr>
            <a:lnSpc>
              <a:spcPct val="100000"/>
            </a:lnSpc>
            <a:defRPr b="1"/>
          </a:pPr>
          <a:r>
            <a:rPr lang="en-US" sz="2000" dirty="0"/>
            <a:t>Soft-Launch with pgy1s July 1, 2019</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030C592A-978B-0047-8019-240DB4698475}">
      <dgm:prSet custT="1"/>
      <dgm:spPr/>
      <dgm:t>
        <a:bodyPr/>
        <a:lstStyle/>
        <a:p>
          <a:pPr>
            <a:lnSpc>
              <a:spcPct val="100000"/>
            </a:lnSpc>
            <a:defRPr b="1"/>
          </a:pPr>
          <a:r>
            <a:rPr lang="en-US" sz="2000" dirty="0"/>
            <a:t>Faculty Development will be ongoing.</a:t>
          </a:r>
        </a:p>
      </dgm:t>
    </dgm:pt>
    <dgm:pt modelId="{2EC779CE-8C91-F04E-92B3-2F3C49981025}" type="parTrans" cxnId="{23238796-4EC6-A24B-BBCF-CB2F5D6B1106}">
      <dgm:prSet/>
      <dgm:spPr/>
      <dgm:t>
        <a:bodyPr/>
        <a:lstStyle/>
        <a:p>
          <a:endParaRPr lang="en-US"/>
        </a:p>
      </dgm:t>
    </dgm:pt>
    <dgm:pt modelId="{1A0585CF-30D1-D34D-B3D0-077B3E1506BE}" type="sibTrans" cxnId="{23238796-4EC6-A24B-BBCF-CB2F5D6B1106}">
      <dgm:prSet/>
      <dgm:spPr/>
      <dgm:t>
        <a:bodyPr/>
        <a:lstStyle/>
        <a:p>
          <a:endParaRPr lang="en-US"/>
        </a:p>
      </dgm:t>
    </dgm:pt>
    <dgm:pt modelId="{63B49434-492C-054C-B701-E149AD8D02C3}">
      <dgm:prSet/>
      <dgm:spPr/>
      <dgm:t>
        <a:bodyPr/>
        <a:lstStyle/>
        <a:p>
          <a:pPr>
            <a:lnSpc>
              <a:spcPct val="100000"/>
            </a:lnSpc>
          </a:pPr>
          <a:r>
            <a:rPr lang="en-US" dirty="0"/>
            <a:t>Current residents remain in current system.</a:t>
          </a:r>
        </a:p>
      </dgm:t>
    </dgm:pt>
    <dgm:pt modelId="{BAE05D04-4CC8-324F-8F93-6F1245F898AB}" type="parTrans" cxnId="{B49A4B6A-CD38-5F40-A92F-E8C2C225AD36}">
      <dgm:prSet/>
      <dgm:spPr/>
      <dgm:t>
        <a:bodyPr/>
        <a:lstStyle/>
        <a:p>
          <a:endParaRPr lang="en-US"/>
        </a:p>
      </dgm:t>
    </dgm:pt>
    <dgm:pt modelId="{B18A3FE4-FBD2-B14F-B272-310AB103D75B}" type="sibTrans" cxnId="{B49A4B6A-CD38-5F40-A92F-E8C2C225AD36}">
      <dgm:prSet/>
      <dgm:spPr/>
      <dgm:t>
        <a:bodyPr/>
        <a:lstStyle/>
        <a:p>
          <a:endParaRPr lang="en-US"/>
        </a:p>
      </dgm:t>
    </dgm:pt>
    <dgm:pt modelId="{26BEE799-F34F-4041-9282-1593F1E79C35}">
      <dgm:prSet/>
      <dgm:spPr/>
      <dgm:t>
        <a:bodyPr/>
        <a:lstStyle/>
        <a:p>
          <a:pPr>
            <a:lnSpc>
              <a:spcPct val="100000"/>
            </a:lnSpc>
            <a:spcAft>
              <a:spcPts val="0"/>
            </a:spcAft>
          </a:pPr>
          <a:r>
            <a:rPr lang="en-US" dirty="0"/>
            <a:t>Faculty Development</a:t>
          </a:r>
        </a:p>
      </dgm:t>
    </dgm:pt>
    <dgm:pt modelId="{6D7FE374-3B49-794B-8154-498B94D16AE9}" type="parTrans" cxnId="{7A5060B3-6716-6A49-9766-67AC99E5DB8E}">
      <dgm:prSet/>
      <dgm:spPr/>
      <dgm:t>
        <a:bodyPr/>
        <a:lstStyle/>
        <a:p>
          <a:endParaRPr lang="en-US"/>
        </a:p>
      </dgm:t>
    </dgm:pt>
    <dgm:pt modelId="{1B24EA26-EAA5-8E4A-A5C1-20F288047D80}" type="sibTrans" cxnId="{7A5060B3-6716-6A49-9766-67AC99E5DB8E}">
      <dgm:prSet/>
      <dgm:spPr/>
      <dgm:t>
        <a:bodyPr/>
        <a:lstStyle/>
        <a:p>
          <a:endParaRPr lang="en-US"/>
        </a:p>
      </dgm:t>
    </dgm:pt>
    <dgm:pt modelId="{C0D1158A-0060-2541-BF7A-61DA4DF70167}">
      <dgm:prSet/>
      <dgm:spPr/>
      <dgm:t>
        <a:bodyPr/>
        <a:lstStyle/>
        <a:p>
          <a:pPr>
            <a:lnSpc>
              <a:spcPct val="100000"/>
            </a:lnSpc>
            <a:spcAft>
              <a:spcPts val="0"/>
            </a:spcAft>
          </a:pPr>
          <a:r>
            <a:rPr lang="en-US" dirty="0"/>
            <a:t>Problem solving &amp; revision</a:t>
          </a:r>
        </a:p>
      </dgm:t>
    </dgm:pt>
    <dgm:pt modelId="{50BF7E37-9CCD-CB46-A1B0-F432EB8F8ABB}" type="parTrans" cxnId="{2BC63D57-8602-5040-A536-A7076434169A}">
      <dgm:prSet/>
      <dgm:spPr/>
      <dgm:t>
        <a:bodyPr/>
        <a:lstStyle/>
        <a:p>
          <a:endParaRPr lang="en-US"/>
        </a:p>
      </dgm:t>
    </dgm:pt>
    <dgm:pt modelId="{92AE352B-C4FA-DB41-B1FA-4DB517E0BF55}" type="sibTrans" cxnId="{2BC63D57-8602-5040-A536-A7076434169A}">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3" custScaleX="124702" custScaleY="115996" custLinFactX="300000" custLinFactNeighborX="361073" custLinFactNeighborY="3998"/>
      <dgm:spPr>
        <a:noFill/>
        <a:ln>
          <a:noFill/>
        </a:ln>
      </dgm:spPr>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6" custScaleY="131835" custLinFactNeighborX="2147" custLinFactNeighborY="73015">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6">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3" custScaleX="123507" custScaleY="134055"/>
      <dgm:spPr>
        <a:blipFill>
          <a:blip xmlns:r="http://schemas.openxmlformats.org/officeDocument/2006/relationships" r:embed="rId1">
            <a:extLst>
              <a:ext uri="{96DAC541-7B7A-43D3-8B79-37D633B846F1}">
                <asvg:svgBlip xmlns:asvg="http://schemas.microsoft.com/office/drawing/2016/SVG/main" r:embed="rId2"/>
              </a:ext>
            </a:extLst>
          </a:blip>
          <a:srcRect/>
          <a:stretch>
            <a:fillRect l="-4000" r="-4000"/>
          </a:stretch>
        </a:blipFill>
        <a:ln>
          <a:noFill/>
        </a:ln>
      </dgm:spPr>
      <dgm:extLst>
        <a:ext uri="{E40237B7-FDA0-4F09-8148-C483321AD2D9}">
          <dgm14:cNvPr xmlns:dgm14="http://schemas.microsoft.com/office/drawing/2010/diagram" id="0" name="" descr="Send"/>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6" custScaleY="134445" custLinFactNeighborX="-53" custLinFactNeighborY="41429">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6" custLinFactNeighborX="-53" custLinFactNeighborY="49727">
        <dgm:presLayoutVars/>
      </dgm:prSet>
      <dgm:spPr/>
    </dgm:pt>
    <dgm:pt modelId="{1057941D-1427-D84D-B923-96239F0E2BAE}" type="pres">
      <dgm:prSet presAssocID="{B717BB5C-1D07-4928-85B9-07B6875C4866}" presName="sibTrans" presStyleCnt="0"/>
      <dgm:spPr/>
    </dgm:pt>
    <dgm:pt modelId="{9FA7231C-5843-A441-9ABA-3D3761796DBD}" type="pres">
      <dgm:prSet presAssocID="{030C592A-978B-0047-8019-240DB4698475}" presName="compNode" presStyleCnt="0"/>
      <dgm:spPr/>
    </dgm:pt>
    <dgm:pt modelId="{B12CE0B0-E377-9447-A86D-39F8E63F5684}" type="pres">
      <dgm:prSet presAssocID="{030C592A-978B-0047-8019-240DB4698475}" presName="iconRect" presStyleLbl="node1" presStyleIdx="2" presStyleCnt="3" custScaleX="134476" custScaleY="128359" custLinFactX="-300000" custLinFactNeighborX="-375914" custLinFactNeighborY="-23053"/>
      <dgm:spPr>
        <a:blipFill>
          <a:blip xmlns:r="http://schemas.openxmlformats.org/officeDocument/2006/relationships" r:embed="rId3">
            <a:extLst>
              <a:ext uri="{96DAC541-7B7A-43D3-8B79-37D633B846F1}">
                <asvg:svgBlip xmlns:asvg="http://schemas.microsoft.com/office/drawing/2016/SVG/main" r:embed="rId4"/>
              </a:ext>
            </a:extLst>
          </a:blip>
          <a:srcRect/>
          <a:stretch>
            <a:fillRect t="-2000" b="-2000"/>
          </a:stretch>
        </a:blipFill>
      </dgm:spPr>
      <dgm:extLst>
        <a:ext uri="{E40237B7-FDA0-4F09-8148-C483321AD2D9}">
          <dgm14:cNvPr xmlns:dgm14="http://schemas.microsoft.com/office/drawing/2010/diagram" id="0" name="" descr="Share"/>
        </a:ext>
      </dgm:extLst>
    </dgm:pt>
    <dgm:pt modelId="{EEB78786-1286-A34F-B05D-5B9110FE3B23}" type="pres">
      <dgm:prSet presAssocID="{030C592A-978B-0047-8019-240DB4698475}" presName="iconSpace" presStyleCnt="0"/>
      <dgm:spPr/>
    </dgm:pt>
    <dgm:pt modelId="{77A45323-7287-574B-B0BA-F49228DFF80C}" type="pres">
      <dgm:prSet presAssocID="{030C592A-978B-0047-8019-240DB4698475}" presName="parTx" presStyleLbl="revTx" presStyleIdx="4" presStyleCnt="6" custLinFactNeighborX="1446" custLinFactNeighborY="-1728">
        <dgm:presLayoutVars>
          <dgm:chMax val="0"/>
          <dgm:chPref val="0"/>
        </dgm:presLayoutVars>
      </dgm:prSet>
      <dgm:spPr/>
    </dgm:pt>
    <dgm:pt modelId="{5720B238-BFB2-0F43-9558-48F60B2175D0}" type="pres">
      <dgm:prSet presAssocID="{030C592A-978B-0047-8019-240DB4698475}" presName="txSpace" presStyleCnt="0"/>
      <dgm:spPr/>
    </dgm:pt>
    <dgm:pt modelId="{320115EC-1837-C249-8904-DA87D15B3B0F}" type="pres">
      <dgm:prSet presAssocID="{030C592A-978B-0047-8019-240DB4698475}" presName="desTx" presStyleLbl="revTx" presStyleIdx="5" presStyleCnt="6">
        <dgm:presLayoutVars/>
      </dgm:prSet>
      <dgm:spPr/>
    </dgm:pt>
  </dgm:ptLst>
  <dgm:cxnLst>
    <dgm:cxn modelId="{8B12A40D-A61F-B840-9D5F-DA25CC8E203A}" type="presOf" srcId="{9755639F-10CC-42A6-BAFB-01E26736B424}" destId="{951CAF65-41F4-426E-A8D0-9A17B4837DC3}" srcOrd="0" destOrd="0" presId="urn:microsoft.com/office/officeart/2018/5/layout/CenteredIconLabelDescriptionList"/>
    <dgm:cxn modelId="{7ADB5715-964A-E448-AF39-0FBBD005C1EC}" type="presOf" srcId="{030C592A-978B-0047-8019-240DB4698475}" destId="{77A45323-7287-574B-B0BA-F49228DFF80C}" srcOrd="0" destOrd="0" presId="urn:microsoft.com/office/officeart/2018/5/layout/CenteredIconLabelDescriptionList"/>
    <dgm:cxn modelId="{4A6E1D2A-23E1-854C-98AF-6408DDF4C9F1}" type="presOf" srcId="{C0D1158A-0060-2541-BF7A-61DA4DF70167}" destId="{9A5375FD-ABD9-4D57-82F8-7B2F7FD91622}" srcOrd="0" destOrd="1" presId="urn:microsoft.com/office/officeart/2018/5/layout/CenteredIconLabelDescriptionList"/>
    <dgm:cxn modelId="{2BC63D57-8602-5040-A536-A7076434169A}" srcId="{77ED0AE8-98EF-422B-B5D0-FD2EFC45E592}" destId="{C0D1158A-0060-2541-BF7A-61DA4DF70167}" srcOrd="1" destOrd="0" parTransId="{50BF7E37-9CCD-CB46-A1B0-F432EB8F8ABB}" sibTransId="{92AE352B-C4FA-DB41-B1FA-4DB517E0BF55}"/>
    <dgm:cxn modelId="{7B984D5E-B2F9-4145-AECC-659496C30B0E}" type="presOf" srcId="{4B0161CA-FD5E-40AC-BCE2-A79F91DC9806}" destId="{90C1653A-23FA-4340-B07D-163D8C41FAF5}" srcOrd="0" destOrd="0" presId="urn:microsoft.com/office/officeart/2018/5/layout/CenteredIconLabelDescriptionList"/>
    <dgm:cxn modelId="{B49A4B6A-CD38-5F40-A92F-E8C2C225AD36}" srcId="{9755639F-10CC-42A6-BAFB-01E26736B424}" destId="{63B49434-492C-054C-B701-E149AD8D02C3}" srcOrd="0" destOrd="0" parTransId="{BAE05D04-4CC8-324F-8F93-6F1245F898AB}" sibTransId="{B18A3FE4-FBD2-B14F-B272-310AB103D75B}"/>
    <dgm:cxn modelId="{0B403571-A473-A54C-9338-5FA263791A0C}" type="presOf" srcId="{63B49434-492C-054C-B701-E149AD8D02C3}" destId="{817A9F6F-ED40-4D42-ADAE-8E67B5292C28}" srcOrd="0" destOrd="0" presId="urn:microsoft.com/office/officeart/2018/5/layout/CenteredIconLabelDescriptionList"/>
    <dgm:cxn modelId="{23238796-4EC6-A24B-BBCF-CB2F5D6B1106}" srcId="{4B0161CA-FD5E-40AC-BCE2-A79F91DC9806}" destId="{030C592A-978B-0047-8019-240DB4698475}" srcOrd="2" destOrd="0" parTransId="{2EC779CE-8C91-F04E-92B3-2F3C49981025}" sibTransId="{1A0585CF-30D1-D34D-B3D0-077B3E1506BE}"/>
    <dgm:cxn modelId="{9D6021AB-DABF-479E-91F1-640D60F71156}" srcId="{4B0161CA-FD5E-40AC-BCE2-A79F91DC9806}" destId="{77ED0AE8-98EF-422B-B5D0-FD2EFC45E592}" srcOrd="1" destOrd="0" parTransId="{BFBA8618-8C46-4D58-9750-3B30B2D90A3A}" sibTransId="{B717BB5C-1D07-4928-85B9-07B6875C4866}"/>
    <dgm:cxn modelId="{7A5060B3-6716-6A49-9766-67AC99E5DB8E}" srcId="{77ED0AE8-98EF-422B-B5D0-FD2EFC45E592}" destId="{26BEE799-F34F-4041-9282-1593F1E79C35}" srcOrd="0" destOrd="0" parTransId="{6D7FE374-3B49-794B-8154-498B94D16AE9}" sibTransId="{1B24EA26-EAA5-8E4A-A5C1-20F288047D80}"/>
    <dgm:cxn modelId="{8CD0EEC7-D3F7-4EC6-A140-BB3D3176081D}" srcId="{4B0161CA-FD5E-40AC-BCE2-A79F91DC9806}" destId="{9755639F-10CC-42A6-BAFB-01E26736B424}" srcOrd="0" destOrd="0" parTransId="{87B9D6AB-B848-445F-9BDC-4F0A898A60BB}" sibTransId="{593F3CA0-947F-4969-A9DF-4E547E76D984}"/>
    <dgm:cxn modelId="{27AE50D8-57E4-9148-9BA3-4FD729FED938}" type="presOf" srcId="{77ED0AE8-98EF-422B-B5D0-FD2EFC45E592}" destId="{4C96B802-47DC-435D-93DB-52024F482D1E}" srcOrd="0" destOrd="0" presId="urn:microsoft.com/office/officeart/2018/5/layout/CenteredIconLabelDescriptionList"/>
    <dgm:cxn modelId="{B8FB0DEC-DCB6-124E-9582-C013E973F99D}" type="presOf" srcId="{26BEE799-F34F-4041-9282-1593F1E79C35}" destId="{9A5375FD-ABD9-4D57-82F8-7B2F7FD91622}" srcOrd="0" destOrd="0" presId="urn:microsoft.com/office/officeart/2018/5/layout/CenteredIconLabelDescriptionList"/>
    <dgm:cxn modelId="{EAE2F591-FCA6-CF40-AF88-97138B831D45}" type="presParOf" srcId="{90C1653A-23FA-4340-B07D-163D8C41FAF5}" destId="{D2587FF9-4F70-469C-8F11-5351DA21D89D}" srcOrd="0" destOrd="0" presId="urn:microsoft.com/office/officeart/2018/5/layout/CenteredIconLabelDescriptionList"/>
    <dgm:cxn modelId="{9C381425-52CB-9E48-BD2B-6DA6DC66C5D4}" type="presParOf" srcId="{D2587FF9-4F70-469C-8F11-5351DA21D89D}" destId="{62556266-A39A-40E5-B0E9-8D7843F7ACA1}" srcOrd="0" destOrd="0" presId="urn:microsoft.com/office/officeart/2018/5/layout/CenteredIconLabelDescriptionList"/>
    <dgm:cxn modelId="{21D7485B-FAAE-6D4C-B3E5-A10EC09C5B05}" type="presParOf" srcId="{D2587FF9-4F70-469C-8F11-5351DA21D89D}" destId="{CC0B9F64-B67D-4C52-85DB-2921F1A55F36}" srcOrd="1" destOrd="0" presId="urn:microsoft.com/office/officeart/2018/5/layout/CenteredIconLabelDescriptionList"/>
    <dgm:cxn modelId="{64ECB4E1-A538-4F49-98DD-BEE44F24421F}" type="presParOf" srcId="{D2587FF9-4F70-469C-8F11-5351DA21D89D}" destId="{951CAF65-41F4-426E-A8D0-9A17B4837DC3}" srcOrd="2" destOrd="0" presId="urn:microsoft.com/office/officeart/2018/5/layout/CenteredIconLabelDescriptionList"/>
    <dgm:cxn modelId="{13EDB91D-B4C9-EB42-BAA1-C502538E626D}" type="presParOf" srcId="{D2587FF9-4F70-469C-8F11-5351DA21D89D}" destId="{F8A0E1CC-6902-4097-9416-239723036C3A}" srcOrd="3" destOrd="0" presId="urn:microsoft.com/office/officeart/2018/5/layout/CenteredIconLabelDescriptionList"/>
    <dgm:cxn modelId="{FD9D28BE-3A94-B94D-B371-955D128C88BF}" type="presParOf" srcId="{D2587FF9-4F70-469C-8F11-5351DA21D89D}" destId="{817A9F6F-ED40-4D42-ADAE-8E67B5292C28}" srcOrd="4" destOrd="0" presId="urn:microsoft.com/office/officeart/2018/5/layout/CenteredIconLabelDescriptionList"/>
    <dgm:cxn modelId="{AEBD774F-06C1-7F4E-AA88-3C77AAFAE566}" type="presParOf" srcId="{90C1653A-23FA-4340-B07D-163D8C41FAF5}" destId="{C1D1652F-26D3-495C-ADA8-8347D2489725}" srcOrd="1" destOrd="0" presId="urn:microsoft.com/office/officeart/2018/5/layout/CenteredIconLabelDescriptionList"/>
    <dgm:cxn modelId="{F7F2ED44-C571-324C-942E-446CE78B8EC0}" type="presParOf" srcId="{90C1653A-23FA-4340-B07D-163D8C41FAF5}" destId="{BD7E61DD-CC5A-4AE2-85CF-BA206A23D02A}" srcOrd="2" destOrd="0" presId="urn:microsoft.com/office/officeart/2018/5/layout/CenteredIconLabelDescriptionList"/>
    <dgm:cxn modelId="{503744CD-74FF-384C-903D-40E09D16FD9C}" type="presParOf" srcId="{BD7E61DD-CC5A-4AE2-85CF-BA206A23D02A}" destId="{9A38D7E8-DED0-4402-89D2-5E5F3EE60017}" srcOrd="0" destOrd="0" presId="urn:microsoft.com/office/officeart/2018/5/layout/CenteredIconLabelDescriptionList"/>
    <dgm:cxn modelId="{4FBCD441-55DD-9D43-AEE1-6CB25FFFCEF7}" type="presParOf" srcId="{BD7E61DD-CC5A-4AE2-85CF-BA206A23D02A}" destId="{112BDF1A-0F7E-4863-A234-B6DFA43056DB}" srcOrd="1" destOrd="0" presId="urn:microsoft.com/office/officeart/2018/5/layout/CenteredIconLabelDescriptionList"/>
    <dgm:cxn modelId="{E33ECFD3-0403-814E-A54E-B0370A72E297}" type="presParOf" srcId="{BD7E61DD-CC5A-4AE2-85CF-BA206A23D02A}" destId="{4C96B802-47DC-435D-93DB-52024F482D1E}" srcOrd="2" destOrd="0" presId="urn:microsoft.com/office/officeart/2018/5/layout/CenteredIconLabelDescriptionList"/>
    <dgm:cxn modelId="{10452E18-DBBF-3247-BEB6-C0618C18D1C3}" type="presParOf" srcId="{BD7E61DD-CC5A-4AE2-85CF-BA206A23D02A}" destId="{DCD106B6-3B45-4573-B232-85B709A88F9C}" srcOrd="3" destOrd="0" presId="urn:microsoft.com/office/officeart/2018/5/layout/CenteredIconLabelDescriptionList"/>
    <dgm:cxn modelId="{62037798-0D63-7741-BAD0-6CFEF670ACA0}" type="presParOf" srcId="{BD7E61DD-CC5A-4AE2-85CF-BA206A23D02A}" destId="{9A5375FD-ABD9-4D57-82F8-7B2F7FD91622}" srcOrd="4" destOrd="0" presId="urn:microsoft.com/office/officeart/2018/5/layout/CenteredIconLabelDescriptionList"/>
    <dgm:cxn modelId="{24F5B8F4-C136-A649-9E99-D09F922302D8}" type="presParOf" srcId="{90C1653A-23FA-4340-B07D-163D8C41FAF5}" destId="{1057941D-1427-D84D-B923-96239F0E2BAE}" srcOrd="3" destOrd="0" presId="urn:microsoft.com/office/officeart/2018/5/layout/CenteredIconLabelDescriptionList"/>
    <dgm:cxn modelId="{F944FB1E-2241-BE4D-82FE-EF33CF5028F9}" type="presParOf" srcId="{90C1653A-23FA-4340-B07D-163D8C41FAF5}" destId="{9FA7231C-5843-A441-9ABA-3D3761796DBD}" srcOrd="4" destOrd="0" presId="urn:microsoft.com/office/officeart/2018/5/layout/CenteredIconLabelDescriptionList"/>
    <dgm:cxn modelId="{E30FA6BA-10E1-A141-80FF-9D7C718DA46B}" type="presParOf" srcId="{9FA7231C-5843-A441-9ABA-3D3761796DBD}" destId="{B12CE0B0-E377-9447-A86D-39F8E63F5684}" srcOrd="0" destOrd="0" presId="urn:microsoft.com/office/officeart/2018/5/layout/CenteredIconLabelDescriptionList"/>
    <dgm:cxn modelId="{EC612834-C631-E54B-A49D-4226C86E8263}" type="presParOf" srcId="{9FA7231C-5843-A441-9ABA-3D3761796DBD}" destId="{EEB78786-1286-A34F-B05D-5B9110FE3B23}" srcOrd="1" destOrd="0" presId="urn:microsoft.com/office/officeart/2018/5/layout/CenteredIconLabelDescriptionList"/>
    <dgm:cxn modelId="{4C10C65E-7FEF-E943-B9D8-165C79E8B5F6}" type="presParOf" srcId="{9FA7231C-5843-A441-9ABA-3D3761796DBD}" destId="{77A45323-7287-574B-B0BA-F49228DFF80C}" srcOrd="2" destOrd="0" presId="urn:microsoft.com/office/officeart/2018/5/layout/CenteredIconLabelDescriptionList"/>
    <dgm:cxn modelId="{9336EB07-DC16-F745-91B2-6FDF1B9FDEA6}" type="presParOf" srcId="{9FA7231C-5843-A441-9ABA-3D3761796DBD}" destId="{5720B238-BFB2-0F43-9558-48F60B2175D0}" srcOrd="3" destOrd="0" presId="urn:microsoft.com/office/officeart/2018/5/layout/CenteredIconLabelDescriptionList"/>
    <dgm:cxn modelId="{550B312A-74C3-D440-842E-C6BF0D07C2FA}" type="presParOf" srcId="{9FA7231C-5843-A441-9ABA-3D3761796DBD}" destId="{320115EC-1837-C249-8904-DA87D15B3B0F}"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6C2148E-B3C9-4C8B-A5FC-CD69F6D545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9A6E12C-4CA5-4E6D-A722-A99E61F0CA65}">
      <dgm:prSet/>
      <dgm:spPr/>
      <dgm:t>
        <a:bodyPr/>
        <a:lstStyle/>
        <a:p>
          <a:r>
            <a:rPr lang="en-US"/>
            <a:t>Because</a:t>
          </a:r>
        </a:p>
      </dgm:t>
    </dgm:pt>
    <dgm:pt modelId="{68D664DF-B3F9-4435-85A2-2CC4E9A5BFB7}" type="parTrans" cxnId="{80008196-60F7-4BF6-B631-93A8648D4111}">
      <dgm:prSet/>
      <dgm:spPr/>
      <dgm:t>
        <a:bodyPr/>
        <a:lstStyle/>
        <a:p>
          <a:endParaRPr lang="en-US"/>
        </a:p>
      </dgm:t>
    </dgm:pt>
    <dgm:pt modelId="{A2AEE5F4-6521-4B71-8DC2-A7526FA3FFBA}" type="sibTrans" cxnId="{80008196-60F7-4BF6-B631-93A8648D4111}">
      <dgm:prSet/>
      <dgm:spPr/>
      <dgm:t>
        <a:bodyPr/>
        <a:lstStyle/>
        <a:p>
          <a:endParaRPr lang="en-US"/>
        </a:p>
      </dgm:t>
    </dgm:pt>
    <dgm:pt modelId="{CABA1B05-8781-422A-98B2-E8D743C93CF2}">
      <dgm:prSet/>
      <dgm:spPr/>
      <dgm:t>
        <a:bodyPr/>
        <a:lstStyle/>
        <a:p>
          <a:r>
            <a:rPr lang="en-US"/>
            <a:t>Next time…</a:t>
          </a:r>
        </a:p>
      </dgm:t>
    </dgm:pt>
    <dgm:pt modelId="{875AF3CA-F094-441A-BF80-4CF5F09BAE14}" type="parTrans" cxnId="{8899ED7A-DE4C-4456-9404-B871C84DB082}">
      <dgm:prSet/>
      <dgm:spPr/>
      <dgm:t>
        <a:bodyPr/>
        <a:lstStyle/>
        <a:p>
          <a:endParaRPr lang="en-US"/>
        </a:p>
      </dgm:t>
    </dgm:pt>
    <dgm:pt modelId="{70C95E78-129D-43C2-939D-ED500F9D7F49}" type="sibTrans" cxnId="{8899ED7A-DE4C-4456-9404-B871C84DB082}">
      <dgm:prSet/>
      <dgm:spPr/>
      <dgm:t>
        <a:bodyPr/>
        <a:lstStyle/>
        <a:p>
          <a:endParaRPr lang="en-US"/>
        </a:p>
      </dgm:t>
    </dgm:pt>
    <dgm:pt modelId="{30393E06-4C86-4A20-8B94-E0E9FA392689}">
      <dgm:prSet/>
      <dgm:spPr/>
      <dgm:t>
        <a:bodyPr/>
        <a:lstStyle/>
        <a:p>
          <a:r>
            <a:rPr lang="en-US"/>
            <a:t>Try…</a:t>
          </a:r>
        </a:p>
      </dgm:t>
    </dgm:pt>
    <dgm:pt modelId="{D93F1D96-D60C-42B9-ACA6-AC6AA5767361}" type="parTrans" cxnId="{EAF781E4-8AF2-4EFC-B055-79D326266263}">
      <dgm:prSet/>
      <dgm:spPr/>
      <dgm:t>
        <a:bodyPr/>
        <a:lstStyle/>
        <a:p>
          <a:endParaRPr lang="en-US"/>
        </a:p>
      </dgm:t>
    </dgm:pt>
    <dgm:pt modelId="{A665E9E3-4DEE-4700-B011-695397CC9410}" type="sibTrans" cxnId="{EAF781E4-8AF2-4EFC-B055-79D326266263}">
      <dgm:prSet/>
      <dgm:spPr/>
      <dgm:t>
        <a:bodyPr/>
        <a:lstStyle/>
        <a:p>
          <a:endParaRPr lang="en-US"/>
        </a:p>
      </dgm:t>
    </dgm:pt>
    <dgm:pt modelId="{BCE0F5BF-E88F-43CB-B6E4-B314D0916780}">
      <dgm:prSet/>
      <dgm:spPr/>
      <dgm:t>
        <a:bodyPr/>
        <a:lstStyle/>
        <a:p>
          <a:r>
            <a:rPr lang="en-US"/>
            <a:t>Recommend…</a:t>
          </a:r>
        </a:p>
      </dgm:t>
    </dgm:pt>
    <dgm:pt modelId="{E431225D-0D69-4046-BD36-DE02FF131462}" type="parTrans" cxnId="{D7035E66-6A28-4C4F-86F1-1E608ECA20F5}">
      <dgm:prSet/>
      <dgm:spPr/>
      <dgm:t>
        <a:bodyPr/>
        <a:lstStyle/>
        <a:p>
          <a:endParaRPr lang="en-US"/>
        </a:p>
      </dgm:t>
    </dgm:pt>
    <dgm:pt modelId="{6414EE71-4F37-4100-A2E4-ABCBF0671E89}" type="sibTrans" cxnId="{D7035E66-6A28-4C4F-86F1-1E608ECA20F5}">
      <dgm:prSet/>
      <dgm:spPr/>
      <dgm:t>
        <a:bodyPr/>
        <a:lstStyle/>
        <a:p>
          <a:endParaRPr lang="en-US"/>
        </a:p>
      </dgm:t>
    </dgm:pt>
    <dgm:pt modelId="{CA8568EE-61C7-4589-B009-8378A461BFC0}">
      <dgm:prSet/>
      <dgm:spPr/>
      <dgm:t>
        <a:bodyPr/>
        <a:lstStyle/>
        <a:p>
          <a:r>
            <a:rPr lang="en-US"/>
            <a:t>Consider….</a:t>
          </a:r>
        </a:p>
      </dgm:t>
    </dgm:pt>
    <dgm:pt modelId="{2C693DD2-35FA-4AC4-A49A-8B0CEF5376A3}" type="parTrans" cxnId="{845591B1-DB75-4791-B093-E6EB55F7A442}">
      <dgm:prSet/>
      <dgm:spPr/>
      <dgm:t>
        <a:bodyPr/>
        <a:lstStyle/>
        <a:p>
          <a:endParaRPr lang="en-US"/>
        </a:p>
      </dgm:t>
    </dgm:pt>
    <dgm:pt modelId="{82F5288F-8E1F-49F5-908F-391AFF88E08E}" type="sibTrans" cxnId="{845591B1-DB75-4791-B093-E6EB55F7A442}">
      <dgm:prSet/>
      <dgm:spPr/>
      <dgm:t>
        <a:bodyPr/>
        <a:lstStyle/>
        <a:p>
          <a:endParaRPr lang="en-US"/>
        </a:p>
      </dgm:t>
    </dgm:pt>
    <dgm:pt modelId="{B823AECE-E292-4062-95F5-7A07F9EF68F0}">
      <dgm:prSet/>
      <dgm:spPr/>
      <dgm:t>
        <a:bodyPr/>
        <a:lstStyle/>
        <a:p>
          <a:r>
            <a:rPr lang="en-US"/>
            <a:t>I suggest…</a:t>
          </a:r>
        </a:p>
      </dgm:t>
    </dgm:pt>
    <dgm:pt modelId="{613F1950-421F-478C-AA0C-2A0D4F14EFDF}" type="parTrans" cxnId="{3CC2DF6F-D91C-46CD-90CD-62C31DD8E041}">
      <dgm:prSet/>
      <dgm:spPr/>
      <dgm:t>
        <a:bodyPr/>
        <a:lstStyle/>
        <a:p>
          <a:endParaRPr lang="en-US"/>
        </a:p>
      </dgm:t>
    </dgm:pt>
    <dgm:pt modelId="{C8DBC46C-71B5-4176-BED5-D05D3E7A270E}" type="sibTrans" cxnId="{3CC2DF6F-D91C-46CD-90CD-62C31DD8E041}">
      <dgm:prSet/>
      <dgm:spPr/>
      <dgm:t>
        <a:bodyPr/>
        <a:lstStyle/>
        <a:p>
          <a:endParaRPr lang="en-US"/>
        </a:p>
      </dgm:t>
    </dgm:pt>
    <dgm:pt modelId="{B2948C68-0BA4-8841-BF93-0A064F9AF430}" type="pres">
      <dgm:prSet presAssocID="{A6C2148E-B3C9-4C8B-A5FC-CD69F6D54562}" presName="linear" presStyleCnt="0">
        <dgm:presLayoutVars>
          <dgm:animLvl val="lvl"/>
          <dgm:resizeHandles val="exact"/>
        </dgm:presLayoutVars>
      </dgm:prSet>
      <dgm:spPr/>
    </dgm:pt>
    <dgm:pt modelId="{64D2110F-A254-FD46-AFDD-2D217125A418}" type="pres">
      <dgm:prSet presAssocID="{09A6E12C-4CA5-4E6D-A722-A99E61F0CA65}" presName="parentText" presStyleLbl="node1" presStyleIdx="0" presStyleCnt="6">
        <dgm:presLayoutVars>
          <dgm:chMax val="0"/>
          <dgm:bulletEnabled val="1"/>
        </dgm:presLayoutVars>
      </dgm:prSet>
      <dgm:spPr/>
    </dgm:pt>
    <dgm:pt modelId="{932CAB60-8970-DB40-9EEE-D9269D904D03}" type="pres">
      <dgm:prSet presAssocID="{A2AEE5F4-6521-4B71-8DC2-A7526FA3FFBA}" presName="spacer" presStyleCnt="0"/>
      <dgm:spPr/>
    </dgm:pt>
    <dgm:pt modelId="{A1546CD9-3D8C-EC43-AA99-2F67B93089D4}" type="pres">
      <dgm:prSet presAssocID="{CABA1B05-8781-422A-98B2-E8D743C93CF2}" presName="parentText" presStyleLbl="node1" presStyleIdx="1" presStyleCnt="6">
        <dgm:presLayoutVars>
          <dgm:chMax val="0"/>
          <dgm:bulletEnabled val="1"/>
        </dgm:presLayoutVars>
      </dgm:prSet>
      <dgm:spPr/>
    </dgm:pt>
    <dgm:pt modelId="{7DC1161A-4E8D-D946-B5B5-10B358092B88}" type="pres">
      <dgm:prSet presAssocID="{70C95E78-129D-43C2-939D-ED500F9D7F49}" presName="spacer" presStyleCnt="0"/>
      <dgm:spPr/>
    </dgm:pt>
    <dgm:pt modelId="{6E1899CD-F8F6-1946-B477-80D6BE9DBA35}" type="pres">
      <dgm:prSet presAssocID="{30393E06-4C86-4A20-8B94-E0E9FA392689}" presName="parentText" presStyleLbl="node1" presStyleIdx="2" presStyleCnt="6">
        <dgm:presLayoutVars>
          <dgm:chMax val="0"/>
          <dgm:bulletEnabled val="1"/>
        </dgm:presLayoutVars>
      </dgm:prSet>
      <dgm:spPr/>
    </dgm:pt>
    <dgm:pt modelId="{1BEB6615-C811-3047-8E50-51FDEEF64346}" type="pres">
      <dgm:prSet presAssocID="{A665E9E3-4DEE-4700-B011-695397CC9410}" presName="spacer" presStyleCnt="0"/>
      <dgm:spPr/>
    </dgm:pt>
    <dgm:pt modelId="{31B60071-4DAB-364F-9911-56C34A3F9352}" type="pres">
      <dgm:prSet presAssocID="{BCE0F5BF-E88F-43CB-B6E4-B314D0916780}" presName="parentText" presStyleLbl="node1" presStyleIdx="3" presStyleCnt="6">
        <dgm:presLayoutVars>
          <dgm:chMax val="0"/>
          <dgm:bulletEnabled val="1"/>
        </dgm:presLayoutVars>
      </dgm:prSet>
      <dgm:spPr/>
    </dgm:pt>
    <dgm:pt modelId="{D30F2BA6-B7A2-184B-AA0B-377A0E7C182E}" type="pres">
      <dgm:prSet presAssocID="{6414EE71-4F37-4100-A2E4-ABCBF0671E89}" presName="spacer" presStyleCnt="0"/>
      <dgm:spPr/>
    </dgm:pt>
    <dgm:pt modelId="{196F5D37-B502-4541-ABAF-3A00316C9A9C}" type="pres">
      <dgm:prSet presAssocID="{CA8568EE-61C7-4589-B009-8378A461BFC0}" presName="parentText" presStyleLbl="node1" presStyleIdx="4" presStyleCnt="6">
        <dgm:presLayoutVars>
          <dgm:chMax val="0"/>
          <dgm:bulletEnabled val="1"/>
        </dgm:presLayoutVars>
      </dgm:prSet>
      <dgm:spPr/>
    </dgm:pt>
    <dgm:pt modelId="{CE951A88-242E-F149-8D31-03DEF696CEFC}" type="pres">
      <dgm:prSet presAssocID="{82F5288F-8E1F-49F5-908F-391AFF88E08E}" presName="spacer" presStyleCnt="0"/>
      <dgm:spPr/>
    </dgm:pt>
    <dgm:pt modelId="{E9E9D333-3994-8540-867C-2BD9DA4331F8}" type="pres">
      <dgm:prSet presAssocID="{B823AECE-E292-4062-95F5-7A07F9EF68F0}" presName="parentText" presStyleLbl="node1" presStyleIdx="5" presStyleCnt="6">
        <dgm:presLayoutVars>
          <dgm:chMax val="0"/>
          <dgm:bulletEnabled val="1"/>
        </dgm:presLayoutVars>
      </dgm:prSet>
      <dgm:spPr/>
    </dgm:pt>
  </dgm:ptLst>
  <dgm:cxnLst>
    <dgm:cxn modelId="{60436D1D-2D4C-2648-9823-A11956F53F08}" type="presOf" srcId="{09A6E12C-4CA5-4E6D-A722-A99E61F0CA65}" destId="{64D2110F-A254-FD46-AFDD-2D217125A418}" srcOrd="0" destOrd="0" presId="urn:microsoft.com/office/officeart/2005/8/layout/vList2"/>
    <dgm:cxn modelId="{90809935-AFFF-7F42-B392-B1D1267C75C8}" type="presOf" srcId="{A6C2148E-B3C9-4C8B-A5FC-CD69F6D54562}" destId="{B2948C68-0BA4-8841-BF93-0A064F9AF430}" srcOrd="0" destOrd="0" presId="urn:microsoft.com/office/officeart/2005/8/layout/vList2"/>
    <dgm:cxn modelId="{078F2B42-413E-BE4A-A440-2C3C687FE8FA}" type="presOf" srcId="{BCE0F5BF-E88F-43CB-B6E4-B314D0916780}" destId="{31B60071-4DAB-364F-9911-56C34A3F9352}" srcOrd="0" destOrd="0" presId="urn:microsoft.com/office/officeart/2005/8/layout/vList2"/>
    <dgm:cxn modelId="{D7035E66-6A28-4C4F-86F1-1E608ECA20F5}" srcId="{A6C2148E-B3C9-4C8B-A5FC-CD69F6D54562}" destId="{BCE0F5BF-E88F-43CB-B6E4-B314D0916780}" srcOrd="3" destOrd="0" parTransId="{E431225D-0D69-4046-BD36-DE02FF131462}" sibTransId="{6414EE71-4F37-4100-A2E4-ABCBF0671E89}"/>
    <dgm:cxn modelId="{3CC2DF6F-D91C-46CD-90CD-62C31DD8E041}" srcId="{A6C2148E-B3C9-4C8B-A5FC-CD69F6D54562}" destId="{B823AECE-E292-4062-95F5-7A07F9EF68F0}" srcOrd="5" destOrd="0" parTransId="{613F1950-421F-478C-AA0C-2A0D4F14EFDF}" sibTransId="{C8DBC46C-71B5-4176-BED5-D05D3E7A270E}"/>
    <dgm:cxn modelId="{8899ED7A-DE4C-4456-9404-B871C84DB082}" srcId="{A6C2148E-B3C9-4C8B-A5FC-CD69F6D54562}" destId="{CABA1B05-8781-422A-98B2-E8D743C93CF2}" srcOrd="1" destOrd="0" parTransId="{875AF3CA-F094-441A-BF80-4CF5F09BAE14}" sibTransId="{70C95E78-129D-43C2-939D-ED500F9D7F49}"/>
    <dgm:cxn modelId="{FBC9F87D-79DD-5542-845D-BB11F9AC71C1}" type="presOf" srcId="{CA8568EE-61C7-4589-B009-8378A461BFC0}" destId="{196F5D37-B502-4541-ABAF-3A00316C9A9C}" srcOrd="0" destOrd="0" presId="urn:microsoft.com/office/officeart/2005/8/layout/vList2"/>
    <dgm:cxn modelId="{80008196-60F7-4BF6-B631-93A8648D4111}" srcId="{A6C2148E-B3C9-4C8B-A5FC-CD69F6D54562}" destId="{09A6E12C-4CA5-4E6D-A722-A99E61F0CA65}" srcOrd="0" destOrd="0" parTransId="{68D664DF-B3F9-4435-85A2-2CC4E9A5BFB7}" sibTransId="{A2AEE5F4-6521-4B71-8DC2-A7526FA3FFBA}"/>
    <dgm:cxn modelId="{F5C191A1-FF79-D247-9501-019E0141A08C}" type="presOf" srcId="{30393E06-4C86-4A20-8B94-E0E9FA392689}" destId="{6E1899CD-F8F6-1946-B477-80D6BE9DBA35}" srcOrd="0" destOrd="0" presId="urn:microsoft.com/office/officeart/2005/8/layout/vList2"/>
    <dgm:cxn modelId="{89AEA6A4-BF4E-1248-A64E-4DE48CF705B5}" type="presOf" srcId="{B823AECE-E292-4062-95F5-7A07F9EF68F0}" destId="{E9E9D333-3994-8540-867C-2BD9DA4331F8}" srcOrd="0" destOrd="0" presId="urn:microsoft.com/office/officeart/2005/8/layout/vList2"/>
    <dgm:cxn modelId="{845591B1-DB75-4791-B093-E6EB55F7A442}" srcId="{A6C2148E-B3C9-4C8B-A5FC-CD69F6D54562}" destId="{CA8568EE-61C7-4589-B009-8378A461BFC0}" srcOrd="4" destOrd="0" parTransId="{2C693DD2-35FA-4AC4-A49A-8B0CEF5376A3}" sibTransId="{82F5288F-8E1F-49F5-908F-391AFF88E08E}"/>
    <dgm:cxn modelId="{8AEE93DC-8811-D643-97F0-6770D820FA9D}" type="presOf" srcId="{CABA1B05-8781-422A-98B2-E8D743C93CF2}" destId="{A1546CD9-3D8C-EC43-AA99-2F67B93089D4}" srcOrd="0" destOrd="0" presId="urn:microsoft.com/office/officeart/2005/8/layout/vList2"/>
    <dgm:cxn modelId="{EAF781E4-8AF2-4EFC-B055-79D326266263}" srcId="{A6C2148E-B3C9-4C8B-A5FC-CD69F6D54562}" destId="{30393E06-4C86-4A20-8B94-E0E9FA392689}" srcOrd="2" destOrd="0" parTransId="{D93F1D96-D60C-42B9-ACA6-AC6AA5767361}" sibTransId="{A665E9E3-4DEE-4700-B011-695397CC9410}"/>
    <dgm:cxn modelId="{931E5894-18EF-D64C-9E74-7B02128FFD32}" type="presParOf" srcId="{B2948C68-0BA4-8841-BF93-0A064F9AF430}" destId="{64D2110F-A254-FD46-AFDD-2D217125A418}" srcOrd="0" destOrd="0" presId="urn:microsoft.com/office/officeart/2005/8/layout/vList2"/>
    <dgm:cxn modelId="{8F42F672-0D90-974E-AE9B-44B19A19A697}" type="presParOf" srcId="{B2948C68-0BA4-8841-BF93-0A064F9AF430}" destId="{932CAB60-8970-DB40-9EEE-D9269D904D03}" srcOrd="1" destOrd="0" presId="urn:microsoft.com/office/officeart/2005/8/layout/vList2"/>
    <dgm:cxn modelId="{CCAF196C-DE5A-494F-8977-0F78958BCB22}" type="presParOf" srcId="{B2948C68-0BA4-8841-BF93-0A064F9AF430}" destId="{A1546CD9-3D8C-EC43-AA99-2F67B93089D4}" srcOrd="2" destOrd="0" presId="urn:microsoft.com/office/officeart/2005/8/layout/vList2"/>
    <dgm:cxn modelId="{AB0457D9-C33C-FA41-9BA0-6D0C4684BB96}" type="presParOf" srcId="{B2948C68-0BA4-8841-BF93-0A064F9AF430}" destId="{7DC1161A-4E8D-D946-B5B5-10B358092B88}" srcOrd="3" destOrd="0" presId="urn:microsoft.com/office/officeart/2005/8/layout/vList2"/>
    <dgm:cxn modelId="{9DA88DFA-C7D8-FC41-B585-4F733AEB22B6}" type="presParOf" srcId="{B2948C68-0BA4-8841-BF93-0A064F9AF430}" destId="{6E1899CD-F8F6-1946-B477-80D6BE9DBA35}" srcOrd="4" destOrd="0" presId="urn:microsoft.com/office/officeart/2005/8/layout/vList2"/>
    <dgm:cxn modelId="{B4E87E1B-1F31-8B4F-A8DE-363805AE75D2}" type="presParOf" srcId="{B2948C68-0BA4-8841-BF93-0A064F9AF430}" destId="{1BEB6615-C811-3047-8E50-51FDEEF64346}" srcOrd="5" destOrd="0" presId="urn:microsoft.com/office/officeart/2005/8/layout/vList2"/>
    <dgm:cxn modelId="{AD27BF26-64C8-974C-A8B8-466C7007312B}" type="presParOf" srcId="{B2948C68-0BA4-8841-BF93-0A064F9AF430}" destId="{31B60071-4DAB-364F-9911-56C34A3F9352}" srcOrd="6" destOrd="0" presId="urn:microsoft.com/office/officeart/2005/8/layout/vList2"/>
    <dgm:cxn modelId="{6698E46B-221A-0140-B371-3C4B714AD394}" type="presParOf" srcId="{B2948C68-0BA4-8841-BF93-0A064F9AF430}" destId="{D30F2BA6-B7A2-184B-AA0B-377A0E7C182E}" srcOrd="7" destOrd="0" presId="urn:microsoft.com/office/officeart/2005/8/layout/vList2"/>
    <dgm:cxn modelId="{497681E8-8BB8-884C-8159-A430DFEA5408}" type="presParOf" srcId="{B2948C68-0BA4-8841-BF93-0A064F9AF430}" destId="{196F5D37-B502-4541-ABAF-3A00316C9A9C}" srcOrd="8" destOrd="0" presId="urn:microsoft.com/office/officeart/2005/8/layout/vList2"/>
    <dgm:cxn modelId="{5928A930-6BDE-0B45-B41E-D6607B88B50B}" type="presParOf" srcId="{B2948C68-0BA4-8841-BF93-0A064F9AF430}" destId="{CE951A88-242E-F149-8D31-03DEF696CEFC}" srcOrd="9" destOrd="0" presId="urn:microsoft.com/office/officeart/2005/8/layout/vList2"/>
    <dgm:cxn modelId="{3CA857C2-24EC-E443-96F1-7E292D290B73}" type="presParOf" srcId="{B2948C68-0BA4-8841-BF93-0A064F9AF430}" destId="{E9E9D333-3994-8540-867C-2BD9DA4331F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4DA877B-A497-4EF8-B70B-0107F7432862}"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74DD7A1A-3B9F-4B1C-8D51-BF11928C879F}">
      <dgm:prSet/>
      <dgm:spPr/>
      <dgm:t>
        <a:bodyPr/>
        <a:lstStyle/>
        <a:p>
          <a:r>
            <a:rPr lang="en-US" dirty="0"/>
            <a:t>Explain</a:t>
          </a:r>
        </a:p>
      </dgm:t>
    </dgm:pt>
    <dgm:pt modelId="{AF43A02D-4AC9-42ED-8DED-3B14B7CD1002}" type="parTrans" cxnId="{68E97BAE-D986-4C79-BDFB-072A6CE8BCF6}">
      <dgm:prSet/>
      <dgm:spPr/>
      <dgm:t>
        <a:bodyPr/>
        <a:lstStyle/>
        <a:p>
          <a:endParaRPr lang="en-US"/>
        </a:p>
      </dgm:t>
    </dgm:pt>
    <dgm:pt modelId="{6F8BEABB-0D25-4F14-B7F3-6B6E332F4F39}" type="sibTrans" cxnId="{68E97BAE-D986-4C79-BDFB-072A6CE8BCF6}">
      <dgm:prSet/>
      <dgm:spPr/>
      <dgm:t>
        <a:bodyPr/>
        <a:lstStyle/>
        <a:p>
          <a:endParaRPr lang="en-US"/>
        </a:p>
      </dgm:t>
    </dgm:pt>
    <dgm:pt modelId="{1977D8F1-929E-45F8-8D59-0CFE768F496C}">
      <dgm:prSet custT="1"/>
      <dgm:spPr>
        <a:solidFill>
          <a:schemeClr val="accent3">
            <a:lumMod val="20000"/>
            <a:lumOff val="80000"/>
            <a:alpha val="90000"/>
          </a:schemeClr>
        </a:solidFill>
      </dgm:spPr>
      <dgm:t>
        <a:bodyPr/>
        <a:lstStyle/>
        <a:p>
          <a:r>
            <a:rPr lang="en-US" sz="2200" dirty="0"/>
            <a:t>Help learner to do a task better, develop a skill or achieve a specific goal. </a:t>
          </a:r>
        </a:p>
      </dgm:t>
    </dgm:pt>
    <dgm:pt modelId="{8A1AFE43-B120-4309-A494-D53E36878EA4}" type="parTrans" cxnId="{5E01FA24-D552-4C14-9F36-929CF99918C9}">
      <dgm:prSet/>
      <dgm:spPr/>
      <dgm:t>
        <a:bodyPr/>
        <a:lstStyle/>
        <a:p>
          <a:endParaRPr lang="en-US"/>
        </a:p>
      </dgm:t>
    </dgm:pt>
    <dgm:pt modelId="{EB85CAFC-743A-4F36-A694-54F40B300BD0}" type="sibTrans" cxnId="{5E01FA24-D552-4C14-9F36-929CF99918C9}">
      <dgm:prSet/>
      <dgm:spPr/>
      <dgm:t>
        <a:bodyPr/>
        <a:lstStyle/>
        <a:p>
          <a:endParaRPr lang="en-US"/>
        </a:p>
      </dgm:t>
    </dgm:pt>
    <dgm:pt modelId="{78497BE5-D0B2-424F-97BA-5CCBFD01EBDE}">
      <dgm:prSet/>
      <dgm:spPr/>
      <dgm:t>
        <a:bodyPr/>
        <a:lstStyle/>
        <a:p>
          <a:r>
            <a:rPr lang="en-US" dirty="0"/>
            <a:t>Develop Skill</a:t>
          </a:r>
        </a:p>
      </dgm:t>
    </dgm:pt>
    <dgm:pt modelId="{42394E7C-7478-469B-8FEE-954CE738BD48}" type="parTrans" cxnId="{573FD7B8-0D5A-44E0-ACEE-97A77EB8B0A8}">
      <dgm:prSet/>
      <dgm:spPr/>
      <dgm:t>
        <a:bodyPr/>
        <a:lstStyle/>
        <a:p>
          <a:endParaRPr lang="en-US"/>
        </a:p>
      </dgm:t>
    </dgm:pt>
    <dgm:pt modelId="{48FB0CB9-1F3B-4849-91E3-BCBAC01F3364}" type="sibTrans" cxnId="{573FD7B8-0D5A-44E0-ACEE-97A77EB8B0A8}">
      <dgm:prSet/>
      <dgm:spPr/>
      <dgm:t>
        <a:bodyPr/>
        <a:lstStyle/>
        <a:p>
          <a:endParaRPr lang="en-US"/>
        </a:p>
      </dgm:t>
    </dgm:pt>
    <dgm:pt modelId="{0AEA3239-5E9B-4A0C-B4A8-61EC61B20ED3}">
      <dgm:prSet custT="1"/>
      <dgm:spPr>
        <a:solidFill>
          <a:schemeClr val="accent2">
            <a:lumMod val="40000"/>
            <a:lumOff val="60000"/>
            <a:alpha val="90000"/>
          </a:schemeClr>
        </a:solidFill>
      </dgm:spPr>
      <dgm:t>
        <a:bodyPr/>
        <a:lstStyle/>
        <a:p>
          <a:r>
            <a:rPr lang="en-US" sz="2200" dirty="0"/>
            <a:t>Help learner understand what adjustments will allow them to progress to the next level of capability.  </a:t>
          </a:r>
        </a:p>
      </dgm:t>
    </dgm:pt>
    <dgm:pt modelId="{205EFD60-EB93-4D6E-98E6-509A82355866}" type="parTrans" cxnId="{9A6C137D-66D6-4D4D-A0B5-48DAE4A81150}">
      <dgm:prSet/>
      <dgm:spPr/>
      <dgm:t>
        <a:bodyPr/>
        <a:lstStyle/>
        <a:p>
          <a:endParaRPr lang="en-US"/>
        </a:p>
      </dgm:t>
    </dgm:pt>
    <dgm:pt modelId="{1ECA846C-BC17-4082-933F-99478A09FC0F}" type="sibTrans" cxnId="{9A6C137D-66D6-4D4D-A0B5-48DAE4A81150}">
      <dgm:prSet/>
      <dgm:spPr/>
      <dgm:t>
        <a:bodyPr/>
        <a:lstStyle/>
        <a:p>
          <a:endParaRPr lang="en-US"/>
        </a:p>
      </dgm:t>
    </dgm:pt>
    <dgm:pt modelId="{EDCC41A5-E7E9-410F-9AF9-4730627D6287}">
      <dgm:prSet/>
      <dgm:spPr/>
      <dgm:t>
        <a:bodyPr/>
        <a:lstStyle/>
        <a:p>
          <a:r>
            <a:rPr lang="en-US" dirty="0"/>
            <a:t>Suggest Actions</a:t>
          </a:r>
        </a:p>
      </dgm:t>
    </dgm:pt>
    <dgm:pt modelId="{583FAD15-5961-411C-8E16-D08CB786D463}" type="parTrans" cxnId="{44C41D6B-CE67-477F-A9C5-F6673F239666}">
      <dgm:prSet/>
      <dgm:spPr/>
      <dgm:t>
        <a:bodyPr/>
        <a:lstStyle/>
        <a:p>
          <a:endParaRPr lang="en-US"/>
        </a:p>
      </dgm:t>
    </dgm:pt>
    <dgm:pt modelId="{48943C27-BA14-426E-9097-14F7D6EB9564}" type="sibTrans" cxnId="{44C41D6B-CE67-477F-A9C5-F6673F239666}">
      <dgm:prSet/>
      <dgm:spPr/>
      <dgm:t>
        <a:bodyPr/>
        <a:lstStyle/>
        <a:p>
          <a:endParaRPr lang="en-US"/>
        </a:p>
      </dgm:t>
    </dgm:pt>
    <dgm:pt modelId="{0FC37B04-1A63-4BD2-BBE7-D3A6B30BBB2F}">
      <dgm:prSet custT="1"/>
      <dgm:spPr/>
      <dgm:t>
        <a:bodyPr/>
        <a:lstStyle/>
        <a:p>
          <a:r>
            <a:rPr lang="en-US" sz="2200" dirty="0"/>
            <a:t>Give actionable, concrete suggestions for improvement.  </a:t>
          </a:r>
        </a:p>
      </dgm:t>
    </dgm:pt>
    <dgm:pt modelId="{7A56B02F-9307-4A03-A61D-E3003BB1E49F}" type="parTrans" cxnId="{783655BE-8DA2-45E8-8BC7-0FB71AA66030}">
      <dgm:prSet/>
      <dgm:spPr/>
      <dgm:t>
        <a:bodyPr/>
        <a:lstStyle/>
        <a:p>
          <a:endParaRPr lang="en-US"/>
        </a:p>
      </dgm:t>
    </dgm:pt>
    <dgm:pt modelId="{ECEC00FC-10B1-4843-9439-4D503D505808}" type="sibTrans" cxnId="{783655BE-8DA2-45E8-8BC7-0FB71AA66030}">
      <dgm:prSet/>
      <dgm:spPr/>
      <dgm:t>
        <a:bodyPr/>
        <a:lstStyle/>
        <a:p>
          <a:endParaRPr lang="en-US"/>
        </a:p>
      </dgm:t>
    </dgm:pt>
    <dgm:pt modelId="{9805F6C4-5AC4-1B43-A7FD-8540CD9866B1}" type="pres">
      <dgm:prSet presAssocID="{34DA877B-A497-4EF8-B70B-0107F7432862}" presName="Name0" presStyleCnt="0">
        <dgm:presLayoutVars>
          <dgm:dir/>
          <dgm:animLvl val="lvl"/>
          <dgm:resizeHandles val="exact"/>
        </dgm:presLayoutVars>
      </dgm:prSet>
      <dgm:spPr/>
    </dgm:pt>
    <dgm:pt modelId="{7207EE23-EB3A-4446-BA2A-1223E6423E59}" type="pres">
      <dgm:prSet presAssocID="{74DD7A1A-3B9F-4B1C-8D51-BF11928C879F}" presName="linNode" presStyleCnt="0"/>
      <dgm:spPr/>
    </dgm:pt>
    <dgm:pt modelId="{69E710DC-92FD-4946-A5DD-DE580F8CA4ED}" type="pres">
      <dgm:prSet presAssocID="{74DD7A1A-3B9F-4B1C-8D51-BF11928C879F}" presName="parentText" presStyleLbl="alignNode1" presStyleIdx="0" presStyleCnt="3">
        <dgm:presLayoutVars>
          <dgm:chMax val="1"/>
          <dgm:bulletEnabled/>
        </dgm:presLayoutVars>
      </dgm:prSet>
      <dgm:spPr/>
    </dgm:pt>
    <dgm:pt modelId="{446A0C83-0AD8-7C43-B3DE-D2FC8F77D496}" type="pres">
      <dgm:prSet presAssocID="{74DD7A1A-3B9F-4B1C-8D51-BF11928C879F}" presName="descendantText" presStyleLbl="alignAccFollowNode1" presStyleIdx="0" presStyleCnt="3" custLinFactY="5712" custLinFactNeighborX="-1160" custLinFactNeighborY="100000">
        <dgm:presLayoutVars>
          <dgm:bulletEnabled/>
        </dgm:presLayoutVars>
      </dgm:prSet>
      <dgm:spPr/>
    </dgm:pt>
    <dgm:pt modelId="{CD683FF0-D893-C340-A1DF-DA77E04B75F2}" type="pres">
      <dgm:prSet presAssocID="{6F8BEABB-0D25-4F14-B7F3-6B6E332F4F39}" presName="sp" presStyleCnt="0"/>
      <dgm:spPr/>
    </dgm:pt>
    <dgm:pt modelId="{E25D032D-F551-4648-B1F3-AC326F933914}" type="pres">
      <dgm:prSet presAssocID="{78497BE5-D0B2-424F-97BA-5CCBFD01EBDE}" presName="linNode" presStyleCnt="0"/>
      <dgm:spPr/>
    </dgm:pt>
    <dgm:pt modelId="{C189A617-C9FA-974D-BDFA-7EFD1FF27668}" type="pres">
      <dgm:prSet presAssocID="{78497BE5-D0B2-424F-97BA-5CCBFD01EBDE}" presName="parentText" presStyleLbl="alignNode1" presStyleIdx="1" presStyleCnt="3">
        <dgm:presLayoutVars>
          <dgm:chMax val="1"/>
          <dgm:bulletEnabled/>
        </dgm:presLayoutVars>
      </dgm:prSet>
      <dgm:spPr/>
    </dgm:pt>
    <dgm:pt modelId="{82C16E9F-B129-3E46-8645-2F479E781478}" type="pres">
      <dgm:prSet presAssocID="{78497BE5-D0B2-424F-97BA-5CCBFD01EBDE}" presName="descendantText" presStyleLbl="alignAccFollowNode1" presStyleIdx="1" presStyleCnt="3" custLinFactY="-9556" custLinFactNeighborX="5800" custLinFactNeighborY="-100000">
        <dgm:presLayoutVars>
          <dgm:bulletEnabled/>
        </dgm:presLayoutVars>
      </dgm:prSet>
      <dgm:spPr/>
    </dgm:pt>
    <dgm:pt modelId="{AD5A875C-BF1D-374D-B3C8-36EF1928FC3B}" type="pres">
      <dgm:prSet presAssocID="{48FB0CB9-1F3B-4849-91E3-BCBAC01F3364}" presName="sp" presStyleCnt="0"/>
      <dgm:spPr/>
    </dgm:pt>
    <dgm:pt modelId="{189E3765-56AE-9745-84CC-BE673E8C8CC4}" type="pres">
      <dgm:prSet presAssocID="{EDCC41A5-E7E9-410F-9AF9-4730627D6287}" presName="linNode" presStyleCnt="0"/>
      <dgm:spPr/>
    </dgm:pt>
    <dgm:pt modelId="{7D38BC40-B8CC-0D42-B3D3-6D9E15F7A704}" type="pres">
      <dgm:prSet presAssocID="{EDCC41A5-E7E9-410F-9AF9-4730627D6287}" presName="parentText" presStyleLbl="alignNode1" presStyleIdx="2" presStyleCnt="3">
        <dgm:presLayoutVars>
          <dgm:chMax val="1"/>
          <dgm:bulletEnabled/>
        </dgm:presLayoutVars>
      </dgm:prSet>
      <dgm:spPr/>
    </dgm:pt>
    <dgm:pt modelId="{5A31220A-86D3-1540-BDB9-B82130F948EC}" type="pres">
      <dgm:prSet presAssocID="{EDCC41A5-E7E9-410F-9AF9-4730627D6287}" presName="descendantText" presStyleLbl="alignAccFollowNode1" presStyleIdx="2" presStyleCnt="3">
        <dgm:presLayoutVars>
          <dgm:bulletEnabled/>
        </dgm:presLayoutVars>
      </dgm:prSet>
      <dgm:spPr/>
    </dgm:pt>
  </dgm:ptLst>
  <dgm:cxnLst>
    <dgm:cxn modelId="{7557DD16-4976-A541-929E-7DFE17391D87}" type="presOf" srcId="{0FC37B04-1A63-4BD2-BBE7-D3A6B30BBB2F}" destId="{5A31220A-86D3-1540-BDB9-B82130F948EC}" srcOrd="0" destOrd="0" presId="urn:microsoft.com/office/officeart/2016/7/layout/VerticalSolidActionList"/>
    <dgm:cxn modelId="{5E01FA24-D552-4C14-9F36-929CF99918C9}" srcId="{74DD7A1A-3B9F-4B1C-8D51-BF11928C879F}" destId="{1977D8F1-929E-45F8-8D59-0CFE768F496C}" srcOrd="0" destOrd="0" parTransId="{8A1AFE43-B120-4309-A494-D53E36878EA4}" sibTransId="{EB85CAFC-743A-4F36-A694-54F40B300BD0}"/>
    <dgm:cxn modelId="{7023F235-8E85-BE42-A2B4-97C6C5D39C27}" type="presOf" srcId="{1977D8F1-929E-45F8-8D59-0CFE768F496C}" destId="{446A0C83-0AD8-7C43-B3DE-D2FC8F77D496}" srcOrd="0" destOrd="0" presId="urn:microsoft.com/office/officeart/2016/7/layout/VerticalSolidActionList"/>
    <dgm:cxn modelId="{3E11C453-9A58-294D-8CCA-536F205C3885}" type="presOf" srcId="{78497BE5-D0B2-424F-97BA-5CCBFD01EBDE}" destId="{C189A617-C9FA-974D-BDFA-7EFD1FF27668}" srcOrd="0" destOrd="0" presId="urn:microsoft.com/office/officeart/2016/7/layout/VerticalSolidActionList"/>
    <dgm:cxn modelId="{44C41D6B-CE67-477F-A9C5-F6673F239666}" srcId="{34DA877B-A497-4EF8-B70B-0107F7432862}" destId="{EDCC41A5-E7E9-410F-9AF9-4730627D6287}" srcOrd="2" destOrd="0" parTransId="{583FAD15-5961-411C-8E16-D08CB786D463}" sibTransId="{48943C27-BA14-426E-9097-14F7D6EB9564}"/>
    <dgm:cxn modelId="{9A6C137D-66D6-4D4D-A0B5-48DAE4A81150}" srcId="{78497BE5-D0B2-424F-97BA-5CCBFD01EBDE}" destId="{0AEA3239-5E9B-4A0C-B4A8-61EC61B20ED3}" srcOrd="0" destOrd="0" parTransId="{205EFD60-EB93-4D6E-98E6-509A82355866}" sibTransId="{1ECA846C-BC17-4082-933F-99478A09FC0F}"/>
    <dgm:cxn modelId="{68E97BAE-D986-4C79-BDFB-072A6CE8BCF6}" srcId="{34DA877B-A497-4EF8-B70B-0107F7432862}" destId="{74DD7A1A-3B9F-4B1C-8D51-BF11928C879F}" srcOrd="0" destOrd="0" parTransId="{AF43A02D-4AC9-42ED-8DED-3B14B7CD1002}" sibTransId="{6F8BEABB-0D25-4F14-B7F3-6B6E332F4F39}"/>
    <dgm:cxn modelId="{573FD7B8-0D5A-44E0-ACEE-97A77EB8B0A8}" srcId="{34DA877B-A497-4EF8-B70B-0107F7432862}" destId="{78497BE5-D0B2-424F-97BA-5CCBFD01EBDE}" srcOrd="1" destOrd="0" parTransId="{42394E7C-7478-469B-8FEE-954CE738BD48}" sibTransId="{48FB0CB9-1F3B-4849-91E3-BCBAC01F3364}"/>
    <dgm:cxn modelId="{783655BE-8DA2-45E8-8BC7-0FB71AA66030}" srcId="{EDCC41A5-E7E9-410F-9AF9-4730627D6287}" destId="{0FC37B04-1A63-4BD2-BBE7-D3A6B30BBB2F}" srcOrd="0" destOrd="0" parTransId="{7A56B02F-9307-4A03-A61D-E3003BB1E49F}" sibTransId="{ECEC00FC-10B1-4843-9439-4D503D505808}"/>
    <dgm:cxn modelId="{826A26C4-DB96-1149-A7A2-81DCA190B607}" type="presOf" srcId="{34DA877B-A497-4EF8-B70B-0107F7432862}" destId="{9805F6C4-5AC4-1B43-A7FD-8540CD9866B1}" srcOrd="0" destOrd="0" presId="urn:microsoft.com/office/officeart/2016/7/layout/VerticalSolidActionList"/>
    <dgm:cxn modelId="{A59436C9-FF03-464D-8241-4E15EDA45196}" type="presOf" srcId="{74DD7A1A-3B9F-4B1C-8D51-BF11928C879F}" destId="{69E710DC-92FD-4946-A5DD-DE580F8CA4ED}" srcOrd="0" destOrd="0" presId="urn:microsoft.com/office/officeart/2016/7/layout/VerticalSolidActionList"/>
    <dgm:cxn modelId="{D7D073F2-04F7-FD42-BBD9-EAB2B08D8071}" type="presOf" srcId="{EDCC41A5-E7E9-410F-9AF9-4730627D6287}" destId="{7D38BC40-B8CC-0D42-B3D3-6D9E15F7A704}" srcOrd="0" destOrd="0" presId="urn:microsoft.com/office/officeart/2016/7/layout/VerticalSolidActionList"/>
    <dgm:cxn modelId="{28D6C5F2-E893-0A4B-A328-6CDEFCC1A25F}" type="presOf" srcId="{0AEA3239-5E9B-4A0C-B4A8-61EC61B20ED3}" destId="{82C16E9F-B129-3E46-8645-2F479E781478}" srcOrd="0" destOrd="0" presId="urn:microsoft.com/office/officeart/2016/7/layout/VerticalSolidActionList"/>
    <dgm:cxn modelId="{E9EE1B05-EED0-974B-8FD9-4CF236F47749}" type="presParOf" srcId="{9805F6C4-5AC4-1B43-A7FD-8540CD9866B1}" destId="{7207EE23-EB3A-4446-BA2A-1223E6423E59}" srcOrd="0" destOrd="0" presId="urn:microsoft.com/office/officeart/2016/7/layout/VerticalSolidActionList"/>
    <dgm:cxn modelId="{3EF6D089-21FD-AC45-BF19-2B231A5E4ACA}" type="presParOf" srcId="{7207EE23-EB3A-4446-BA2A-1223E6423E59}" destId="{69E710DC-92FD-4946-A5DD-DE580F8CA4ED}" srcOrd="0" destOrd="0" presId="urn:microsoft.com/office/officeart/2016/7/layout/VerticalSolidActionList"/>
    <dgm:cxn modelId="{9373DE8F-78D6-044D-9F47-3390B5EC6D2A}" type="presParOf" srcId="{7207EE23-EB3A-4446-BA2A-1223E6423E59}" destId="{446A0C83-0AD8-7C43-B3DE-D2FC8F77D496}" srcOrd="1" destOrd="0" presId="urn:microsoft.com/office/officeart/2016/7/layout/VerticalSolidActionList"/>
    <dgm:cxn modelId="{57A98338-1761-404C-A757-2EC5533AF92C}" type="presParOf" srcId="{9805F6C4-5AC4-1B43-A7FD-8540CD9866B1}" destId="{CD683FF0-D893-C340-A1DF-DA77E04B75F2}" srcOrd="1" destOrd="0" presId="urn:microsoft.com/office/officeart/2016/7/layout/VerticalSolidActionList"/>
    <dgm:cxn modelId="{270BD54C-B96A-9144-A146-6209372D8979}" type="presParOf" srcId="{9805F6C4-5AC4-1B43-A7FD-8540CD9866B1}" destId="{E25D032D-F551-4648-B1F3-AC326F933914}" srcOrd="2" destOrd="0" presId="urn:microsoft.com/office/officeart/2016/7/layout/VerticalSolidActionList"/>
    <dgm:cxn modelId="{8C1CD9E1-0E22-2F4B-AB12-A6FF22278303}" type="presParOf" srcId="{E25D032D-F551-4648-B1F3-AC326F933914}" destId="{C189A617-C9FA-974D-BDFA-7EFD1FF27668}" srcOrd="0" destOrd="0" presId="urn:microsoft.com/office/officeart/2016/7/layout/VerticalSolidActionList"/>
    <dgm:cxn modelId="{31748EA9-9785-874C-9470-DCA16A996D31}" type="presParOf" srcId="{E25D032D-F551-4648-B1F3-AC326F933914}" destId="{82C16E9F-B129-3E46-8645-2F479E781478}" srcOrd="1" destOrd="0" presId="urn:microsoft.com/office/officeart/2016/7/layout/VerticalSolidActionList"/>
    <dgm:cxn modelId="{7BD83C67-9243-F042-9A9F-E93507178E1F}" type="presParOf" srcId="{9805F6C4-5AC4-1B43-A7FD-8540CD9866B1}" destId="{AD5A875C-BF1D-374D-B3C8-36EF1928FC3B}" srcOrd="3" destOrd="0" presId="urn:microsoft.com/office/officeart/2016/7/layout/VerticalSolidActionList"/>
    <dgm:cxn modelId="{F38CC10D-145D-1442-8C5E-E102E581C447}" type="presParOf" srcId="{9805F6C4-5AC4-1B43-A7FD-8540CD9866B1}" destId="{189E3765-56AE-9745-84CC-BE673E8C8CC4}" srcOrd="4" destOrd="0" presId="urn:microsoft.com/office/officeart/2016/7/layout/VerticalSolidActionList"/>
    <dgm:cxn modelId="{9AE7DCF3-C52B-224F-9552-F05E688BCB53}" type="presParOf" srcId="{189E3765-56AE-9745-84CC-BE673E8C8CC4}" destId="{7D38BC40-B8CC-0D42-B3D3-6D9E15F7A704}" srcOrd="0" destOrd="0" presId="urn:microsoft.com/office/officeart/2016/7/layout/VerticalSolidActionList"/>
    <dgm:cxn modelId="{2D545534-0112-8948-92C5-494EC290716D}" type="presParOf" srcId="{189E3765-56AE-9745-84CC-BE673E8C8CC4}" destId="{5A31220A-86D3-1540-BDB9-B82130F948E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CE70636-799B-4A2C-980D-8579D741475A}"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CCDF9E5A-12C3-4EB3-BE5D-1D5AFDB55057}">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Assessment </a:t>
          </a:r>
          <a:br>
            <a:rPr lang="en-US" dirty="0">
              <a:latin typeface="Verdana" panose="020B0604030504040204" pitchFamily="34" charset="0"/>
              <a:ea typeface="Verdana" panose="020B0604030504040204" pitchFamily="34" charset="0"/>
              <a:cs typeface="Verdana" panose="020B0604030504040204" pitchFamily="34" charset="0"/>
            </a:rPr>
          </a:br>
          <a:r>
            <a:rPr lang="en-US" u="sng" dirty="0">
              <a:latin typeface="Verdana" panose="020B0604030504040204" pitchFamily="34" charset="0"/>
              <a:ea typeface="Verdana" panose="020B0604030504040204" pitchFamily="34" charset="0"/>
              <a:cs typeface="Verdana" panose="020B0604030504040204" pitchFamily="34" charset="0"/>
            </a:rPr>
            <a:t>OF</a:t>
          </a:r>
          <a:r>
            <a:rPr lang="en-US" dirty="0">
              <a:latin typeface="Verdana" panose="020B0604030504040204" pitchFamily="34" charset="0"/>
              <a:ea typeface="Verdana" panose="020B0604030504040204" pitchFamily="34" charset="0"/>
              <a:cs typeface="Verdana" panose="020B0604030504040204" pitchFamily="34" charset="0"/>
            </a:rPr>
            <a:t> Learning </a:t>
          </a:r>
        </a:p>
      </dgm:t>
    </dgm:pt>
    <dgm:pt modelId="{9B938E54-5CBB-49E2-8968-D7B557BD9824}" type="parTrans" cxnId="{71052919-A801-44D0-8A2C-4EAE5D78E23D}">
      <dgm:prSet/>
      <dgm:spPr/>
      <dgm:t>
        <a:bodyPr/>
        <a:lstStyle/>
        <a:p>
          <a:endParaRPr lang="en-US"/>
        </a:p>
      </dgm:t>
    </dgm:pt>
    <dgm:pt modelId="{F3B7D072-6D77-4AEE-8765-61D1128EA12F}" type="sibTrans" cxnId="{71052919-A801-44D0-8A2C-4EAE5D78E23D}">
      <dgm:prSet/>
      <dgm:spPr/>
      <dgm:t>
        <a:bodyPr/>
        <a:lstStyle/>
        <a:p>
          <a:endParaRPr lang="en-US"/>
        </a:p>
      </dgm:t>
    </dgm:pt>
    <dgm:pt modelId="{548AA98E-8B44-44A3-A087-1635CA0E6E65}">
      <dgm:prSet phldrT="[Text]"/>
      <dgm:spPr/>
      <dgm:t>
        <a:bodyPr anchor="b"/>
        <a:lstStyle/>
        <a:p>
          <a:r>
            <a:rPr lang="en-US" dirty="0">
              <a:latin typeface="Verdana" panose="020B0604030504040204" pitchFamily="34" charset="0"/>
              <a:ea typeface="Verdana" panose="020B0604030504040204" pitchFamily="34" charset="0"/>
              <a:cs typeface="Verdana" panose="020B0604030504040204" pitchFamily="34" charset="0"/>
            </a:rPr>
            <a:t>“Summative assessment”</a:t>
          </a:r>
        </a:p>
      </dgm:t>
    </dgm:pt>
    <dgm:pt modelId="{608068A4-4E95-49F9-964D-62114BAFE66B}" type="parTrans" cxnId="{57C80F3A-BD99-4F2E-B340-9AF4BDC6B4FC}">
      <dgm:prSet/>
      <dgm:spPr/>
      <dgm:t>
        <a:bodyPr/>
        <a:lstStyle/>
        <a:p>
          <a:endParaRPr lang="en-US"/>
        </a:p>
      </dgm:t>
    </dgm:pt>
    <dgm:pt modelId="{C642616A-7CC0-494D-A829-697640A68FD7}" type="sibTrans" cxnId="{57C80F3A-BD99-4F2E-B340-9AF4BDC6B4FC}">
      <dgm:prSet/>
      <dgm:spPr/>
      <dgm:t>
        <a:bodyPr/>
        <a:lstStyle/>
        <a:p>
          <a:endParaRPr lang="en-US"/>
        </a:p>
      </dgm:t>
    </dgm:pt>
    <dgm:pt modelId="{6D81CA73-BBC8-44DE-8485-60BBD84D3B3A}">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Assessment </a:t>
          </a:r>
          <a:r>
            <a:rPr lang="en-US" u="sng" dirty="0">
              <a:latin typeface="Verdana" panose="020B0604030504040204" pitchFamily="34" charset="0"/>
              <a:ea typeface="Verdana" panose="020B0604030504040204" pitchFamily="34" charset="0"/>
              <a:cs typeface="Verdana" panose="020B0604030504040204" pitchFamily="34" charset="0"/>
            </a:rPr>
            <a:t>FOR</a:t>
          </a:r>
          <a:r>
            <a:rPr lang="en-US" dirty="0">
              <a:latin typeface="Verdana" panose="020B0604030504040204" pitchFamily="34" charset="0"/>
              <a:ea typeface="Verdana" panose="020B0604030504040204" pitchFamily="34" charset="0"/>
              <a:cs typeface="Verdana" panose="020B0604030504040204" pitchFamily="34" charset="0"/>
            </a:rPr>
            <a:t> Learning (Observations) </a:t>
          </a:r>
        </a:p>
      </dgm:t>
    </dgm:pt>
    <dgm:pt modelId="{F6460205-422B-4A12-8C82-5235BCA30202}" type="parTrans" cxnId="{2F4EDE09-C981-4C3F-B49A-AD72D2302427}">
      <dgm:prSet/>
      <dgm:spPr/>
      <dgm:t>
        <a:bodyPr/>
        <a:lstStyle/>
        <a:p>
          <a:endParaRPr lang="en-US"/>
        </a:p>
      </dgm:t>
    </dgm:pt>
    <dgm:pt modelId="{924D87C8-FF62-41B1-AB3D-90CB747B7A37}" type="sibTrans" cxnId="{2F4EDE09-C981-4C3F-B49A-AD72D2302427}">
      <dgm:prSet/>
      <dgm:spPr/>
      <dgm:t>
        <a:bodyPr/>
        <a:lstStyle/>
        <a:p>
          <a:endParaRPr lang="en-US"/>
        </a:p>
      </dgm:t>
    </dgm:pt>
    <dgm:pt modelId="{3D80BF38-9300-4E61-8A01-9A0E656BD631}">
      <dgm:prSet phldrT="[Text]"/>
      <dgm:spPr/>
      <dgm:t>
        <a:bodyPr anchor="t"/>
        <a:lstStyle/>
        <a:p>
          <a:r>
            <a:rPr lang="en-US">
              <a:latin typeface="Verdana" panose="020B0604030504040204" pitchFamily="34" charset="0"/>
              <a:ea typeface="Verdana" panose="020B0604030504040204" pitchFamily="34" charset="0"/>
              <a:cs typeface="Verdana" panose="020B0604030504040204" pitchFamily="34" charset="0"/>
            </a:rPr>
            <a:t>“Formative assessment”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E139E4D9-B969-4D45-AC14-CFEC99EC456F}" type="parTrans" cxnId="{DC5CA70D-F06D-4C65-8D7C-9E91F50148E9}">
      <dgm:prSet/>
      <dgm:spPr/>
      <dgm:t>
        <a:bodyPr/>
        <a:lstStyle/>
        <a:p>
          <a:endParaRPr lang="en-US"/>
        </a:p>
      </dgm:t>
    </dgm:pt>
    <dgm:pt modelId="{4BA1E3D5-21DB-4E36-8438-AF921B4B9D71}" type="sibTrans" cxnId="{DC5CA70D-F06D-4C65-8D7C-9E91F50148E9}">
      <dgm:prSet/>
      <dgm:spPr/>
      <dgm:t>
        <a:bodyPr/>
        <a:lstStyle/>
        <a:p>
          <a:endParaRPr lang="en-US"/>
        </a:p>
      </dgm:t>
    </dgm:pt>
    <dgm:pt modelId="{280C99EE-1A63-4205-8A72-EC79B99ECA5C}">
      <dgm:prSet phldrT="[Text]"/>
      <dgm:spPr/>
      <dgm:t>
        <a:bodyPr anchor="t"/>
        <a:lstStyle/>
        <a:p>
          <a:r>
            <a:rPr lang="en-US" dirty="0">
              <a:latin typeface="Verdana" panose="020B0604030504040204" pitchFamily="34" charset="0"/>
              <a:ea typeface="Verdana" panose="020B0604030504040204" pitchFamily="34" charset="0"/>
              <a:cs typeface="Verdana" panose="020B0604030504040204" pitchFamily="34" charset="0"/>
            </a:rPr>
            <a:t>Embedded in learning process (frequent &amp; ongoing)</a:t>
          </a:r>
        </a:p>
      </dgm:t>
    </dgm:pt>
    <dgm:pt modelId="{33D73D43-5146-4091-B723-D3F5077EC91D}" type="parTrans" cxnId="{89704160-8E04-485F-84D1-118747CF9788}">
      <dgm:prSet/>
      <dgm:spPr/>
      <dgm:t>
        <a:bodyPr/>
        <a:lstStyle/>
        <a:p>
          <a:endParaRPr lang="en-CA"/>
        </a:p>
      </dgm:t>
    </dgm:pt>
    <dgm:pt modelId="{2AE16535-DC7B-4668-8EE3-1A1CD88B1B15}" type="sibTrans" cxnId="{89704160-8E04-485F-84D1-118747CF9788}">
      <dgm:prSet/>
      <dgm:spPr/>
      <dgm:t>
        <a:bodyPr/>
        <a:lstStyle/>
        <a:p>
          <a:endParaRPr lang="en-CA"/>
        </a:p>
      </dgm:t>
    </dgm:pt>
    <dgm:pt modelId="{5916C3D1-489E-40EB-8273-B711B165814F}">
      <dgm:prSet phldrT="[Text]"/>
      <dgm:spPr/>
      <dgm:t>
        <a:bodyPr anchor="b"/>
        <a:lstStyle/>
        <a:p>
          <a:r>
            <a:rPr lang="en-CA" dirty="0">
              <a:latin typeface="Verdana" panose="020B0604030504040204" pitchFamily="34" charset="0"/>
              <a:ea typeface="Verdana" panose="020B0604030504040204" pitchFamily="34" charset="0"/>
              <a:cs typeface="Verdana" panose="020B0604030504040204" pitchFamily="34" charset="0"/>
            </a:rPr>
            <a:t>Goal: judge/evaluate learning</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AF3A22C9-9315-43BE-814F-9A8D650453D9}" type="parTrans" cxnId="{473EAD56-60DC-4E36-93F6-1AA2BAB3BA38}">
      <dgm:prSet/>
      <dgm:spPr/>
      <dgm:t>
        <a:bodyPr/>
        <a:lstStyle/>
        <a:p>
          <a:endParaRPr lang="en-CA"/>
        </a:p>
      </dgm:t>
    </dgm:pt>
    <dgm:pt modelId="{7E8FCDC8-3F68-41A8-8A48-790809649F40}" type="sibTrans" cxnId="{473EAD56-60DC-4E36-93F6-1AA2BAB3BA38}">
      <dgm:prSet/>
      <dgm:spPr/>
      <dgm:t>
        <a:bodyPr/>
        <a:lstStyle/>
        <a:p>
          <a:endParaRPr lang="en-CA"/>
        </a:p>
      </dgm:t>
    </dgm:pt>
    <dgm:pt modelId="{79FFF278-FAE5-4D91-BFD3-BC3691C9CEFF}">
      <dgm:prSet phldrT="[Text]"/>
      <dgm:spPr/>
      <dgm:t>
        <a:bodyPr anchor="b"/>
        <a:lstStyle/>
        <a:p>
          <a:r>
            <a:rPr lang="en-US" dirty="0">
              <a:latin typeface="Verdana" panose="020B0604030504040204" pitchFamily="34" charset="0"/>
              <a:ea typeface="Verdana" panose="020B0604030504040204" pitchFamily="34" charset="0"/>
              <a:cs typeface="Verdana" panose="020B0604030504040204" pitchFamily="34" charset="0"/>
            </a:rPr>
            <a:t>At end of learning process</a:t>
          </a:r>
        </a:p>
      </dgm:t>
    </dgm:pt>
    <dgm:pt modelId="{20F57230-8712-4598-AB56-5BA1EE239836}" type="parTrans" cxnId="{B096FD0F-2D44-4722-A857-69972A79B70A}">
      <dgm:prSet/>
      <dgm:spPr/>
      <dgm:t>
        <a:bodyPr/>
        <a:lstStyle/>
        <a:p>
          <a:endParaRPr lang="en-CA"/>
        </a:p>
      </dgm:t>
    </dgm:pt>
    <dgm:pt modelId="{CE50FC86-0181-4C95-B93B-16B81B6B1C00}" type="sibTrans" cxnId="{B096FD0F-2D44-4722-A857-69972A79B70A}">
      <dgm:prSet/>
      <dgm:spPr/>
      <dgm:t>
        <a:bodyPr/>
        <a:lstStyle/>
        <a:p>
          <a:endParaRPr lang="en-CA"/>
        </a:p>
      </dgm:t>
    </dgm:pt>
    <dgm:pt modelId="{D1FBE7FE-593E-48D2-BF93-B759517666EB}">
      <dgm:prSet phldrT="[Text]"/>
      <dgm:spPr/>
      <dgm:t>
        <a:bodyPr anchor="t"/>
        <a:lstStyle/>
        <a:p>
          <a:r>
            <a:rPr lang="en-US">
              <a:latin typeface="Verdana" panose="020B0604030504040204" pitchFamily="34" charset="0"/>
              <a:ea typeface="Verdana" panose="020B0604030504040204" pitchFamily="34" charset="0"/>
              <a:cs typeface="Verdana" panose="020B0604030504040204" pitchFamily="34" charset="0"/>
            </a:rPr>
            <a:t>Low stakes, safe environment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5B8C9C45-32EC-496D-ACBF-1984386CBCF3}" type="parTrans" cxnId="{781E2519-4FCF-48D4-8F84-FF5ED0414045}">
      <dgm:prSet/>
      <dgm:spPr/>
      <dgm:t>
        <a:bodyPr/>
        <a:lstStyle/>
        <a:p>
          <a:endParaRPr lang="en-CA"/>
        </a:p>
      </dgm:t>
    </dgm:pt>
    <dgm:pt modelId="{B5F1A1A4-F8AD-4561-A43E-744C57874410}" type="sibTrans" cxnId="{781E2519-4FCF-48D4-8F84-FF5ED0414045}">
      <dgm:prSet/>
      <dgm:spPr/>
      <dgm:t>
        <a:bodyPr/>
        <a:lstStyle/>
        <a:p>
          <a:endParaRPr lang="en-CA"/>
        </a:p>
      </dgm:t>
    </dgm:pt>
    <dgm:pt modelId="{9522F2D6-9853-411A-B4B0-B1F866E3AB83}">
      <dgm:prSet phldrT="[Text]"/>
      <dgm:spPr/>
      <dgm:t>
        <a:bodyPr anchor="b"/>
        <a:lstStyle/>
        <a:p>
          <a:r>
            <a:rPr lang="en-US">
              <a:latin typeface="Verdana" panose="020B0604030504040204" pitchFamily="34" charset="0"/>
              <a:ea typeface="Verdana" panose="020B0604030504040204" pitchFamily="34" charset="0"/>
              <a:cs typeface="Verdana" panose="020B0604030504040204" pitchFamily="34" charset="0"/>
            </a:rPr>
            <a:t>High stakes</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0A695D9A-B1DD-4FF1-8885-2DB5B5BEDA0D}" type="parTrans" cxnId="{FE97AE6B-986E-4AB1-A4A1-EC8A0480FB96}">
      <dgm:prSet/>
      <dgm:spPr/>
      <dgm:t>
        <a:bodyPr/>
        <a:lstStyle/>
        <a:p>
          <a:endParaRPr lang="en-CA"/>
        </a:p>
      </dgm:t>
    </dgm:pt>
    <dgm:pt modelId="{5381BF9B-BBF3-4CC8-878A-105C8D3012C8}" type="sibTrans" cxnId="{FE97AE6B-986E-4AB1-A4A1-EC8A0480FB96}">
      <dgm:prSet/>
      <dgm:spPr/>
      <dgm:t>
        <a:bodyPr/>
        <a:lstStyle/>
        <a:p>
          <a:endParaRPr lang="en-CA"/>
        </a:p>
      </dgm:t>
    </dgm:pt>
    <dgm:pt modelId="{1CBBAE6A-4371-44F3-9827-4E3A475190A2}">
      <dgm:prSet phldrT="[Text]"/>
      <dgm:spPr/>
      <dgm:t>
        <a:bodyPr anchor="t"/>
        <a:lstStyle/>
        <a:p>
          <a:r>
            <a:rPr lang="en-US" dirty="0">
              <a:latin typeface="Verdana" panose="020B0604030504040204" pitchFamily="34" charset="0"/>
              <a:ea typeface="Verdana" panose="020B0604030504040204" pitchFamily="34" charset="0"/>
              <a:cs typeface="Verdana" panose="020B0604030504040204" pitchFamily="34" charset="0"/>
            </a:rPr>
            <a:t>Goal: monitor progress &amp; provide immediate feedback to improve (feedback loop)</a:t>
          </a:r>
        </a:p>
      </dgm:t>
    </dgm:pt>
    <dgm:pt modelId="{D647038E-C96B-40E1-88C7-397DC22FDD6D}" type="parTrans" cxnId="{10E83835-5046-448B-A4A9-24D6E04CA333}">
      <dgm:prSet/>
      <dgm:spPr/>
      <dgm:t>
        <a:bodyPr/>
        <a:lstStyle/>
        <a:p>
          <a:endParaRPr lang="en-CA"/>
        </a:p>
      </dgm:t>
    </dgm:pt>
    <dgm:pt modelId="{58E443E0-D4BB-442E-A58F-866349C2CF86}" type="sibTrans" cxnId="{10E83835-5046-448B-A4A9-24D6E04CA333}">
      <dgm:prSet/>
      <dgm:spPr/>
      <dgm:t>
        <a:bodyPr/>
        <a:lstStyle/>
        <a:p>
          <a:endParaRPr lang="en-CA"/>
        </a:p>
      </dgm:t>
    </dgm:pt>
    <dgm:pt modelId="{2F37373A-AC18-1F49-9F09-84C603782E88}" type="pres">
      <dgm:prSet presAssocID="{8CE70636-799B-4A2C-980D-8579D741475A}" presName="Name0" presStyleCnt="0">
        <dgm:presLayoutVars>
          <dgm:dir/>
          <dgm:animLvl val="lvl"/>
          <dgm:resizeHandles val="exact"/>
        </dgm:presLayoutVars>
      </dgm:prSet>
      <dgm:spPr/>
    </dgm:pt>
    <dgm:pt modelId="{1B83815A-C723-434C-ACE5-438DE5CCE895}" type="pres">
      <dgm:prSet presAssocID="{8CE70636-799B-4A2C-980D-8579D741475A}" presName="tSp" presStyleCnt="0"/>
      <dgm:spPr/>
    </dgm:pt>
    <dgm:pt modelId="{B03B1E6E-916F-4C49-BBFE-3FEFD3EC8069}" type="pres">
      <dgm:prSet presAssocID="{8CE70636-799B-4A2C-980D-8579D741475A}" presName="bSp" presStyleCnt="0"/>
      <dgm:spPr/>
    </dgm:pt>
    <dgm:pt modelId="{59200B9A-3563-CA47-858B-6536A88F2A66}" type="pres">
      <dgm:prSet presAssocID="{8CE70636-799B-4A2C-980D-8579D741475A}" presName="process" presStyleCnt="0"/>
      <dgm:spPr/>
    </dgm:pt>
    <dgm:pt modelId="{78D6DBBD-E108-A245-8831-A85F3E3401E4}" type="pres">
      <dgm:prSet presAssocID="{CCDF9E5A-12C3-4EB3-BE5D-1D5AFDB55057}" presName="composite1" presStyleCnt="0"/>
      <dgm:spPr/>
    </dgm:pt>
    <dgm:pt modelId="{48B34C17-A920-D044-854E-592E1ACDB705}" type="pres">
      <dgm:prSet presAssocID="{CCDF9E5A-12C3-4EB3-BE5D-1D5AFDB55057}" presName="dummyNode1" presStyleLbl="node1" presStyleIdx="0" presStyleCnt="2"/>
      <dgm:spPr/>
    </dgm:pt>
    <dgm:pt modelId="{3D6FFE79-D803-7946-94E1-0112BBFF2B0F}" type="pres">
      <dgm:prSet presAssocID="{CCDF9E5A-12C3-4EB3-BE5D-1D5AFDB55057}" presName="childNode1" presStyleLbl="bgAcc1" presStyleIdx="0" presStyleCnt="2">
        <dgm:presLayoutVars>
          <dgm:bulletEnabled val="1"/>
        </dgm:presLayoutVars>
      </dgm:prSet>
      <dgm:spPr/>
    </dgm:pt>
    <dgm:pt modelId="{F347D13C-06CF-A44A-A1DE-FA8893F6F862}" type="pres">
      <dgm:prSet presAssocID="{CCDF9E5A-12C3-4EB3-BE5D-1D5AFDB55057}" presName="childNode1tx" presStyleLbl="bgAcc1" presStyleIdx="0" presStyleCnt="2">
        <dgm:presLayoutVars>
          <dgm:bulletEnabled val="1"/>
        </dgm:presLayoutVars>
      </dgm:prSet>
      <dgm:spPr/>
    </dgm:pt>
    <dgm:pt modelId="{B96AB774-E170-5A45-BC32-48945B46BA9C}" type="pres">
      <dgm:prSet presAssocID="{CCDF9E5A-12C3-4EB3-BE5D-1D5AFDB55057}" presName="parentNode1" presStyleLbl="node1" presStyleIdx="0" presStyleCnt="2">
        <dgm:presLayoutVars>
          <dgm:chMax val="1"/>
          <dgm:bulletEnabled val="1"/>
        </dgm:presLayoutVars>
      </dgm:prSet>
      <dgm:spPr/>
    </dgm:pt>
    <dgm:pt modelId="{FF01BEA3-1FE1-C944-AEA8-6E69E24215E8}" type="pres">
      <dgm:prSet presAssocID="{CCDF9E5A-12C3-4EB3-BE5D-1D5AFDB55057}" presName="connSite1" presStyleCnt="0"/>
      <dgm:spPr/>
    </dgm:pt>
    <dgm:pt modelId="{7B73048D-E0C7-F946-AFDD-ACF91FE41FA6}" type="pres">
      <dgm:prSet presAssocID="{F3B7D072-6D77-4AEE-8765-61D1128EA12F}" presName="Name9" presStyleLbl="sibTrans2D1" presStyleIdx="0" presStyleCnt="1"/>
      <dgm:spPr/>
    </dgm:pt>
    <dgm:pt modelId="{D2B3C412-5E61-0246-B3D8-35BADA210E45}" type="pres">
      <dgm:prSet presAssocID="{6D81CA73-BBC8-44DE-8485-60BBD84D3B3A}" presName="composite2" presStyleCnt="0"/>
      <dgm:spPr/>
    </dgm:pt>
    <dgm:pt modelId="{B1264484-7CC1-614D-8DDE-3252D4D4F495}" type="pres">
      <dgm:prSet presAssocID="{6D81CA73-BBC8-44DE-8485-60BBD84D3B3A}" presName="dummyNode2" presStyleLbl="node1" presStyleIdx="0" presStyleCnt="2"/>
      <dgm:spPr/>
    </dgm:pt>
    <dgm:pt modelId="{8323A35E-5C1C-7443-92EF-97AF75B44E21}" type="pres">
      <dgm:prSet presAssocID="{6D81CA73-BBC8-44DE-8485-60BBD84D3B3A}" presName="childNode2" presStyleLbl="bgAcc1" presStyleIdx="1" presStyleCnt="2">
        <dgm:presLayoutVars>
          <dgm:bulletEnabled val="1"/>
        </dgm:presLayoutVars>
      </dgm:prSet>
      <dgm:spPr/>
    </dgm:pt>
    <dgm:pt modelId="{6AB111BF-AEF4-2B42-A816-4D6AA7ADED4F}" type="pres">
      <dgm:prSet presAssocID="{6D81CA73-BBC8-44DE-8485-60BBD84D3B3A}" presName="childNode2tx" presStyleLbl="bgAcc1" presStyleIdx="1" presStyleCnt="2">
        <dgm:presLayoutVars>
          <dgm:bulletEnabled val="1"/>
        </dgm:presLayoutVars>
      </dgm:prSet>
      <dgm:spPr/>
    </dgm:pt>
    <dgm:pt modelId="{B0DB4D0F-638A-6647-B276-B7AEECE109E3}" type="pres">
      <dgm:prSet presAssocID="{6D81CA73-BBC8-44DE-8485-60BBD84D3B3A}" presName="parentNode2" presStyleLbl="node1" presStyleIdx="1" presStyleCnt="2">
        <dgm:presLayoutVars>
          <dgm:chMax val="0"/>
          <dgm:bulletEnabled val="1"/>
        </dgm:presLayoutVars>
      </dgm:prSet>
      <dgm:spPr/>
    </dgm:pt>
    <dgm:pt modelId="{01C46F6B-0D27-1C49-9213-C1B511B3EE06}" type="pres">
      <dgm:prSet presAssocID="{6D81CA73-BBC8-44DE-8485-60BBD84D3B3A}" presName="connSite2" presStyleCnt="0"/>
      <dgm:spPr/>
    </dgm:pt>
  </dgm:ptLst>
  <dgm:cxnLst>
    <dgm:cxn modelId="{84987C07-3E41-344F-9D07-A344D8BA900F}" type="presOf" srcId="{280C99EE-1A63-4205-8A72-EC79B99ECA5C}" destId="{6AB111BF-AEF4-2B42-A816-4D6AA7ADED4F}" srcOrd="1" destOrd="2" presId="urn:microsoft.com/office/officeart/2005/8/layout/hProcess4"/>
    <dgm:cxn modelId="{2F4EDE09-C981-4C3F-B49A-AD72D2302427}" srcId="{8CE70636-799B-4A2C-980D-8579D741475A}" destId="{6D81CA73-BBC8-44DE-8485-60BBD84D3B3A}" srcOrd="1" destOrd="0" parTransId="{F6460205-422B-4A12-8C82-5235BCA30202}" sibTransId="{924D87C8-FF62-41B1-AB3D-90CB747B7A37}"/>
    <dgm:cxn modelId="{DC5CA70D-F06D-4C65-8D7C-9E91F50148E9}" srcId="{6D81CA73-BBC8-44DE-8485-60BBD84D3B3A}" destId="{3D80BF38-9300-4E61-8A01-9A0E656BD631}" srcOrd="0" destOrd="0" parTransId="{E139E4D9-B969-4D45-AC14-CFEC99EC456F}" sibTransId="{4BA1E3D5-21DB-4E36-8438-AF921B4B9D71}"/>
    <dgm:cxn modelId="{B096FD0F-2D44-4722-A857-69972A79B70A}" srcId="{CCDF9E5A-12C3-4EB3-BE5D-1D5AFDB55057}" destId="{79FFF278-FAE5-4D91-BFD3-BC3691C9CEFF}" srcOrd="2" destOrd="0" parTransId="{20F57230-8712-4598-AB56-5BA1EE239836}" sibTransId="{CE50FC86-0181-4C95-B93B-16B81B6B1C00}"/>
    <dgm:cxn modelId="{781E2519-4FCF-48D4-8F84-FF5ED0414045}" srcId="{6D81CA73-BBC8-44DE-8485-60BBD84D3B3A}" destId="{D1FBE7FE-593E-48D2-BF93-B759517666EB}" srcOrd="1" destOrd="0" parTransId="{5B8C9C45-32EC-496D-ACBF-1984386CBCF3}" sibTransId="{B5F1A1A4-F8AD-4561-A43E-744C57874410}"/>
    <dgm:cxn modelId="{71052919-A801-44D0-8A2C-4EAE5D78E23D}" srcId="{8CE70636-799B-4A2C-980D-8579D741475A}" destId="{CCDF9E5A-12C3-4EB3-BE5D-1D5AFDB55057}" srcOrd="0" destOrd="0" parTransId="{9B938E54-5CBB-49E2-8968-D7B557BD9824}" sibTransId="{F3B7D072-6D77-4AEE-8765-61D1128EA12F}"/>
    <dgm:cxn modelId="{2E515322-028C-8E47-A3E3-943BE95FA2BE}" type="presOf" srcId="{1CBBAE6A-4371-44F3-9827-4E3A475190A2}" destId="{6AB111BF-AEF4-2B42-A816-4D6AA7ADED4F}" srcOrd="1" destOrd="3" presId="urn:microsoft.com/office/officeart/2005/8/layout/hProcess4"/>
    <dgm:cxn modelId="{337C7E26-2481-1040-BAEE-8A3AB698FBB5}" type="presOf" srcId="{548AA98E-8B44-44A3-A087-1635CA0E6E65}" destId="{3D6FFE79-D803-7946-94E1-0112BBFF2B0F}" srcOrd="0" destOrd="0" presId="urn:microsoft.com/office/officeart/2005/8/layout/hProcess4"/>
    <dgm:cxn modelId="{D5643E2C-8248-A349-A653-BCC1C21A2BA7}" type="presOf" srcId="{6D81CA73-BBC8-44DE-8485-60BBD84D3B3A}" destId="{B0DB4D0F-638A-6647-B276-B7AEECE109E3}" srcOrd="0" destOrd="0" presId="urn:microsoft.com/office/officeart/2005/8/layout/hProcess4"/>
    <dgm:cxn modelId="{46235633-646A-2B4F-9ED7-346E6F7718B7}" type="presOf" srcId="{9522F2D6-9853-411A-B4B0-B1F866E3AB83}" destId="{F347D13C-06CF-A44A-A1DE-FA8893F6F862}" srcOrd="1" destOrd="1" presId="urn:microsoft.com/office/officeart/2005/8/layout/hProcess4"/>
    <dgm:cxn modelId="{10E83835-5046-448B-A4A9-24D6E04CA333}" srcId="{6D81CA73-BBC8-44DE-8485-60BBD84D3B3A}" destId="{1CBBAE6A-4371-44F3-9827-4E3A475190A2}" srcOrd="3" destOrd="0" parTransId="{D647038E-C96B-40E1-88C7-397DC22FDD6D}" sibTransId="{58E443E0-D4BB-442E-A58F-866349C2CF86}"/>
    <dgm:cxn modelId="{57C80F3A-BD99-4F2E-B340-9AF4BDC6B4FC}" srcId="{CCDF9E5A-12C3-4EB3-BE5D-1D5AFDB55057}" destId="{548AA98E-8B44-44A3-A087-1635CA0E6E65}" srcOrd="0" destOrd="0" parTransId="{608068A4-4E95-49F9-964D-62114BAFE66B}" sibTransId="{C642616A-7CC0-494D-A829-697640A68FD7}"/>
    <dgm:cxn modelId="{B37BAB45-194D-F44F-B2A1-3B3E9E1D891C}" type="presOf" srcId="{3D80BF38-9300-4E61-8A01-9A0E656BD631}" destId="{6AB111BF-AEF4-2B42-A816-4D6AA7ADED4F}" srcOrd="1" destOrd="0" presId="urn:microsoft.com/office/officeart/2005/8/layout/hProcess4"/>
    <dgm:cxn modelId="{F94A4946-30C7-1A41-BBC2-03893C012763}" type="presOf" srcId="{D1FBE7FE-593E-48D2-BF93-B759517666EB}" destId="{8323A35E-5C1C-7443-92EF-97AF75B44E21}" srcOrd="0" destOrd="1" presId="urn:microsoft.com/office/officeart/2005/8/layout/hProcess4"/>
    <dgm:cxn modelId="{473EAD56-60DC-4E36-93F6-1AA2BAB3BA38}" srcId="{CCDF9E5A-12C3-4EB3-BE5D-1D5AFDB55057}" destId="{5916C3D1-489E-40EB-8273-B711B165814F}" srcOrd="3" destOrd="0" parTransId="{AF3A22C9-9315-43BE-814F-9A8D650453D9}" sibTransId="{7E8FCDC8-3F68-41A8-8A48-790809649F40}"/>
    <dgm:cxn modelId="{26EEFD5E-E14A-8848-8750-81818CB46699}" type="presOf" srcId="{CCDF9E5A-12C3-4EB3-BE5D-1D5AFDB55057}" destId="{B96AB774-E170-5A45-BC32-48945B46BA9C}" srcOrd="0" destOrd="0" presId="urn:microsoft.com/office/officeart/2005/8/layout/hProcess4"/>
    <dgm:cxn modelId="{89704160-8E04-485F-84D1-118747CF9788}" srcId="{6D81CA73-BBC8-44DE-8485-60BBD84D3B3A}" destId="{280C99EE-1A63-4205-8A72-EC79B99ECA5C}" srcOrd="2" destOrd="0" parTransId="{33D73D43-5146-4091-B723-D3F5077EC91D}" sibTransId="{2AE16535-DC7B-4668-8EE3-1A1CD88B1B15}"/>
    <dgm:cxn modelId="{FE97AE6B-986E-4AB1-A4A1-EC8A0480FB96}" srcId="{CCDF9E5A-12C3-4EB3-BE5D-1D5AFDB55057}" destId="{9522F2D6-9853-411A-B4B0-B1F866E3AB83}" srcOrd="1" destOrd="0" parTransId="{0A695D9A-B1DD-4FF1-8885-2DB5B5BEDA0D}" sibTransId="{5381BF9B-BBF3-4CC8-878A-105C8D3012C8}"/>
    <dgm:cxn modelId="{BEBB3274-FB92-C64A-A5B8-12705E6437CB}" type="presOf" srcId="{D1FBE7FE-593E-48D2-BF93-B759517666EB}" destId="{6AB111BF-AEF4-2B42-A816-4D6AA7ADED4F}" srcOrd="1" destOrd="1" presId="urn:microsoft.com/office/officeart/2005/8/layout/hProcess4"/>
    <dgm:cxn modelId="{BA9EDB95-4A88-3C4D-887B-050F7B2FB46A}" type="presOf" srcId="{8CE70636-799B-4A2C-980D-8579D741475A}" destId="{2F37373A-AC18-1F49-9F09-84C603782E88}" srcOrd="0" destOrd="0" presId="urn:microsoft.com/office/officeart/2005/8/layout/hProcess4"/>
    <dgm:cxn modelId="{C09B57A1-11D4-5146-A860-2332868641A1}" type="presOf" srcId="{548AA98E-8B44-44A3-A087-1635CA0E6E65}" destId="{F347D13C-06CF-A44A-A1DE-FA8893F6F862}" srcOrd="1" destOrd="0" presId="urn:microsoft.com/office/officeart/2005/8/layout/hProcess4"/>
    <dgm:cxn modelId="{3C6C80B0-405F-D64B-95BB-6A50CEF99026}" type="presOf" srcId="{79FFF278-FAE5-4D91-BFD3-BC3691C9CEFF}" destId="{F347D13C-06CF-A44A-A1DE-FA8893F6F862}" srcOrd="1" destOrd="2" presId="urn:microsoft.com/office/officeart/2005/8/layout/hProcess4"/>
    <dgm:cxn modelId="{F48795B8-DC20-C34D-A1CE-F16518C71885}" type="presOf" srcId="{79FFF278-FAE5-4D91-BFD3-BC3691C9CEFF}" destId="{3D6FFE79-D803-7946-94E1-0112BBFF2B0F}" srcOrd="0" destOrd="2" presId="urn:microsoft.com/office/officeart/2005/8/layout/hProcess4"/>
    <dgm:cxn modelId="{521682C9-5321-5446-9897-9AB55A75654A}" type="presOf" srcId="{F3B7D072-6D77-4AEE-8765-61D1128EA12F}" destId="{7B73048D-E0C7-F946-AFDD-ACF91FE41FA6}" srcOrd="0" destOrd="0" presId="urn:microsoft.com/office/officeart/2005/8/layout/hProcess4"/>
    <dgm:cxn modelId="{583FA4CA-F119-C449-AC89-EC2D5EF95B9E}" type="presOf" srcId="{3D80BF38-9300-4E61-8A01-9A0E656BD631}" destId="{8323A35E-5C1C-7443-92EF-97AF75B44E21}" srcOrd="0" destOrd="0" presId="urn:microsoft.com/office/officeart/2005/8/layout/hProcess4"/>
    <dgm:cxn modelId="{F08E52CE-1398-5A43-8F6D-CDC0C882C306}" type="presOf" srcId="{9522F2D6-9853-411A-B4B0-B1F866E3AB83}" destId="{3D6FFE79-D803-7946-94E1-0112BBFF2B0F}" srcOrd="0" destOrd="1" presId="urn:microsoft.com/office/officeart/2005/8/layout/hProcess4"/>
    <dgm:cxn modelId="{533C70D1-E131-6441-B1FE-64C6CBCD3BE6}" type="presOf" srcId="{5916C3D1-489E-40EB-8273-B711B165814F}" destId="{F347D13C-06CF-A44A-A1DE-FA8893F6F862}" srcOrd="1" destOrd="3" presId="urn:microsoft.com/office/officeart/2005/8/layout/hProcess4"/>
    <dgm:cxn modelId="{C6EED4DA-01D4-F649-9F7B-41DC08606A50}" type="presOf" srcId="{5916C3D1-489E-40EB-8273-B711B165814F}" destId="{3D6FFE79-D803-7946-94E1-0112BBFF2B0F}" srcOrd="0" destOrd="3" presId="urn:microsoft.com/office/officeart/2005/8/layout/hProcess4"/>
    <dgm:cxn modelId="{F8013CF6-5F99-914C-87E3-3C8ACB6CABB4}" type="presOf" srcId="{1CBBAE6A-4371-44F3-9827-4E3A475190A2}" destId="{8323A35E-5C1C-7443-92EF-97AF75B44E21}" srcOrd="0" destOrd="3" presId="urn:microsoft.com/office/officeart/2005/8/layout/hProcess4"/>
    <dgm:cxn modelId="{4A0F10FE-7605-2F48-AF21-66AC54060F61}" type="presOf" srcId="{280C99EE-1A63-4205-8A72-EC79B99ECA5C}" destId="{8323A35E-5C1C-7443-92EF-97AF75B44E21}" srcOrd="0" destOrd="2" presId="urn:microsoft.com/office/officeart/2005/8/layout/hProcess4"/>
    <dgm:cxn modelId="{80D0A263-3A0B-CD4D-A569-292B3A6251A8}" type="presParOf" srcId="{2F37373A-AC18-1F49-9F09-84C603782E88}" destId="{1B83815A-C723-434C-ACE5-438DE5CCE895}" srcOrd="0" destOrd="0" presId="urn:microsoft.com/office/officeart/2005/8/layout/hProcess4"/>
    <dgm:cxn modelId="{387D0C75-2831-7541-A364-71C4A89C7BF7}" type="presParOf" srcId="{2F37373A-AC18-1F49-9F09-84C603782E88}" destId="{B03B1E6E-916F-4C49-BBFE-3FEFD3EC8069}" srcOrd="1" destOrd="0" presId="urn:microsoft.com/office/officeart/2005/8/layout/hProcess4"/>
    <dgm:cxn modelId="{1D2E51FB-3BD2-9C4D-B799-520DC8F573B3}" type="presParOf" srcId="{2F37373A-AC18-1F49-9F09-84C603782E88}" destId="{59200B9A-3563-CA47-858B-6536A88F2A66}" srcOrd="2" destOrd="0" presId="urn:microsoft.com/office/officeart/2005/8/layout/hProcess4"/>
    <dgm:cxn modelId="{8A3727C6-3646-6743-8BEA-BC4C96CCB3AF}" type="presParOf" srcId="{59200B9A-3563-CA47-858B-6536A88F2A66}" destId="{78D6DBBD-E108-A245-8831-A85F3E3401E4}" srcOrd="0" destOrd="0" presId="urn:microsoft.com/office/officeart/2005/8/layout/hProcess4"/>
    <dgm:cxn modelId="{8F6CAFF0-EF99-E946-81C8-E0D3F42AB792}" type="presParOf" srcId="{78D6DBBD-E108-A245-8831-A85F3E3401E4}" destId="{48B34C17-A920-D044-854E-592E1ACDB705}" srcOrd="0" destOrd="0" presId="urn:microsoft.com/office/officeart/2005/8/layout/hProcess4"/>
    <dgm:cxn modelId="{18E6B4AB-10DC-AE4D-85D3-487910310A2F}" type="presParOf" srcId="{78D6DBBD-E108-A245-8831-A85F3E3401E4}" destId="{3D6FFE79-D803-7946-94E1-0112BBFF2B0F}" srcOrd="1" destOrd="0" presId="urn:microsoft.com/office/officeart/2005/8/layout/hProcess4"/>
    <dgm:cxn modelId="{29AF5DED-4FB5-5F46-BD45-94F515113BAD}" type="presParOf" srcId="{78D6DBBD-E108-A245-8831-A85F3E3401E4}" destId="{F347D13C-06CF-A44A-A1DE-FA8893F6F862}" srcOrd="2" destOrd="0" presId="urn:microsoft.com/office/officeart/2005/8/layout/hProcess4"/>
    <dgm:cxn modelId="{993B70BF-76E4-554E-906E-A38618518AC8}" type="presParOf" srcId="{78D6DBBD-E108-A245-8831-A85F3E3401E4}" destId="{B96AB774-E170-5A45-BC32-48945B46BA9C}" srcOrd="3" destOrd="0" presId="urn:microsoft.com/office/officeart/2005/8/layout/hProcess4"/>
    <dgm:cxn modelId="{D05697E3-DAB0-0D49-8028-F94FBD6C1F31}" type="presParOf" srcId="{78D6DBBD-E108-A245-8831-A85F3E3401E4}" destId="{FF01BEA3-1FE1-C944-AEA8-6E69E24215E8}" srcOrd="4" destOrd="0" presId="urn:microsoft.com/office/officeart/2005/8/layout/hProcess4"/>
    <dgm:cxn modelId="{7C91E777-7F9D-5141-8F2C-CABFFFE26700}" type="presParOf" srcId="{59200B9A-3563-CA47-858B-6536A88F2A66}" destId="{7B73048D-E0C7-F946-AFDD-ACF91FE41FA6}" srcOrd="1" destOrd="0" presId="urn:microsoft.com/office/officeart/2005/8/layout/hProcess4"/>
    <dgm:cxn modelId="{25CEAFD6-FB2B-C84D-BD0F-1E6A0B3C3838}" type="presParOf" srcId="{59200B9A-3563-CA47-858B-6536A88F2A66}" destId="{D2B3C412-5E61-0246-B3D8-35BADA210E45}" srcOrd="2" destOrd="0" presId="urn:microsoft.com/office/officeart/2005/8/layout/hProcess4"/>
    <dgm:cxn modelId="{5E0BE209-9F4F-DB49-8368-FAE4D4DDE63F}" type="presParOf" srcId="{D2B3C412-5E61-0246-B3D8-35BADA210E45}" destId="{B1264484-7CC1-614D-8DDE-3252D4D4F495}" srcOrd="0" destOrd="0" presId="urn:microsoft.com/office/officeart/2005/8/layout/hProcess4"/>
    <dgm:cxn modelId="{F91C5976-9330-664D-B589-90907DACEDC3}" type="presParOf" srcId="{D2B3C412-5E61-0246-B3D8-35BADA210E45}" destId="{8323A35E-5C1C-7443-92EF-97AF75B44E21}" srcOrd="1" destOrd="0" presId="urn:microsoft.com/office/officeart/2005/8/layout/hProcess4"/>
    <dgm:cxn modelId="{EFFDAD7A-5653-9748-BF3E-B0DB6763C9A1}" type="presParOf" srcId="{D2B3C412-5E61-0246-B3D8-35BADA210E45}" destId="{6AB111BF-AEF4-2B42-A816-4D6AA7ADED4F}" srcOrd="2" destOrd="0" presId="urn:microsoft.com/office/officeart/2005/8/layout/hProcess4"/>
    <dgm:cxn modelId="{A58FB998-EC16-C649-A5E9-7BA862BA70E0}" type="presParOf" srcId="{D2B3C412-5E61-0246-B3D8-35BADA210E45}" destId="{B0DB4D0F-638A-6647-B276-B7AEECE109E3}" srcOrd="3" destOrd="0" presId="urn:microsoft.com/office/officeart/2005/8/layout/hProcess4"/>
    <dgm:cxn modelId="{31FB6235-925F-FF4C-A537-7C1B6F5A2ABF}" type="presParOf" srcId="{D2B3C412-5E61-0246-B3D8-35BADA210E45}" destId="{01C46F6B-0D27-1C49-9213-C1B511B3EE06}"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800B101-915A-4090-ACFE-83A6409953E2}" type="doc">
      <dgm:prSet loTypeId="urn:microsoft.com/office/officeart/2005/8/layout/venn2" loCatId="relationship" qsTypeId="urn:microsoft.com/office/officeart/2005/8/quickstyle/simple1" qsCatId="simple" csTypeId="urn:microsoft.com/office/officeart/2005/8/colors/accent1_2" csCatId="accent1" phldr="1"/>
      <dgm:spPr/>
    </dgm:pt>
    <dgm:pt modelId="{46AEDCA1-EF99-4B20-91AD-B06DDF03DC7F}">
      <dgm:prSet phldrT="[Text]" custT="1"/>
      <dgm:spPr>
        <a:solidFill>
          <a:schemeClr val="accent1"/>
        </a:solidFill>
      </dgm:spPr>
      <dgm:t>
        <a:bodyPr/>
        <a:lstStyle/>
        <a:p>
          <a:r>
            <a:rPr lang="en-CA" sz="2400" b="1" dirty="0"/>
            <a:t>Coaching Feedback</a:t>
          </a:r>
        </a:p>
      </dgm:t>
    </dgm:pt>
    <dgm:pt modelId="{A3B968C4-BDCE-483F-9EE4-B6FF95C4D194}" type="parTrans" cxnId="{D1C00B38-2087-46AE-9575-E8361E09020D}">
      <dgm:prSet/>
      <dgm:spPr/>
      <dgm:t>
        <a:bodyPr/>
        <a:lstStyle/>
        <a:p>
          <a:endParaRPr lang="en-CA"/>
        </a:p>
      </dgm:t>
    </dgm:pt>
    <dgm:pt modelId="{C82CFD2D-0427-46A3-B28A-50A7F0601152}" type="sibTrans" cxnId="{D1C00B38-2087-46AE-9575-E8361E09020D}">
      <dgm:prSet/>
      <dgm:spPr/>
      <dgm:t>
        <a:bodyPr/>
        <a:lstStyle/>
        <a:p>
          <a:endParaRPr lang="en-CA"/>
        </a:p>
      </dgm:t>
    </dgm:pt>
    <dgm:pt modelId="{8F21DD30-C011-485F-8169-527538C42789}">
      <dgm:prSet phldrT="[Text]" custT="1"/>
      <dgm:spPr>
        <a:solidFill>
          <a:schemeClr val="tx2">
            <a:lumMod val="40000"/>
            <a:lumOff val="60000"/>
          </a:schemeClr>
        </a:solidFill>
      </dgm:spPr>
      <dgm:t>
        <a:bodyPr/>
        <a:lstStyle/>
        <a:p>
          <a:r>
            <a:rPr lang="en-CA" sz="2400" dirty="0"/>
            <a:t>Feedback</a:t>
          </a:r>
        </a:p>
      </dgm:t>
    </dgm:pt>
    <dgm:pt modelId="{52551032-CCF2-4BA9-8ED2-2218865410DB}" type="parTrans" cxnId="{D825B799-E9C2-4486-B2F1-9EB4E6CCCA43}">
      <dgm:prSet/>
      <dgm:spPr/>
      <dgm:t>
        <a:bodyPr/>
        <a:lstStyle/>
        <a:p>
          <a:endParaRPr lang="en-CA"/>
        </a:p>
      </dgm:t>
    </dgm:pt>
    <dgm:pt modelId="{86AC3898-8CA0-4A0A-9C80-FF117D90C34A}" type="sibTrans" cxnId="{D825B799-E9C2-4486-B2F1-9EB4E6CCCA43}">
      <dgm:prSet/>
      <dgm:spPr/>
      <dgm:t>
        <a:bodyPr/>
        <a:lstStyle/>
        <a:p>
          <a:endParaRPr lang="en-CA"/>
        </a:p>
      </dgm:t>
    </dgm:pt>
    <dgm:pt modelId="{48E84228-E2E2-4DE3-B500-A2CDB12AE733}">
      <dgm:prSet phldrT="[Text]" custT="1"/>
      <dgm:spPr>
        <a:solidFill>
          <a:schemeClr val="accent6"/>
        </a:solidFill>
      </dgm:spPr>
      <dgm:t>
        <a:bodyPr/>
        <a:lstStyle/>
        <a:p>
          <a:r>
            <a:rPr lang="en-CA" sz="2200" b="0" dirty="0">
              <a:solidFill>
                <a:schemeClr val="bg1"/>
              </a:solidFill>
            </a:rPr>
            <a:t>Observation of Work</a:t>
          </a:r>
        </a:p>
      </dgm:t>
    </dgm:pt>
    <dgm:pt modelId="{DCDD0074-423E-43E0-B866-8709DDBCC26B}" type="parTrans" cxnId="{8C7836E1-1398-4002-A1AF-4C16A01409B8}">
      <dgm:prSet/>
      <dgm:spPr/>
      <dgm:t>
        <a:bodyPr/>
        <a:lstStyle/>
        <a:p>
          <a:endParaRPr lang="en-CA"/>
        </a:p>
      </dgm:t>
    </dgm:pt>
    <dgm:pt modelId="{384BE251-1903-4691-995E-BB60CE3F0367}" type="sibTrans" cxnId="{8C7836E1-1398-4002-A1AF-4C16A01409B8}">
      <dgm:prSet/>
      <dgm:spPr/>
      <dgm:t>
        <a:bodyPr/>
        <a:lstStyle/>
        <a:p>
          <a:endParaRPr lang="en-CA"/>
        </a:p>
      </dgm:t>
    </dgm:pt>
    <dgm:pt modelId="{7DA94072-324E-49A5-9F4F-EA09AB6211AF}" type="pres">
      <dgm:prSet presAssocID="{9800B101-915A-4090-ACFE-83A6409953E2}" presName="Name0" presStyleCnt="0">
        <dgm:presLayoutVars>
          <dgm:chMax val="7"/>
          <dgm:resizeHandles val="exact"/>
        </dgm:presLayoutVars>
      </dgm:prSet>
      <dgm:spPr/>
    </dgm:pt>
    <dgm:pt modelId="{91DFFA3A-6E7E-4B4D-90D8-ACD7D3250A8E}" type="pres">
      <dgm:prSet presAssocID="{9800B101-915A-4090-ACFE-83A6409953E2}" presName="comp1" presStyleCnt="0"/>
      <dgm:spPr/>
    </dgm:pt>
    <dgm:pt modelId="{CD4D7537-4334-4F86-8C22-CDE0251D56E1}" type="pres">
      <dgm:prSet presAssocID="{9800B101-915A-4090-ACFE-83A6409953E2}" presName="circle1" presStyleLbl="node1" presStyleIdx="0" presStyleCnt="3"/>
      <dgm:spPr/>
    </dgm:pt>
    <dgm:pt modelId="{DE5E3478-4EFC-42AC-AC63-88307457280F}" type="pres">
      <dgm:prSet presAssocID="{9800B101-915A-4090-ACFE-83A6409953E2}" presName="c1text" presStyleLbl="node1" presStyleIdx="0" presStyleCnt="3">
        <dgm:presLayoutVars>
          <dgm:bulletEnabled val="1"/>
        </dgm:presLayoutVars>
      </dgm:prSet>
      <dgm:spPr/>
    </dgm:pt>
    <dgm:pt modelId="{560D216D-C223-4082-9C0B-D90BD6CF5671}" type="pres">
      <dgm:prSet presAssocID="{9800B101-915A-4090-ACFE-83A6409953E2}" presName="comp2" presStyleCnt="0"/>
      <dgm:spPr/>
    </dgm:pt>
    <dgm:pt modelId="{3238BCDF-441B-44E7-A6F8-EE4067F91A11}" type="pres">
      <dgm:prSet presAssocID="{9800B101-915A-4090-ACFE-83A6409953E2}" presName="circle2" presStyleLbl="node1" presStyleIdx="1" presStyleCnt="3"/>
      <dgm:spPr/>
    </dgm:pt>
    <dgm:pt modelId="{0883C5BB-C45E-4561-8190-7963B6C82BA3}" type="pres">
      <dgm:prSet presAssocID="{9800B101-915A-4090-ACFE-83A6409953E2}" presName="c2text" presStyleLbl="node1" presStyleIdx="1" presStyleCnt="3">
        <dgm:presLayoutVars>
          <dgm:bulletEnabled val="1"/>
        </dgm:presLayoutVars>
      </dgm:prSet>
      <dgm:spPr/>
    </dgm:pt>
    <dgm:pt modelId="{A1DFB08D-DC3E-49BC-99FC-DEC01882079E}" type="pres">
      <dgm:prSet presAssocID="{9800B101-915A-4090-ACFE-83A6409953E2}" presName="comp3" presStyleCnt="0"/>
      <dgm:spPr/>
    </dgm:pt>
    <dgm:pt modelId="{07F025BC-C989-42C0-8D17-75D58C59EA3F}" type="pres">
      <dgm:prSet presAssocID="{9800B101-915A-4090-ACFE-83A6409953E2}" presName="circle3" presStyleLbl="node1" presStyleIdx="2" presStyleCnt="3" custScaleX="109908"/>
      <dgm:spPr/>
    </dgm:pt>
    <dgm:pt modelId="{094EBBAC-4721-406F-ABB4-A66D3AACD0AA}" type="pres">
      <dgm:prSet presAssocID="{9800B101-915A-4090-ACFE-83A6409953E2}" presName="c3text" presStyleLbl="node1" presStyleIdx="2" presStyleCnt="3">
        <dgm:presLayoutVars>
          <dgm:bulletEnabled val="1"/>
        </dgm:presLayoutVars>
      </dgm:prSet>
      <dgm:spPr/>
    </dgm:pt>
  </dgm:ptLst>
  <dgm:cxnLst>
    <dgm:cxn modelId="{228E1809-B130-4050-BB57-D9F3F69D12F7}" type="presOf" srcId="{48E84228-E2E2-4DE3-B500-A2CDB12AE733}" destId="{094EBBAC-4721-406F-ABB4-A66D3AACD0AA}" srcOrd="1" destOrd="0" presId="urn:microsoft.com/office/officeart/2005/8/layout/venn2"/>
    <dgm:cxn modelId="{1676990F-F438-4D53-A9D2-F2B71130E6F2}" type="presOf" srcId="{9800B101-915A-4090-ACFE-83A6409953E2}" destId="{7DA94072-324E-49A5-9F4F-EA09AB6211AF}" srcOrd="0" destOrd="0" presId="urn:microsoft.com/office/officeart/2005/8/layout/venn2"/>
    <dgm:cxn modelId="{D1C00B38-2087-46AE-9575-E8361E09020D}" srcId="{9800B101-915A-4090-ACFE-83A6409953E2}" destId="{46AEDCA1-EF99-4B20-91AD-B06DDF03DC7F}" srcOrd="0" destOrd="0" parTransId="{A3B968C4-BDCE-483F-9EE4-B6FF95C4D194}" sibTransId="{C82CFD2D-0427-46A3-B28A-50A7F0601152}"/>
    <dgm:cxn modelId="{E8BB9854-E58E-4731-BFAD-7D39C9A3E00B}" type="presOf" srcId="{46AEDCA1-EF99-4B20-91AD-B06DDF03DC7F}" destId="{CD4D7537-4334-4F86-8C22-CDE0251D56E1}" srcOrd="0" destOrd="0" presId="urn:microsoft.com/office/officeart/2005/8/layout/venn2"/>
    <dgm:cxn modelId="{70CDA25F-F8C7-4368-9EC8-35A898944E7B}" type="presOf" srcId="{8F21DD30-C011-485F-8169-527538C42789}" destId="{0883C5BB-C45E-4561-8190-7963B6C82BA3}" srcOrd="1" destOrd="0" presId="urn:microsoft.com/office/officeart/2005/8/layout/venn2"/>
    <dgm:cxn modelId="{AFF6EF71-D647-4422-BD02-684A3BE19A3E}" type="presOf" srcId="{8F21DD30-C011-485F-8169-527538C42789}" destId="{3238BCDF-441B-44E7-A6F8-EE4067F91A11}" srcOrd="0" destOrd="0" presId="urn:microsoft.com/office/officeart/2005/8/layout/venn2"/>
    <dgm:cxn modelId="{D825B799-E9C2-4486-B2F1-9EB4E6CCCA43}" srcId="{9800B101-915A-4090-ACFE-83A6409953E2}" destId="{8F21DD30-C011-485F-8169-527538C42789}" srcOrd="1" destOrd="0" parTransId="{52551032-CCF2-4BA9-8ED2-2218865410DB}" sibTransId="{86AC3898-8CA0-4A0A-9C80-FF117D90C34A}"/>
    <dgm:cxn modelId="{3F9E66A4-DDDF-492A-A45E-AC9D9F08A734}" type="presOf" srcId="{48E84228-E2E2-4DE3-B500-A2CDB12AE733}" destId="{07F025BC-C989-42C0-8D17-75D58C59EA3F}" srcOrd="0" destOrd="0" presId="urn:microsoft.com/office/officeart/2005/8/layout/venn2"/>
    <dgm:cxn modelId="{7F8E1DBA-7DDB-4978-9B25-FF5A8108FFB3}" type="presOf" srcId="{46AEDCA1-EF99-4B20-91AD-B06DDF03DC7F}" destId="{DE5E3478-4EFC-42AC-AC63-88307457280F}" srcOrd="1" destOrd="0" presId="urn:microsoft.com/office/officeart/2005/8/layout/venn2"/>
    <dgm:cxn modelId="{8C7836E1-1398-4002-A1AF-4C16A01409B8}" srcId="{9800B101-915A-4090-ACFE-83A6409953E2}" destId="{48E84228-E2E2-4DE3-B500-A2CDB12AE733}" srcOrd="2" destOrd="0" parTransId="{DCDD0074-423E-43E0-B866-8709DDBCC26B}" sibTransId="{384BE251-1903-4691-995E-BB60CE3F0367}"/>
    <dgm:cxn modelId="{F507440D-0E84-436C-8771-4E204F934E27}" type="presParOf" srcId="{7DA94072-324E-49A5-9F4F-EA09AB6211AF}" destId="{91DFFA3A-6E7E-4B4D-90D8-ACD7D3250A8E}" srcOrd="0" destOrd="0" presId="urn:microsoft.com/office/officeart/2005/8/layout/venn2"/>
    <dgm:cxn modelId="{31FB243D-3BE3-4CF5-ADC8-468A70CF6161}" type="presParOf" srcId="{91DFFA3A-6E7E-4B4D-90D8-ACD7D3250A8E}" destId="{CD4D7537-4334-4F86-8C22-CDE0251D56E1}" srcOrd="0" destOrd="0" presId="urn:microsoft.com/office/officeart/2005/8/layout/venn2"/>
    <dgm:cxn modelId="{4C66C702-1328-494E-B4E2-6FC665195E42}" type="presParOf" srcId="{91DFFA3A-6E7E-4B4D-90D8-ACD7D3250A8E}" destId="{DE5E3478-4EFC-42AC-AC63-88307457280F}" srcOrd="1" destOrd="0" presId="urn:microsoft.com/office/officeart/2005/8/layout/venn2"/>
    <dgm:cxn modelId="{F5378868-7D44-4612-A361-4288BE1BB35A}" type="presParOf" srcId="{7DA94072-324E-49A5-9F4F-EA09AB6211AF}" destId="{560D216D-C223-4082-9C0B-D90BD6CF5671}" srcOrd="1" destOrd="0" presId="urn:microsoft.com/office/officeart/2005/8/layout/venn2"/>
    <dgm:cxn modelId="{4904C64F-D370-4E74-8DFC-BCBE4C668EF5}" type="presParOf" srcId="{560D216D-C223-4082-9C0B-D90BD6CF5671}" destId="{3238BCDF-441B-44E7-A6F8-EE4067F91A11}" srcOrd="0" destOrd="0" presId="urn:microsoft.com/office/officeart/2005/8/layout/venn2"/>
    <dgm:cxn modelId="{AED16844-CF69-450B-9815-12D9C51EF24C}" type="presParOf" srcId="{560D216D-C223-4082-9C0B-D90BD6CF5671}" destId="{0883C5BB-C45E-4561-8190-7963B6C82BA3}" srcOrd="1" destOrd="0" presId="urn:microsoft.com/office/officeart/2005/8/layout/venn2"/>
    <dgm:cxn modelId="{7B4BEEAA-1CF1-47FB-B837-2CC9DBD31361}" type="presParOf" srcId="{7DA94072-324E-49A5-9F4F-EA09AB6211AF}" destId="{A1DFB08D-DC3E-49BC-99FC-DEC01882079E}" srcOrd="2" destOrd="0" presId="urn:microsoft.com/office/officeart/2005/8/layout/venn2"/>
    <dgm:cxn modelId="{0537889C-88ED-469C-9C4C-8B3FD590B84C}" type="presParOf" srcId="{A1DFB08D-DC3E-49BC-99FC-DEC01882079E}" destId="{07F025BC-C989-42C0-8D17-75D58C59EA3F}" srcOrd="0" destOrd="0" presId="urn:microsoft.com/office/officeart/2005/8/layout/venn2"/>
    <dgm:cxn modelId="{AC2EE3D7-DAF6-47AF-A4DF-FA811252FE25}" type="presParOf" srcId="{A1DFB08D-DC3E-49BC-99FC-DEC01882079E}" destId="{094EBBAC-4721-406F-ABB4-A66D3AACD0A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6C2148E-B3C9-4C8B-A5FC-CD69F6D545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9A6E12C-4CA5-4E6D-A722-A99E61F0CA65}">
      <dgm:prSet/>
      <dgm:spPr/>
      <dgm:t>
        <a:bodyPr/>
        <a:lstStyle/>
        <a:p>
          <a:r>
            <a:rPr lang="en-US"/>
            <a:t>Because</a:t>
          </a:r>
        </a:p>
      </dgm:t>
    </dgm:pt>
    <dgm:pt modelId="{68D664DF-B3F9-4435-85A2-2CC4E9A5BFB7}" type="parTrans" cxnId="{80008196-60F7-4BF6-B631-93A8648D4111}">
      <dgm:prSet/>
      <dgm:spPr/>
      <dgm:t>
        <a:bodyPr/>
        <a:lstStyle/>
        <a:p>
          <a:endParaRPr lang="en-US"/>
        </a:p>
      </dgm:t>
    </dgm:pt>
    <dgm:pt modelId="{A2AEE5F4-6521-4B71-8DC2-A7526FA3FFBA}" type="sibTrans" cxnId="{80008196-60F7-4BF6-B631-93A8648D4111}">
      <dgm:prSet/>
      <dgm:spPr/>
      <dgm:t>
        <a:bodyPr/>
        <a:lstStyle/>
        <a:p>
          <a:endParaRPr lang="en-US"/>
        </a:p>
      </dgm:t>
    </dgm:pt>
    <dgm:pt modelId="{CABA1B05-8781-422A-98B2-E8D743C93CF2}">
      <dgm:prSet/>
      <dgm:spPr/>
      <dgm:t>
        <a:bodyPr/>
        <a:lstStyle/>
        <a:p>
          <a:r>
            <a:rPr lang="en-US"/>
            <a:t>Next time…</a:t>
          </a:r>
        </a:p>
      </dgm:t>
    </dgm:pt>
    <dgm:pt modelId="{875AF3CA-F094-441A-BF80-4CF5F09BAE14}" type="parTrans" cxnId="{8899ED7A-DE4C-4456-9404-B871C84DB082}">
      <dgm:prSet/>
      <dgm:spPr/>
      <dgm:t>
        <a:bodyPr/>
        <a:lstStyle/>
        <a:p>
          <a:endParaRPr lang="en-US"/>
        </a:p>
      </dgm:t>
    </dgm:pt>
    <dgm:pt modelId="{70C95E78-129D-43C2-939D-ED500F9D7F49}" type="sibTrans" cxnId="{8899ED7A-DE4C-4456-9404-B871C84DB082}">
      <dgm:prSet/>
      <dgm:spPr/>
      <dgm:t>
        <a:bodyPr/>
        <a:lstStyle/>
        <a:p>
          <a:endParaRPr lang="en-US"/>
        </a:p>
      </dgm:t>
    </dgm:pt>
    <dgm:pt modelId="{30393E06-4C86-4A20-8B94-E0E9FA392689}">
      <dgm:prSet/>
      <dgm:spPr/>
      <dgm:t>
        <a:bodyPr/>
        <a:lstStyle/>
        <a:p>
          <a:r>
            <a:rPr lang="en-US"/>
            <a:t>Try…</a:t>
          </a:r>
        </a:p>
      </dgm:t>
    </dgm:pt>
    <dgm:pt modelId="{D93F1D96-D60C-42B9-ACA6-AC6AA5767361}" type="parTrans" cxnId="{EAF781E4-8AF2-4EFC-B055-79D326266263}">
      <dgm:prSet/>
      <dgm:spPr/>
      <dgm:t>
        <a:bodyPr/>
        <a:lstStyle/>
        <a:p>
          <a:endParaRPr lang="en-US"/>
        </a:p>
      </dgm:t>
    </dgm:pt>
    <dgm:pt modelId="{A665E9E3-4DEE-4700-B011-695397CC9410}" type="sibTrans" cxnId="{EAF781E4-8AF2-4EFC-B055-79D326266263}">
      <dgm:prSet/>
      <dgm:spPr/>
      <dgm:t>
        <a:bodyPr/>
        <a:lstStyle/>
        <a:p>
          <a:endParaRPr lang="en-US"/>
        </a:p>
      </dgm:t>
    </dgm:pt>
    <dgm:pt modelId="{BCE0F5BF-E88F-43CB-B6E4-B314D0916780}">
      <dgm:prSet/>
      <dgm:spPr/>
      <dgm:t>
        <a:bodyPr/>
        <a:lstStyle/>
        <a:p>
          <a:r>
            <a:rPr lang="en-US"/>
            <a:t>Recommend…</a:t>
          </a:r>
        </a:p>
      </dgm:t>
    </dgm:pt>
    <dgm:pt modelId="{E431225D-0D69-4046-BD36-DE02FF131462}" type="parTrans" cxnId="{D7035E66-6A28-4C4F-86F1-1E608ECA20F5}">
      <dgm:prSet/>
      <dgm:spPr/>
      <dgm:t>
        <a:bodyPr/>
        <a:lstStyle/>
        <a:p>
          <a:endParaRPr lang="en-US"/>
        </a:p>
      </dgm:t>
    </dgm:pt>
    <dgm:pt modelId="{6414EE71-4F37-4100-A2E4-ABCBF0671E89}" type="sibTrans" cxnId="{D7035E66-6A28-4C4F-86F1-1E608ECA20F5}">
      <dgm:prSet/>
      <dgm:spPr/>
      <dgm:t>
        <a:bodyPr/>
        <a:lstStyle/>
        <a:p>
          <a:endParaRPr lang="en-US"/>
        </a:p>
      </dgm:t>
    </dgm:pt>
    <dgm:pt modelId="{CA8568EE-61C7-4589-B009-8378A461BFC0}">
      <dgm:prSet/>
      <dgm:spPr/>
      <dgm:t>
        <a:bodyPr/>
        <a:lstStyle/>
        <a:p>
          <a:r>
            <a:rPr lang="en-US"/>
            <a:t>Consider….</a:t>
          </a:r>
        </a:p>
      </dgm:t>
    </dgm:pt>
    <dgm:pt modelId="{2C693DD2-35FA-4AC4-A49A-8B0CEF5376A3}" type="parTrans" cxnId="{845591B1-DB75-4791-B093-E6EB55F7A442}">
      <dgm:prSet/>
      <dgm:spPr/>
      <dgm:t>
        <a:bodyPr/>
        <a:lstStyle/>
        <a:p>
          <a:endParaRPr lang="en-US"/>
        </a:p>
      </dgm:t>
    </dgm:pt>
    <dgm:pt modelId="{82F5288F-8E1F-49F5-908F-391AFF88E08E}" type="sibTrans" cxnId="{845591B1-DB75-4791-B093-E6EB55F7A442}">
      <dgm:prSet/>
      <dgm:spPr/>
      <dgm:t>
        <a:bodyPr/>
        <a:lstStyle/>
        <a:p>
          <a:endParaRPr lang="en-US"/>
        </a:p>
      </dgm:t>
    </dgm:pt>
    <dgm:pt modelId="{B823AECE-E292-4062-95F5-7A07F9EF68F0}">
      <dgm:prSet/>
      <dgm:spPr/>
      <dgm:t>
        <a:bodyPr/>
        <a:lstStyle/>
        <a:p>
          <a:r>
            <a:rPr lang="en-US"/>
            <a:t>I suggest…</a:t>
          </a:r>
        </a:p>
      </dgm:t>
    </dgm:pt>
    <dgm:pt modelId="{613F1950-421F-478C-AA0C-2A0D4F14EFDF}" type="parTrans" cxnId="{3CC2DF6F-D91C-46CD-90CD-62C31DD8E041}">
      <dgm:prSet/>
      <dgm:spPr/>
      <dgm:t>
        <a:bodyPr/>
        <a:lstStyle/>
        <a:p>
          <a:endParaRPr lang="en-US"/>
        </a:p>
      </dgm:t>
    </dgm:pt>
    <dgm:pt modelId="{C8DBC46C-71B5-4176-BED5-D05D3E7A270E}" type="sibTrans" cxnId="{3CC2DF6F-D91C-46CD-90CD-62C31DD8E041}">
      <dgm:prSet/>
      <dgm:spPr/>
      <dgm:t>
        <a:bodyPr/>
        <a:lstStyle/>
        <a:p>
          <a:endParaRPr lang="en-US"/>
        </a:p>
      </dgm:t>
    </dgm:pt>
    <dgm:pt modelId="{B2948C68-0BA4-8841-BF93-0A064F9AF430}" type="pres">
      <dgm:prSet presAssocID="{A6C2148E-B3C9-4C8B-A5FC-CD69F6D54562}" presName="linear" presStyleCnt="0">
        <dgm:presLayoutVars>
          <dgm:animLvl val="lvl"/>
          <dgm:resizeHandles val="exact"/>
        </dgm:presLayoutVars>
      </dgm:prSet>
      <dgm:spPr/>
    </dgm:pt>
    <dgm:pt modelId="{64D2110F-A254-FD46-AFDD-2D217125A418}" type="pres">
      <dgm:prSet presAssocID="{09A6E12C-4CA5-4E6D-A722-A99E61F0CA65}" presName="parentText" presStyleLbl="node1" presStyleIdx="0" presStyleCnt="6">
        <dgm:presLayoutVars>
          <dgm:chMax val="0"/>
          <dgm:bulletEnabled val="1"/>
        </dgm:presLayoutVars>
      </dgm:prSet>
      <dgm:spPr/>
    </dgm:pt>
    <dgm:pt modelId="{932CAB60-8970-DB40-9EEE-D9269D904D03}" type="pres">
      <dgm:prSet presAssocID="{A2AEE5F4-6521-4B71-8DC2-A7526FA3FFBA}" presName="spacer" presStyleCnt="0"/>
      <dgm:spPr/>
    </dgm:pt>
    <dgm:pt modelId="{A1546CD9-3D8C-EC43-AA99-2F67B93089D4}" type="pres">
      <dgm:prSet presAssocID="{CABA1B05-8781-422A-98B2-E8D743C93CF2}" presName="parentText" presStyleLbl="node1" presStyleIdx="1" presStyleCnt="6">
        <dgm:presLayoutVars>
          <dgm:chMax val="0"/>
          <dgm:bulletEnabled val="1"/>
        </dgm:presLayoutVars>
      </dgm:prSet>
      <dgm:spPr/>
    </dgm:pt>
    <dgm:pt modelId="{7DC1161A-4E8D-D946-B5B5-10B358092B88}" type="pres">
      <dgm:prSet presAssocID="{70C95E78-129D-43C2-939D-ED500F9D7F49}" presName="spacer" presStyleCnt="0"/>
      <dgm:spPr/>
    </dgm:pt>
    <dgm:pt modelId="{6E1899CD-F8F6-1946-B477-80D6BE9DBA35}" type="pres">
      <dgm:prSet presAssocID="{30393E06-4C86-4A20-8B94-E0E9FA392689}" presName="parentText" presStyleLbl="node1" presStyleIdx="2" presStyleCnt="6">
        <dgm:presLayoutVars>
          <dgm:chMax val="0"/>
          <dgm:bulletEnabled val="1"/>
        </dgm:presLayoutVars>
      </dgm:prSet>
      <dgm:spPr/>
    </dgm:pt>
    <dgm:pt modelId="{1BEB6615-C811-3047-8E50-51FDEEF64346}" type="pres">
      <dgm:prSet presAssocID="{A665E9E3-4DEE-4700-B011-695397CC9410}" presName="spacer" presStyleCnt="0"/>
      <dgm:spPr/>
    </dgm:pt>
    <dgm:pt modelId="{31B60071-4DAB-364F-9911-56C34A3F9352}" type="pres">
      <dgm:prSet presAssocID="{BCE0F5BF-E88F-43CB-B6E4-B314D0916780}" presName="parentText" presStyleLbl="node1" presStyleIdx="3" presStyleCnt="6">
        <dgm:presLayoutVars>
          <dgm:chMax val="0"/>
          <dgm:bulletEnabled val="1"/>
        </dgm:presLayoutVars>
      </dgm:prSet>
      <dgm:spPr/>
    </dgm:pt>
    <dgm:pt modelId="{D30F2BA6-B7A2-184B-AA0B-377A0E7C182E}" type="pres">
      <dgm:prSet presAssocID="{6414EE71-4F37-4100-A2E4-ABCBF0671E89}" presName="spacer" presStyleCnt="0"/>
      <dgm:spPr/>
    </dgm:pt>
    <dgm:pt modelId="{196F5D37-B502-4541-ABAF-3A00316C9A9C}" type="pres">
      <dgm:prSet presAssocID="{CA8568EE-61C7-4589-B009-8378A461BFC0}" presName="parentText" presStyleLbl="node1" presStyleIdx="4" presStyleCnt="6">
        <dgm:presLayoutVars>
          <dgm:chMax val="0"/>
          <dgm:bulletEnabled val="1"/>
        </dgm:presLayoutVars>
      </dgm:prSet>
      <dgm:spPr/>
    </dgm:pt>
    <dgm:pt modelId="{CE951A88-242E-F149-8D31-03DEF696CEFC}" type="pres">
      <dgm:prSet presAssocID="{82F5288F-8E1F-49F5-908F-391AFF88E08E}" presName="spacer" presStyleCnt="0"/>
      <dgm:spPr/>
    </dgm:pt>
    <dgm:pt modelId="{E9E9D333-3994-8540-867C-2BD9DA4331F8}" type="pres">
      <dgm:prSet presAssocID="{B823AECE-E292-4062-95F5-7A07F9EF68F0}" presName="parentText" presStyleLbl="node1" presStyleIdx="5" presStyleCnt="6">
        <dgm:presLayoutVars>
          <dgm:chMax val="0"/>
          <dgm:bulletEnabled val="1"/>
        </dgm:presLayoutVars>
      </dgm:prSet>
      <dgm:spPr/>
    </dgm:pt>
  </dgm:ptLst>
  <dgm:cxnLst>
    <dgm:cxn modelId="{60436D1D-2D4C-2648-9823-A11956F53F08}" type="presOf" srcId="{09A6E12C-4CA5-4E6D-A722-A99E61F0CA65}" destId="{64D2110F-A254-FD46-AFDD-2D217125A418}" srcOrd="0" destOrd="0" presId="urn:microsoft.com/office/officeart/2005/8/layout/vList2"/>
    <dgm:cxn modelId="{90809935-AFFF-7F42-B392-B1D1267C75C8}" type="presOf" srcId="{A6C2148E-B3C9-4C8B-A5FC-CD69F6D54562}" destId="{B2948C68-0BA4-8841-BF93-0A064F9AF430}" srcOrd="0" destOrd="0" presId="urn:microsoft.com/office/officeart/2005/8/layout/vList2"/>
    <dgm:cxn modelId="{078F2B42-413E-BE4A-A440-2C3C687FE8FA}" type="presOf" srcId="{BCE0F5BF-E88F-43CB-B6E4-B314D0916780}" destId="{31B60071-4DAB-364F-9911-56C34A3F9352}" srcOrd="0" destOrd="0" presId="urn:microsoft.com/office/officeart/2005/8/layout/vList2"/>
    <dgm:cxn modelId="{D7035E66-6A28-4C4F-86F1-1E608ECA20F5}" srcId="{A6C2148E-B3C9-4C8B-A5FC-CD69F6D54562}" destId="{BCE0F5BF-E88F-43CB-B6E4-B314D0916780}" srcOrd="3" destOrd="0" parTransId="{E431225D-0D69-4046-BD36-DE02FF131462}" sibTransId="{6414EE71-4F37-4100-A2E4-ABCBF0671E89}"/>
    <dgm:cxn modelId="{3CC2DF6F-D91C-46CD-90CD-62C31DD8E041}" srcId="{A6C2148E-B3C9-4C8B-A5FC-CD69F6D54562}" destId="{B823AECE-E292-4062-95F5-7A07F9EF68F0}" srcOrd="5" destOrd="0" parTransId="{613F1950-421F-478C-AA0C-2A0D4F14EFDF}" sibTransId="{C8DBC46C-71B5-4176-BED5-D05D3E7A270E}"/>
    <dgm:cxn modelId="{8899ED7A-DE4C-4456-9404-B871C84DB082}" srcId="{A6C2148E-B3C9-4C8B-A5FC-CD69F6D54562}" destId="{CABA1B05-8781-422A-98B2-E8D743C93CF2}" srcOrd="1" destOrd="0" parTransId="{875AF3CA-F094-441A-BF80-4CF5F09BAE14}" sibTransId="{70C95E78-129D-43C2-939D-ED500F9D7F49}"/>
    <dgm:cxn modelId="{FBC9F87D-79DD-5542-845D-BB11F9AC71C1}" type="presOf" srcId="{CA8568EE-61C7-4589-B009-8378A461BFC0}" destId="{196F5D37-B502-4541-ABAF-3A00316C9A9C}" srcOrd="0" destOrd="0" presId="urn:microsoft.com/office/officeart/2005/8/layout/vList2"/>
    <dgm:cxn modelId="{80008196-60F7-4BF6-B631-93A8648D4111}" srcId="{A6C2148E-B3C9-4C8B-A5FC-CD69F6D54562}" destId="{09A6E12C-4CA5-4E6D-A722-A99E61F0CA65}" srcOrd="0" destOrd="0" parTransId="{68D664DF-B3F9-4435-85A2-2CC4E9A5BFB7}" sibTransId="{A2AEE5F4-6521-4B71-8DC2-A7526FA3FFBA}"/>
    <dgm:cxn modelId="{F5C191A1-FF79-D247-9501-019E0141A08C}" type="presOf" srcId="{30393E06-4C86-4A20-8B94-E0E9FA392689}" destId="{6E1899CD-F8F6-1946-B477-80D6BE9DBA35}" srcOrd="0" destOrd="0" presId="urn:microsoft.com/office/officeart/2005/8/layout/vList2"/>
    <dgm:cxn modelId="{89AEA6A4-BF4E-1248-A64E-4DE48CF705B5}" type="presOf" srcId="{B823AECE-E292-4062-95F5-7A07F9EF68F0}" destId="{E9E9D333-3994-8540-867C-2BD9DA4331F8}" srcOrd="0" destOrd="0" presId="urn:microsoft.com/office/officeart/2005/8/layout/vList2"/>
    <dgm:cxn modelId="{845591B1-DB75-4791-B093-E6EB55F7A442}" srcId="{A6C2148E-B3C9-4C8B-A5FC-CD69F6D54562}" destId="{CA8568EE-61C7-4589-B009-8378A461BFC0}" srcOrd="4" destOrd="0" parTransId="{2C693DD2-35FA-4AC4-A49A-8B0CEF5376A3}" sibTransId="{82F5288F-8E1F-49F5-908F-391AFF88E08E}"/>
    <dgm:cxn modelId="{8AEE93DC-8811-D643-97F0-6770D820FA9D}" type="presOf" srcId="{CABA1B05-8781-422A-98B2-E8D743C93CF2}" destId="{A1546CD9-3D8C-EC43-AA99-2F67B93089D4}" srcOrd="0" destOrd="0" presId="urn:microsoft.com/office/officeart/2005/8/layout/vList2"/>
    <dgm:cxn modelId="{EAF781E4-8AF2-4EFC-B055-79D326266263}" srcId="{A6C2148E-B3C9-4C8B-A5FC-CD69F6D54562}" destId="{30393E06-4C86-4A20-8B94-E0E9FA392689}" srcOrd="2" destOrd="0" parTransId="{D93F1D96-D60C-42B9-ACA6-AC6AA5767361}" sibTransId="{A665E9E3-4DEE-4700-B011-695397CC9410}"/>
    <dgm:cxn modelId="{931E5894-18EF-D64C-9E74-7B02128FFD32}" type="presParOf" srcId="{B2948C68-0BA4-8841-BF93-0A064F9AF430}" destId="{64D2110F-A254-FD46-AFDD-2D217125A418}" srcOrd="0" destOrd="0" presId="urn:microsoft.com/office/officeart/2005/8/layout/vList2"/>
    <dgm:cxn modelId="{8F42F672-0D90-974E-AE9B-44B19A19A697}" type="presParOf" srcId="{B2948C68-0BA4-8841-BF93-0A064F9AF430}" destId="{932CAB60-8970-DB40-9EEE-D9269D904D03}" srcOrd="1" destOrd="0" presId="urn:microsoft.com/office/officeart/2005/8/layout/vList2"/>
    <dgm:cxn modelId="{CCAF196C-DE5A-494F-8977-0F78958BCB22}" type="presParOf" srcId="{B2948C68-0BA4-8841-BF93-0A064F9AF430}" destId="{A1546CD9-3D8C-EC43-AA99-2F67B93089D4}" srcOrd="2" destOrd="0" presId="urn:microsoft.com/office/officeart/2005/8/layout/vList2"/>
    <dgm:cxn modelId="{AB0457D9-C33C-FA41-9BA0-6D0C4684BB96}" type="presParOf" srcId="{B2948C68-0BA4-8841-BF93-0A064F9AF430}" destId="{7DC1161A-4E8D-D946-B5B5-10B358092B88}" srcOrd="3" destOrd="0" presId="urn:microsoft.com/office/officeart/2005/8/layout/vList2"/>
    <dgm:cxn modelId="{9DA88DFA-C7D8-FC41-B585-4F733AEB22B6}" type="presParOf" srcId="{B2948C68-0BA4-8841-BF93-0A064F9AF430}" destId="{6E1899CD-F8F6-1946-B477-80D6BE9DBA35}" srcOrd="4" destOrd="0" presId="urn:microsoft.com/office/officeart/2005/8/layout/vList2"/>
    <dgm:cxn modelId="{B4E87E1B-1F31-8B4F-A8DE-363805AE75D2}" type="presParOf" srcId="{B2948C68-0BA4-8841-BF93-0A064F9AF430}" destId="{1BEB6615-C811-3047-8E50-51FDEEF64346}" srcOrd="5" destOrd="0" presId="urn:microsoft.com/office/officeart/2005/8/layout/vList2"/>
    <dgm:cxn modelId="{AD27BF26-64C8-974C-A8B8-466C7007312B}" type="presParOf" srcId="{B2948C68-0BA4-8841-BF93-0A064F9AF430}" destId="{31B60071-4DAB-364F-9911-56C34A3F9352}" srcOrd="6" destOrd="0" presId="urn:microsoft.com/office/officeart/2005/8/layout/vList2"/>
    <dgm:cxn modelId="{6698E46B-221A-0140-B371-3C4B714AD394}" type="presParOf" srcId="{B2948C68-0BA4-8841-BF93-0A064F9AF430}" destId="{D30F2BA6-B7A2-184B-AA0B-377A0E7C182E}" srcOrd="7" destOrd="0" presId="urn:microsoft.com/office/officeart/2005/8/layout/vList2"/>
    <dgm:cxn modelId="{497681E8-8BB8-884C-8159-A430DFEA5408}" type="presParOf" srcId="{B2948C68-0BA4-8841-BF93-0A064F9AF430}" destId="{196F5D37-B502-4541-ABAF-3A00316C9A9C}" srcOrd="8" destOrd="0" presId="urn:microsoft.com/office/officeart/2005/8/layout/vList2"/>
    <dgm:cxn modelId="{5928A930-6BDE-0B45-B41E-D6607B88B50B}" type="presParOf" srcId="{B2948C68-0BA4-8841-BF93-0A064F9AF430}" destId="{CE951A88-242E-F149-8D31-03DEF696CEFC}" srcOrd="9" destOrd="0" presId="urn:microsoft.com/office/officeart/2005/8/layout/vList2"/>
    <dgm:cxn modelId="{3CA857C2-24EC-E443-96F1-7E292D290B73}" type="presParOf" srcId="{B2948C68-0BA4-8841-BF93-0A064F9AF430}" destId="{E9E9D333-3994-8540-867C-2BD9DA4331F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dgm:spPr/>
      <dgm:t>
        <a:bodyPr/>
        <a:lstStyle/>
        <a:p>
          <a:pPr>
            <a:defRPr b="1"/>
          </a:pPr>
          <a:r>
            <a:rPr lang="en-US"/>
            <a:t>Time will still matter.</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A55EDE45-AD57-417F-9521-D1D6BBC61DD5}">
      <dgm:prSet/>
      <dgm:spPr/>
      <dgm:t>
        <a:bodyPr/>
        <a:lstStyle/>
        <a:p>
          <a:r>
            <a:rPr lang="en-US"/>
            <a:t>Early completion will be exception</a:t>
          </a:r>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77ED0AE8-98EF-422B-B5D0-FD2EFC45E592}">
      <dgm:prSet/>
      <dgm:spPr/>
      <dgm:t>
        <a:bodyPr/>
        <a:lstStyle/>
        <a:p>
          <a:pPr>
            <a:defRPr b="1"/>
          </a:pPr>
          <a:r>
            <a:rPr lang="en-US"/>
            <a:t>Its all about Feedback &amp; Assessment</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B462488D-FD8A-477C-9F67-CA9DDCD6EC01}">
      <dgm:prSet/>
      <dgm:spPr/>
      <dgm:t>
        <a:bodyPr/>
        <a:lstStyle/>
        <a:p>
          <a:pPr>
            <a:buFont typeface="Arial" panose="020B0604020202020204" pitchFamily="34" charset="0"/>
            <a:buNone/>
          </a:pPr>
          <a:r>
            <a:rPr lang="en-US" dirty="0"/>
            <a:t>Quality </a:t>
          </a:r>
        </a:p>
      </dgm:t>
    </dgm:pt>
    <dgm:pt modelId="{AC695C6D-918A-4F01-9E68-917940DEDB48}" type="parTrans" cxnId="{8DC42BA3-112B-487B-89EA-CE781F2AB95C}">
      <dgm:prSet/>
      <dgm:spPr/>
      <dgm:t>
        <a:bodyPr/>
        <a:lstStyle/>
        <a:p>
          <a:endParaRPr lang="en-US"/>
        </a:p>
      </dgm:t>
    </dgm:pt>
    <dgm:pt modelId="{9A14FBBF-EE51-4EF9-89A3-0550EB5AA14D}" type="sibTrans" cxnId="{8DC42BA3-112B-487B-89EA-CE781F2AB95C}">
      <dgm:prSet/>
      <dgm:spPr/>
      <dgm:t>
        <a:bodyPr/>
        <a:lstStyle/>
        <a:p>
          <a:endParaRPr lang="en-US"/>
        </a:p>
      </dgm:t>
    </dgm:pt>
    <dgm:pt modelId="{BC76559F-95D8-4E89-B573-F36FDC34EDA9}">
      <dgm:prSet/>
      <dgm:spPr/>
      <dgm:t>
        <a:bodyPr/>
        <a:lstStyle/>
        <a:p>
          <a:pPr>
            <a:buNone/>
          </a:pPr>
          <a:r>
            <a:rPr lang="en-US" dirty="0"/>
            <a:t>Acceptance &amp; Incorporation</a:t>
          </a:r>
        </a:p>
      </dgm:t>
    </dgm:pt>
    <dgm:pt modelId="{95F1FA2B-60F2-4F03-9364-1CCBB31A7A08}" type="parTrans" cxnId="{E0F67238-CB69-4A6C-AE7A-209DE3778B98}">
      <dgm:prSet/>
      <dgm:spPr/>
      <dgm:t>
        <a:bodyPr/>
        <a:lstStyle/>
        <a:p>
          <a:endParaRPr lang="en-US"/>
        </a:p>
      </dgm:t>
    </dgm:pt>
    <dgm:pt modelId="{BCCAA95D-DF8F-406D-ACDF-A7CED9B64BB0}" type="sibTrans" cxnId="{E0F67238-CB69-4A6C-AE7A-209DE3778B98}">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4">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4">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4">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4">
        <dgm:presLayoutVars/>
      </dgm:prSet>
      <dgm:spPr/>
    </dgm:pt>
  </dgm:ptLst>
  <dgm:cxnLst>
    <dgm:cxn modelId="{1849EE1D-3F14-470E-8CDF-A6BF795ED2C8}" type="presOf" srcId="{A55EDE45-AD57-417F-9521-D1D6BBC61DD5}" destId="{817A9F6F-ED40-4D42-ADAE-8E67B5292C28}" srcOrd="0" destOrd="0" presId="urn:microsoft.com/office/officeart/2018/5/layout/CenteredIconLabelDescriptionList"/>
    <dgm:cxn modelId="{0D7DB021-7B9E-45EC-8B0B-9B5E33850800}" type="presOf" srcId="{9755639F-10CC-42A6-BAFB-01E26736B424}" destId="{951CAF65-41F4-426E-A8D0-9A17B4837DC3}" srcOrd="0" destOrd="0" presId="urn:microsoft.com/office/officeart/2018/5/layout/CenteredIconLabelDescriptionList"/>
    <dgm:cxn modelId="{E0F67238-CB69-4A6C-AE7A-209DE3778B98}" srcId="{77ED0AE8-98EF-422B-B5D0-FD2EFC45E592}" destId="{BC76559F-95D8-4E89-B573-F36FDC34EDA9}" srcOrd="1" destOrd="0" parTransId="{95F1FA2B-60F2-4F03-9364-1CCBB31A7A08}" sibTransId="{BCCAA95D-DF8F-406D-ACDF-A7CED9B64BB0}"/>
    <dgm:cxn modelId="{D9296588-81A2-4426-A831-D301809B327C}" type="presOf" srcId="{BC76559F-95D8-4E89-B573-F36FDC34EDA9}" destId="{9A5375FD-ABD9-4D57-82F8-7B2F7FD91622}" srcOrd="0" destOrd="1"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8DC42BA3-112B-487B-89EA-CE781F2AB95C}" srcId="{77ED0AE8-98EF-422B-B5D0-FD2EFC45E592}" destId="{B462488D-FD8A-477C-9F67-CA9DDCD6EC01}" srcOrd="0" destOrd="0" parTransId="{AC695C6D-918A-4F01-9E68-917940DEDB48}" sibTransId="{9A14FBBF-EE51-4EF9-89A3-0550EB5AA14D}"/>
    <dgm:cxn modelId="{9D6021AB-DABF-479E-91F1-640D60F71156}" srcId="{4B0161CA-FD5E-40AC-BCE2-A79F91DC9806}" destId="{77ED0AE8-98EF-422B-B5D0-FD2EFC45E592}" srcOrd="1" destOrd="0" parTransId="{BFBA8618-8C46-4D58-9750-3B30B2D90A3A}" sibTransId="{B717BB5C-1D07-4928-85B9-07B6875C4866}"/>
    <dgm:cxn modelId="{E6DAD8AB-0BE7-4554-BD08-FC45F7C5D717}" type="presOf" srcId="{B462488D-FD8A-477C-9F67-CA9DDCD6EC01}" destId="{9A5375FD-ABD9-4D57-82F8-7B2F7FD91622}" srcOrd="0" destOrd="0" presId="urn:microsoft.com/office/officeart/2018/5/layout/CenteredIconLabelDescriptionList"/>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396BEEF5-CB9E-493E-ABAE-931275971D2F}" srcId="{9755639F-10CC-42A6-BAFB-01E26736B424}" destId="{A55EDE45-AD57-417F-9521-D1D6BBC61DD5}" srcOrd="0" destOrd="0" parTransId="{2B62640C-6DAA-446B-865B-6A2ACC55E8DD}" sibTransId="{A83E3405-95BF-4272-8563-B29BBDACDDCF}"/>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C06A8128-D134-4DDF-9023-81B895CD2BB0}" type="presParOf" srcId="{90C1653A-23FA-4340-B07D-163D8C41FAF5}" destId="{BD7E61DD-CC5A-4AE2-85CF-BA206A23D02A}" srcOrd="2"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spcAft>
              <a:spcPts val="0"/>
            </a:spcAft>
            <a:defRPr b="1"/>
          </a:pPr>
          <a:r>
            <a:rPr lang="en-US" sz="2000" dirty="0"/>
            <a:t>Residents will progress through</a:t>
          </a:r>
        </a:p>
        <a:p>
          <a:pPr>
            <a:lnSpc>
              <a:spcPct val="100000"/>
            </a:lnSpc>
            <a:spcAft>
              <a:spcPts val="0"/>
            </a:spcAft>
            <a:defRPr b="1"/>
          </a:pPr>
          <a:r>
            <a:rPr lang="en-US" sz="2000" dirty="0"/>
            <a:t>Stages of Training</a:t>
          </a:r>
        </a:p>
        <a:p>
          <a:pPr>
            <a:lnSpc>
              <a:spcPct val="100000"/>
            </a:lnSpc>
            <a:spcAft>
              <a:spcPts val="0"/>
            </a:spcAft>
            <a:defRPr b="1"/>
          </a:pPr>
          <a:r>
            <a:rPr lang="en-US" sz="2000" dirty="0"/>
            <a:t>along the Competence Continuum</a:t>
          </a:r>
          <a:r>
            <a:rPr lang="en-US" sz="1600" dirty="0"/>
            <a:t>.</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A55EDE45-AD57-417F-9521-D1D6BBC61DD5}">
      <dgm:prSet/>
      <dgm:spPr/>
      <dgm:t>
        <a:bodyPr/>
        <a:lstStyle/>
        <a:p>
          <a:pPr>
            <a:lnSpc>
              <a:spcPct val="100000"/>
            </a:lnSpc>
          </a:pPr>
          <a:endParaRPr lang="en-US" dirty="0"/>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77ED0AE8-98EF-422B-B5D0-FD2EFC45E592}">
      <dgm:prSet custT="1"/>
      <dgm:spPr/>
      <dgm:t>
        <a:bodyPr/>
        <a:lstStyle/>
        <a:p>
          <a:pPr>
            <a:lnSpc>
              <a:spcPct val="100000"/>
            </a:lnSpc>
            <a:spcAft>
              <a:spcPts val="0"/>
            </a:spcAft>
            <a:defRPr b="1"/>
          </a:pPr>
          <a:r>
            <a:rPr lang="en-US" sz="2000" dirty="0"/>
            <a:t>There will be defined </a:t>
          </a:r>
        </a:p>
        <a:p>
          <a:pPr>
            <a:lnSpc>
              <a:spcPct val="100000"/>
            </a:lnSpc>
            <a:spcAft>
              <a:spcPts val="0"/>
            </a:spcAft>
            <a:defRPr b="1"/>
          </a:pPr>
          <a:r>
            <a:rPr lang="en-US" sz="2000" dirty="0"/>
            <a:t>Required Training Experiences </a:t>
          </a:r>
        </a:p>
        <a:p>
          <a:pPr>
            <a:lnSpc>
              <a:spcPct val="100000"/>
            </a:lnSpc>
            <a:spcAft>
              <a:spcPts val="0"/>
            </a:spcAft>
            <a:defRPr b="1"/>
          </a:pPr>
          <a:r>
            <a:rPr lang="en-US" sz="2000" dirty="0"/>
            <a:t>in each stage of training.</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4" custScaleY="143498" custLinFactNeighborX="2427" custLinFactNeighborY="20898">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4">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st"/>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4" custScaleY="144424" custLinFactNeighborX="3852" custLinFactNeighborY="22242">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4">
        <dgm:presLayoutVars/>
      </dgm:prSet>
      <dgm:spPr/>
    </dgm:pt>
  </dgm:ptLst>
  <dgm:cxnLst>
    <dgm:cxn modelId="{1849EE1D-3F14-470E-8CDF-A6BF795ED2C8}" type="presOf" srcId="{A55EDE45-AD57-417F-9521-D1D6BBC61DD5}" destId="{817A9F6F-ED40-4D42-ADAE-8E67B5292C28}" srcOrd="0" destOrd="0" presId="urn:microsoft.com/office/officeart/2018/5/layout/CenteredIconLabelDescriptionLi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9D6021AB-DABF-479E-91F1-640D60F71156}" srcId="{4B0161CA-FD5E-40AC-BCE2-A79F91DC9806}" destId="{77ED0AE8-98EF-422B-B5D0-FD2EFC45E592}" srcOrd="1" destOrd="0" parTransId="{BFBA8618-8C46-4D58-9750-3B30B2D90A3A}" sibTransId="{B717BB5C-1D07-4928-85B9-07B6875C4866}"/>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396BEEF5-CB9E-493E-ABAE-931275971D2F}" srcId="{9755639F-10CC-42A6-BAFB-01E26736B424}" destId="{A55EDE45-AD57-417F-9521-D1D6BBC61DD5}" srcOrd="0" destOrd="0" parTransId="{2B62640C-6DAA-446B-865B-6A2ACC55E8DD}" sibTransId="{A83E3405-95BF-4272-8563-B29BBDACDDCF}"/>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C06A8128-D134-4DDF-9023-81B895CD2BB0}" type="presParOf" srcId="{90C1653A-23FA-4340-B07D-163D8C41FAF5}" destId="{BD7E61DD-CC5A-4AE2-85CF-BA206A23D02A}" srcOrd="2"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173C53-7927-4546-ABE6-CBADDB9F144D}"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39CCADA-B551-4BFA-89FC-831B442EFB5C}">
      <dgm:prSet/>
      <dgm:spPr/>
      <dgm:t>
        <a:bodyPr/>
        <a:lstStyle/>
        <a:p>
          <a:r>
            <a:rPr lang="en-US" dirty="0"/>
            <a:t>Key tasks that an individual can be trusted to perform in a given health care context</a:t>
          </a:r>
        </a:p>
      </dgm:t>
    </dgm:pt>
    <dgm:pt modelId="{D6DCDC0C-ACCB-4DD2-8346-40C068B9260A}" type="parTrans" cxnId="{4DE59ED5-4122-4AA3-9E43-26F158C8EF16}">
      <dgm:prSet/>
      <dgm:spPr/>
      <dgm:t>
        <a:bodyPr/>
        <a:lstStyle/>
        <a:p>
          <a:endParaRPr lang="en-US"/>
        </a:p>
      </dgm:t>
    </dgm:pt>
    <dgm:pt modelId="{3225CAD3-70F1-4F02-A7F0-5D99332419F6}" type="sibTrans" cxnId="{4DE59ED5-4122-4AA3-9E43-26F158C8EF16}">
      <dgm:prSet/>
      <dgm:spPr/>
      <dgm:t>
        <a:bodyPr/>
        <a:lstStyle/>
        <a:p>
          <a:endParaRPr lang="en-US"/>
        </a:p>
      </dgm:t>
    </dgm:pt>
    <dgm:pt modelId="{5F62E350-0524-4271-AD38-01CDF98B0AE9}">
      <dgm:prSet/>
      <dgm:spPr/>
      <dgm:t>
        <a:bodyPr/>
        <a:lstStyle/>
        <a:p>
          <a:r>
            <a:rPr lang="en-US"/>
            <a:t>Example: </a:t>
          </a:r>
        </a:p>
      </dgm:t>
    </dgm:pt>
    <dgm:pt modelId="{BEFD9BC7-89E0-47D7-8393-4D88522EB12A}" type="parTrans" cxnId="{8D16FA83-45A9-4054-A78C-702CAADE402B}">
      <dgm:prSet/>
      <dgm:spPr/>
      <dgm:t>
        <a:bodyPr/>
        <a:lstStyle/>
        <a:p>
          <a:endParaRPr lang="en-US"/>
        </a:p>
      </dgm:t>
    </dgm:pt>
    <dgm:pt modelId="{C802780E-2F7A-481D-85DD-B3D5DCD73102}" type="sibTrans" cxnId="{8D16FA83-45A9-4054-A78C-702CAADE402B}">
      <dgm:prSet/>
      <dgm:spPr/>
      <dgm:t>
        <a:bodyPr/>
        <a:lstStyle/>
        <a:p>
          <a:endParaRPr lang="en-US"/>
        </a:p>
      </dgm:t>
    </dgm:pt>
    <dgm:pt modelId="{FCC81FE0-C9C7-419D-92AB-B85168C639FD}">
      <dgm:prSet custT="1"/>
      <dgm:spPr/>
      <dgm:t>
        <a:bodyPr/>
        <a:lstStyle/>
        <a:p>
          <a:r>
            <a:rPr lang="en-US" sz="1800" dirty="0"/>
            <a:t>Obtaining a psychiatric history, which includes a preliminary diagnostic impression that informs a management plan for patients presenting with mental health concerns.</a:t>
          </a:r>
        </a:p>
      </dgm:t>
    </dgm:pt>
    <dgm:pt modelId="{F7B6C27C-AE37-4F8C-9E49-DE30CF719B36}" type="parTrans" cxnId="{05E7DB08-2DDB-4687-897C-A719C75E4F32}">
      <dgm:prSet/>
      <dgm:spPr/>
      <dgm:t>
        <a:bodyPr/>
        <a:lstStyle/>
        <a:p>
          <a:endParaRPr lang="en-US"/>
        </a:p>
      </dgm:t>
    </dgm:pt>
    <dgm:pt modelId="{3A504749-AAA1-453B-B47B-C756E8A6DEB8}" type="sibTrans" cxnId="{05E7DB08-2DDB-4687-897C-A719C75E4F32}">
      <dgm:prSet/>
      <dgm:spPr/>
      <dgm:t>
        <a:bodyPr/>
        <a:lstStyle/>
        <a:p>
          <a:endParaRPr lang="en-US"/>
        </a:p>
      </dgm:t>
    </dgm:pt>
    <dgm:pt modelId="{2029FE0F-05F8-4B5B-905D-E9B68913F288}" type="pres">
      <dgm:prSet presAssocID="{63173C53-7927-4546-ABE6-CBADDB9F144D}" presName="root" presStyleCnt="0">
        <dgm:presLayoutVars>
          <dgm:dir/>
          <dgm:resizeHandles val="exact"/>
        </dgm:presLayoutVars>
      </dgm:prSet>
      <dgm:spPr/>
    </dgm:pt>
    <dgm:pt modelId="{55028921-B063-430C-922E-94F6147156FD}" type="pres">
      <dgm:prSet presAssocID="{539CCADA-B551-4BFA-89FC-831B442EFB5C}" presName="compNode" presStyleCnt="0"/>
      <dgm:spPr/>
    </dgm:pt>
    <dgm:pt modelId="{EE037EB5-7B8E-4A45-AA9B-4FDD92D39A65}" type="pres">
      <dgm:prSet presAssocID="{539CCADA-B551-4BFA-89FC-831B442EFB5C}" presName="bgRect" presStyleLbl="bgShp" presStyleIdx="0" presStyleCnt="2"/>
      <dgm:spPr/>
    </dgm:pt>
    <dgm:pt modelId="{650069ED-1C32-4DD3-9820-BAB586ED9C8A}" type="pres">
      <dgm:prSet presAssocID="{539CCADA-B551-4BFA-89FC-831B442EFB5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D4E3D4C1-ED5C-499C-990D-25CCA25842A5}" type="pres">
      <dgm:prSet presAssocID="{539CCADA-B551-4BFA-89FC-831B442EFB5C}" presName="spaceRect" presStyleCnt="0"/>
      <dgm:spPr/>
    </dgm:pt>
    <dgm:pt modelId="{5A3544C1-88CE-4D58-81FC-3C933B6EFD11}" type="pres">
      <dgm:prSet presAssocID="{539CCADA-B551-4BFA-89FC-831B442EFB5C}" presName="parTx" presStyleLbl="revTx" presStyleIdx="0" presStyleCnt="3">
        <dgm:presLayoutVars>
          <dgm:chMax val="0"/>
          <dgm:chPref val="0"/>
        </dgm:presLayoutVars>
      </dgm:prSet>
      <dgm:spPr/>
    </dgm:pt>
    <dgm:pt modelId="{201B0EC0-8693-470B-8AD6-9383B159700D}" type="pres">
      <dgm:prSet presAssocID="{3225CAD3-70F1-4F02-A7F0-5D99332419F6}" presName="sibTrans" presStyleCnt="0"/>
      <dgm:spPr/>
    </dgm:pt>
    <dgm:pt modelId="{15913E34-16FE-4F6D-A995-CB3EBE43AD39}" type="pres">
      <dgm:prSet presAssocID="{5F62E350-0524-4271-AD38-01CDF98B0AE9}" presName="compNode" presStyleCnt="0"/>
      <dgm:spPr/>
    </dgm:pt>
    <dgm:pt modelId="{77142CAA-4B35-4918-956F-91429C1C5DF5}" type="pres">
      <dgm:prSet presAssocID="{5F62E350-0524-4271-AD38-01CDF98B0AE9}" presName="bgRect" presStyleLbl="bgShp" presStyleIdx="1" presStyleCnt="2"/>
      <dgm:spPr/>
    </dgm:pt>
    <dgm:pt modelId="{374F17BF-0BFC-45DC-A603-D2AB0D291194}" type="pres">
      <dgm:prSet presAssocID="{5F62E350-0524-4271-AD38-01CDF98B0AE9}"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hought bubble"/>
        </a:ext>
      </dgm:extLst>
    </dgm:pt>
    <dgm:pt modelId="{5AEED314-7F89-4B94-970B-98008C1D2FD7}" type="pres">
      <dgm:prSet presAssocID="{5F62E350-0524-4271-AD38-01CDF98B0AE9}" presName="spaceRect" presStyleCnt="0"/>
      <dgm:spPr/>
    </dgm:pt>
    <dgm:pt modelId="{441BD83D-055B-4D10-86E9-4E41014FDC4A}" type="pres">
      <dgm:prSet presAssocID="{5F62E350-0524-4271-AD38-01CDF98B0AE9}" presName="parTx" presStyleLbl="revTx" presStyleIdx="1" presStyleCnt="3">
        <dgm:presLayoutVars>
          <dgm:chMax val="0"/>
          <dgm:chPref val="0"/>
        </dgm:presLayoutVars>
      </dgm:prSet>
      <dgm:spPr/>
    </dgm:pt>
    <dgm:pt modelId="{506046BB-4335-4F1D-AF1D-8504AEC41E52}" type="pres">
      <dgm:prSet presAssocID="{5F62E350-0524-4271-AD38-01CDF98B0AE9}" presName="desTx" presStyleLbl="revTx" presStyleIdx="2" presStyleCnt="3" custScaleX="175755" custLinFactNeighborX="-29822" custLinFactNeighborY="2820">
        <dgm:presLayoutVars/>
      </dgm:prSet>
      <dgm:spPr/>
    </dgm:pt>
  </dgm:ptLst>
  <dgm:cxnLst>
    <dgm:cxn modelId="{05E7DB08-2DDB-4687-897C-A719C75E4F32}" srcId="{5F62E350-0524-4271-AD38-01CDF98B0AE9}" destId="{FCC81FE0-C9C7-419D-92AB-B85168C639FD}" srcOrd="0" destOrd="0" parTransId="{F7B6C27C-AE37-4F8C-9E49-DE30CF719B36}" sibTransId="{3A504749-AAA1-453B-B47B-C756E8A6DEB8}"/>
    <dgm:cxn modelId="{68E0EA1B-D391-4E81-97D7-1EA4F96407BA}" type="presOf" srcId="{539CCADA-B551-4BFA-89FC-831B442EFB5C}" destId="{5A3544C1-88CE-4D58-81FC-3C933B6EFD11}" srcOrd="0" destOrd="0" presId="urn:microsoft.com/office/officeart/2018/2/layout/IconVerticalSolidList"/>
    <dgm:cxn modelId="{256C4A28-9FFC-4458-BD1D-7F2617F9A319}" type="presOf" srcId="{63173C53-7927-4546-ABE6-CBADDB9F144D}" destId="{2029FE0F-05F8-4B5B-905D-E9B68913F288}" srcOrd="0" destOrd="0" presId="urn:microsoft.com/office/officeart/2018/2/layout/IconVerticalSolidList"/>
    <dgm:cxn modelId="{0DD3FB36-0F21-41E4-A1E6-6658BE564454}" type="presOf" srcId="{FCC81FE0-C9C7-419D-92AB-B85168C639FD}" destId="{506046BB-4335-4F1D-AF1D-8504AEC41E52}" srcOrd="0" destOrd="0" presId="urn:microsoft.com/office/officeart/2018/2/layout/IconVerticalSolidList"/>
    <dgm:cxn modelId="{8D16FA83-45A9-4054-A78C-702CAADE402B}" srcId="{63173C53-7927-4546-ABE6-CBADDB9F144D}" destId="{5F62E350-0524-4271-AD38-01CDF98B0AE9}" srcOrd="1" destOrd="0" parTransId="{BEFD9BC7-89E0-47D7-8393-4D88522EB12A}" sibTransId="{C802780E-2F7A-481D-85DD-B3D5DCD73102}"/>
    <dgm:cxn modelId="{2983B2D1-C955-4838-AAD0-30EE79A0F50B}" type="presOf" srcId="{5F62E350-0524-4271-AD38-01CDF98B0AE9}" destId="{441BD83D-055B-4D10-86E9-4E41014FDC4A}" srcOrd="0" destOrd="0" presId="urn:microsoft.com/office/officeart/2018/2/layout/IconVerticalSolidList"/>
    <dgm:cxn modelId="{4DE59ED5-4122-4AA3-9E43-26F158C8EF16}" srcId="{63173C53-7927-4546-ABE6-CBADDB9F144D}" destId="{539CCADA-B551-4BFA-89FC-831B442EFB5C}" srcOrd="0" destOrd="0" parTransId="{D6DCDC0C-ACCB-4DD2-8346-40C068B9260A}" sibTransId="{3225CAD3-70F1-4F02-A7F0-5D99332419F6}"/>
    <dgm:cxn modelId="{83778A02-C184-488F-A83E-C6B7DD84BEE4}" type="presParOf" srcId="{2029FE0F-05F8-4B5B-905D-E9B68913F288}" destId="{55028921-B063-430C-922E-94F6147156FD}" srcOrd="0" destOrd="0" presId="urn:microsoft.com/office/officeart/2018/2/layout/IconVerticalSolidList"/>
    <dgm:cxn modelId="{481659CD-303C-42FA-961D-3E9FBFF58DCC}" type="presParOf" srcId="{55028921-B063-430C-922E-94F6147156FD}" destId="{EE037EB5-7B8E-4A45-AA9B-4FDD92D39A65}" srcOrd="0" destOrd="0" presId="urn:microsoft.com/office/officeart/2018/2/layout/IconVerticalSolidList"/>
    <dgm:cxn modelId="{69117651-75F6-44D5-84CB-E550A3782D65}" type="presParOf" srcId="{55028921-B063-430C-922E-94F6147156FD}" destId="{650069ED-1C32-4DD3-9820-BAB586ED9C8A}" srcOrd="1" destOrd="0" presId="urn:microsoft.com/office/officeart/2018/2/layout/IconVerticalSolidList"/>
    <dgm:cxn modelId="{18FA6236-633E-4E20-8CAF-9B53AD36F364}" type="presParOf" srcId="{55028921-B063-430C-922E-94F6147156FD}" destId="{D4E3D4C1-ED5C-499C-990D-25CCA25842A5}" srcOrd="2" destOrd="0" presId="urn:microsoft.com/office/officeart/2018/2/layout/IconVerticalSolidList"/>
    <dgm:cxn modelId="{08FD20FE-C3E8-4407-8B77-5F6CFD112B63}" type="presParOf" srcId="{55028921-B063-430C-922E-94F6147156FD}" destId="{5A3544C1-88CE-4D58-81FC-3C933B6EFD11}" srcOrd="3" destOrd="0" presId="urn:microsoft.com/office/officeart/2018/2/layout/IconVerticalSolidList"/>
    <dgm:cxn modelId="{DE78AB87-44CD-444B-9A10-D78DAE04BA5E}" type="presParOf" srcId="{2029FE0F-05F8-4B5B-905D-E9B68913F288}" destId="{201B0EC0-8693-470B-8AD6-9383B159700D}" srcOrd="1" destOrd="0" presId="urn:microsoft.com/office/officeart/2018/2/layout/IconVerticalSolidList"/>
    <dgm:cxn modelId="{EFF89672-6EB4-4595-8CBB-475F048B67C6}" type="presParOf" srcId="{2029FE0F-05F8-4B5B-905D-E9B68913F288}" destId="{15913E34-16FE-4F6D-A995-CB3EBE43AD39}" srcOrd="2" destOrd="0" presId="urn:microsoft.com/office/officeart/2018/2/layout/IconVerticalSolidList"/>
    <dgm:cxn modelId="{51E7AECC-CEAC-417A-9307-0ED0265582D2}" type="presParOf" srcId="{15913E34-16FE-4F6D-A995-CB3EBE43AD39}" destId="{77142CAA-4B35-4918-956F-91429C1C5DF5}" srcOrd="0" destOrd="0" presId="urn:microsoft.com/office/officeart/2018/2/layout/IconVerticalSolidList"/>
    <dgm:cxn modelId="{3DC091B8-5315-47DF-B656-520A586AE8B2}" type="presParOf" srcId="{15913E34-16FE-4F6D-A995-CB3EBE43AD39}" destId="{374F17BF-0BFC-45DC-A603-D2AB0D291194}" srcOrd="1" destOrd="0" presId="urn:microsoft.com/office/officeart/2018/2/layout/IconVerticalSolidList"/>
    <dgm:cxn modelId="{ADD49D54-AA0D-4166-8DE3-4D253A11066C}" type="presParOf" srcId="{15913E34-16FE-4F6D-A995-CB3EBE43AD39}" destId="{5AEED314-7F89-4B94-970B-98008C1D2FD7}" srcOrd="2" destOrd="0" presId="urn:microsoft.com/office/officeart/2018/2/layout/IconVerticalSolidList"/>
    <dgm:cxn modelId="{45F438DC-96CB-40F9-884F-D613A602B038}" type="presParOf" srcId="{15913E34-16FE-4F6D-A995-CB3EBE43AD39}" destId="{441BD83D-055B-4D10-86E9-4E41014FDC4A}" srcOrd="3" destOrd="0" presId="urn:microsoft.com/office/officeart/2018/2/layout/IconVerticalSolidList"/>
    <dgm:cxn modelId="{380F695D-1733-472D-8FB2-DD4247B7C896}" type="presParOf" srcId="{15913E34-16FE-4F6D-A995-CB3EBE43AD39}" destId="{506046BB-4335-4F1D-AF1D-8504AEC41E52}"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173C53-7927-4546-ABE6-CBADDB9F144D}"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39CCADA-B551-4BFA-89FC-831B442EFB5C}">
      <dgm:prSet custT="1"/>
      <dgm:spPr/>
      <dgm:t>
        <a:bodyPr/>
        <a:lstStyle/>
        <a:p>
          <a:pPr>
            <a:lnSpc>
              <a:spcPct val="100000"/>
            </a:lnSpc>
          </a:pPr>
          <a:r>
            <a:rPr lang="en-US" sz="2200" dirty="0">
              <a:solidFill>
                <a:schemeClr val="tx1">
                  <a:lumMod val="65000"/>
                  <a:lumOff val="35000"/>
                </a:schemeClr>
              </a:solidFill>
            </a:rPr>
            <a:t>The smaller, defined components that are needed to complete the full EPA</a:t>
          </a:r>
          <a:endParaRPr lang="en-US" sz="2200" dirty="0"/>
        </a:p>
      </dgm:t>
    </dgm:pt>
    <dgm:pt modelId="{D6DCDC0C-ACCB-4DD2-8346-40C068B9260A}" type="parTrans" cxnId="{4DE59ED5-4122-4AA3-9E43-26F158C8EF16}">
      <dgm:prSet/>
      <dgm:spPr/>
      <dgm:t>
        <a:bodyPr/>
        <a:lstStyle/>
        <a:p>
          <a:endParaRPr lang="en-US"/>
        </a:p>
      </dgm:t>
    </dgm:pt>
    <dgm:pt modelId="{3225CAD3-70F1-4F02-A7F0-5D99332419F6}" type="sibTrans" cxnId="{4DE59ED5-4122-4AA3-9E43-26F158C8EF16}">
      <dgm:prSet/>
      <dgm:spPr/>
      <dgm:t>
        <a:bodyPr/>
        <a:lstStyle/>
        <a:p>
          <a:endParaRPr lang="en-US"/>
        </a:p>
      </dgm:t>
    </dgm:pt>
    <dgm:pt modelId="{5F62E350-0524-4271-AD38-01CDF98B0AE9}">
      <dgm:prSet custT="1"/>
      <dgm:spPr/>
      <dgm:t>
        <a:bodyPr/>
        <a:lstStyle/>
        <a:p>
          <a:pPr>
            <a:lnSpc>
              <a:spcPct val="100000"/>
            </a:lnSpc>
            <a:spcAft>
              <a:spcPts val="0"/>
            </a:spcAft>
          </a:pPr>
          <a:r>
            <a:rPr lang="en-US" sz="1800" dirty="0"/>
            <a:t>Examples: </a:t>
          </a:r>
          <a:r>
            <a:rPr lang="en-US" sz="1800" dirty="0">
              <a:solidFill>
                <a:schemeClr val="tx1">
                  <a:lumMod val="65000"/>
                  <a:lumOff val="35000"/>
                </a:schemeClr>
              </a:solidFill>
            </a:rPr>
            <a:t>Conduct a mental status exam</a:t>
          </a:r>
        </a:p>
        <a:p>
          <a:pPr>
            <a:lnSpc>
              <a:spcPct val="100000"/>
            </a:lnSpc>
            <a:spcAft>
              <a:spcPts val="0"/>
            </a:spcAft>
          </a:pPr>
          <a:r>
            <a:rPr lang="en-US" sz="1800" dirty="0">
              <a:solidFill>
                <a:schemeClr val="tx1">
                  <a:lumMod val="65000"/>
                  <a:lumOff val="35000"/>
                </a:schemeClr>
              </a:solidFill>
            </a:rPr>
            <a:t>	     Respect professional boundaries</a:t>
          </a:r>
          <a:endParaRPr lang="en-US" sz="1800" dirty="0"/>
        </a:p>
      </dgm:t>
    </dgm:pt>
    <dgm:pt modelId="{BEFD9BC7-89E0-47D7-8393-4D88522EB12A}" type="parTrans" cxnId="{8D16FA83-45A9-4054-A78C-702CAADE402B}">
      <dgm:prSet/>
      <dgm:spPr/>
      <dgm:t>
        <a:bodyPr/>
        <a:lstStyle/>
        <a:p>
          <a:endParaRPr lang="en-US"/>
        </a:p>
      </dgm:t>
    </dgm:pt>
    <dgm:pt modelId="{C802780E-2F7A-481D-85DD-B3D5DCD73102}" type="sibTrans" cxnId="{8D16FA83-45A9-4054-A78C-702CAADE402B}">
      <dgm:prSet/>
      <dgm:spPr/>
      <dgm:t>
        <a:bodyPr/>
        <a:lstStyle/>
        <a:p>
          <a:endParaRPr lang="en-US"/>
        </a:p>
      </dgm:t>
    </dgm:pt>
    <dgm:pt modelId="{EB024479-CA2D-7849-94EA-928ED1D031C0}">
      <dgm:prSet custT="1"/>
      <dgm:spPr/>
      <dgm:t>
        <a:bodyPr/>
        <a:lstStyle/>
        <a:p>
          <a:pPr>
            <a:lnSpc>
              <a:spcPct val="100000"/>
            </a:lnSpc>
          </a:pPr>
          <a:r>
            <a:rPr lang="en-US" sz="2200" dirty="0">
              <a:solidFill>
                <a:schemeClr val="tx1">
                  <a:lumMod val="65000"/>
                  <a:lumOff val="35000"/>
                </a:schemeClr>
              </a:solidFill>
            </a:rPr>
            <a:t>Observable markers of an individual’s ability</a:t>
          </a:r>
          <a:endParaRPr lang="en-US" sz="2200" dirty="0"/>
        </a:p>
      </dgm:t>
    </dgm:pt>
    <dgm:pt modelId="{7379DA62-3233-C84D-A43F-4065351CB379}" type="parTrans" cxnId="{EE281E58-9DAE-8E44-AAB2-78750ED2E8A0}">
      <dgm:prSet/>
      <dgm:spPr/>
      <dgm:t>
        <a:bodyPr/>
        <a:lstStyle/>
        <a:p>
          <a:endParaRPr lang="en-US"/>
        </a:p>
      </dgm:t>
    </dgm:pt>
    <dgm:pt modelId="{0B7EDD88-7BF0-B844-93BD-0A875ADECA06}" type="sibTrans" cxnId="{EE281E58-9DAE-8E44-AAB2-78750ED2E8A0}">
      <dgm:prSet/>
      <dgm:spPr/>
      <dgm:t>
        <a:bodyPr/>
        <a:lstStyle/>
        <a:p>
          <a:endParaRPr lang="en-US"/>
        </a:p>
      </dgm:t>
    </dgm:pt>
    <dgm:pt modelId="{AFAE5BBE-CB45-8641-AFF2-99E190E90258}">
      <dgm:prSet/>
      <dgm:spPr/>
      <dgm:t>
        <a:bodyPr/>
        <a:lstStyle/>
        <a:p>
          <a:pPr>
            <a:lnSpc>
              <a:spcPct val="100000"/>
            </a:lnSpc>
          </a:pPr>
          <a:r>
            <a:rPr lang="en-US" dirty="0">
              <a:solidFill>
                <a:schemeClr val="tx1">
                  <a:lumMod val="65000"/>
                  <a:lumOff val="35000"/>
                </a:schemeClr>
              </a:solidFill>
            </a:rPr>
            <a:t>Reference the CanMEDS roles applicable to that EPA</a:t>
          </a:r>
          <a:endParaRPr lang="en-US" dirty="0"/>
        </a:p>
      </dgm:t>
    </dgm:pt>
    <dgm:pt modelId="{141E58CB-B709-6C43-92C5-05754E0DF740}" type="parTrans" cxnId="{3D888B09-BFF9-4D48-831F-6BD456A38516}">
      <dgm:prSet/>
      <dgm:spPr/>
      <dgm:t>
        <a:bodyPr/>
        <a:lstStyle/>
        <a:p>
          <a:endParaRPr lang="en-US"/>
        </a:p>
      </dgm:t>
    </dgm:pt>
    <dgm:pt modelId="{B0DFA4E4-63AE-5B44-B53F-715485190189}" type="sibTrans" cxnId="{3D888B09-BFF9-4D48-831F-6BD456A38516}">
      <dgm:prSet/>
      <dgm:spPr/>
      <dgm:t>
        <a:bodyPr/>
        <a:lstStyle/>
        <a:p>
          <a:endParaRPr lang="en-US"/>
        </a:p>
      </dgm:t>
    </dgm:pt>
    <dgm:pt modelId="{2029FE0F-05F8-4B5B-905D-E9B68913F288}" type="pres">
      <dgm:prSet presAssocID="{63173C53-7927-4546-ABE6-CBADDB9F144D}" presName="root" presStyleCnt="0">
        <dgm:presLayoutVars>
          <dgm:dir/>
          <dgm:resizeHandles val="exact"/>
        </dgm:presLayoutVars>
      </dgm:prSet>
      <dgm:spPr/>
    </dgm:pt>
    <dgm:pt modelId="{55028921-B063-430C-922E-94F6147156FD}" type="pres">
      <dgm:prSet presAssocID="{539CCADA-B551-4BFA-89FC-831B442EFB5C}" presName="compNode" presStyleCnt="0"/>
      <dgm:spPr/>
    </dgm:pt>
    <dgm:pt modelId="{EE037EB5-7B8E-4A45-AA9B-4FDD92D39A65}" type="pres">
      <dgm:prSet presAssocID="{539CCADA-B551-4BFA-89FC-831B442EFB5C}" presName="bgRect" presStyleLbl="bgShp" presStyleIdx="0" presStyleCnt="4" custLinFactNeighborY="-37383"/>
      <dgm:spPr/>
    </dgm:pt>
    <dgm:pt modelId="{650069ED-1C32-4DD3-9820-BAB586ED9C8A}" type="pres">
      <dgm:prSet presAssocID="{539CCADA-B551-4BFA-89FC-831B442EFB5C}" presName="iconRect" presStyleLbl="node1" presStyleIdx="0" presStyleCnt="4" custScaleX="138083" custScaleY="13712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ears"/>
        </a:ext>
      </dgm:extLst>
    </dgm:pt>
    <dgm:pt modelId="{D4E3D4C1-ED5C-499C-990D-25CCA25842A5}" type="pres">
      <dgm:prSet presAssocID="{539CCADA-B551-4BFA-89FC-831B442EFB5C}" presName="spaceRect" presStyleCnt="0"/>
      <dgm:spPr/>
    </dgm:pt>
    <dgm:pt modelId="{5A3544C1-88CE-4D58-81FC-3C933B6EFD11}" type="pres">
      <dgm:prSet presAssocID="{539CCADA-B551-4BFA-89FC-831B442EFB5C}" presName="parTx" presStyleLbl="revTx" presStyleIdx="0" presStyleCnt="4">
        <dgm:presLayoutVars>
          <dgm:chMax val="0"/>
          <dgm:chPref val="0"/>
        </dgm:presLayoutVars>
      </dgm:prSet>
      <dgm:spPr/>
    </dgm:pt>
    <dgm:pt modelId="{201B0EC0-8693-470B-8AD6-9383B159700D}" type="pres">
      <dgm:prSet presAssocID="{3225CAD3-70F1-4F02-A7F0-5D99332419F6}" presName="sibTrans" presStyleCnt="0"/>
      <dgm:spPr/>
    </dgm:pt>
    <dgm:pt modelId="{88DE4E6F-ED3A-8C4E-9DAD-7CC8DE791A6F}" type="pres">
      <dgm:prSet presAssocID="{EB024479-CA2D-7849-94EA-928ED1D031C0}" presName="compNode" presStyleCnt="0"/>
      <dgm:spPr/>
    </dgm:pt>
    <dgm:pt modelId="{285DF56C-C629-F14F-8AEC-EB5C3B57CE73}" type="pres">
      <dgm:prSet presAssocID="{EB024479-CA2D-7849-94EA-928ED1D031C0}" presName="bgRect" presStyleLbl="bgShp" presStyleIdx="1" presStyleCnt="4"/>
      <dgm:spPr/>
    </dgm:pt>
    <dgm:pt modelId="{E1E9E0E6-61E3-D345-8BF4-2B9FC7EF961B}" type="pres">
      <dgm:prSet presAssocID="{EB024479-CA2D-7849-94EA-928ED1D031C0}" presName="iconRect" presStyleLbl="node1" presStyleIdx="1" presStyleCnt="4"/>
      <dgm:spPr>
        <a:noFill/>
      </dgm:spPr>
    </dgm:pt>
    <dgm:pt modelId="{F9FEBAFA-E9E8-6541-875E-F59A6CFF4AC5}" type="pres">
      <dgm:prSet presAssocID="{EB024479-CA2D-7849-94EA-928ED1D031C0}" presName="spaceRect" presStyleCnt="0"/>
      <dgm:spPr/>
    </dgm:pt>
    <dgm:pt modelId="{09E7FE2F-50D9-204B-9BB8-6BD0A26B00A1}" type="pres">
      <dgm:prSet presAssocID="{EB024479-CA2D-7849-94EA-928ED1D031C0}" presName="parTx" presStyleLbl="revTx" presStyleIdx="1" presStyleCnt="4">
        <dgm:presLayoutVars>
          <dgm:chMax val="0"/>
          <dgm:chPref val="0"/>
        </dgm:presLayoutVars>
      </dgm:prSet>
      <dgm:spPr/>
    </dgm:pt>
    <dgm:pt modelId="{11A11B04-B997-E24A-9DA2-5BB4DFE5BBE2}" type="pres">
      <dgm:prSet presAssocID="{0B7EDD88-7BF0-B844-93BD-0A875ADECA06}" presName="sibTrans" presStyleCnt="0"/>
      <dgm:spPr/>
    </dgm:pt>
    <dgm:pt modelId="{2D853716-CD70-494C-B654-6FF6FD13968E}" type="pres">
      <dgm:prSet presAssocID="{AFAE5BBE-CB45-8641-AFF2-99E190E90258}" presName="compNode" presStyleCnt="0"/>
      <dgm:spPr/>
    </dgm:pt>
    <dgm:pt modelId="{E1AFF5A3-96C2-5743-A9F0-82B629F1BEEF}" type="pres">
      <dgm:prSet presAssocID="{AFAE5BBE-CB45-8641-AFF2-99E190E90258}" presName="bgRect" presStyleLbl="bgShp" presStyleIdx="2" presStyleCnt="4"/>
      <dgm:spPr/>
    </dgm:pt>
    <dgm:pt modelId="{DD3E967E-C3E2-0F44-9520-6E258C192B82}" type="pres">
      <dgm:prSet presAssocID="{AFAE5BBE-CB45-8641-AFF2-99E190E90258}" presName="iconRect" presStyleLbl="node1" presStyleIdx="2" presStyleCnt="4"/>
      <dgm:spPr>
        <a:noFill/>
      </dgm:spPr>
    </dgm:pt>
    <dgm:pt modelId="{5A443BE6-B779-F247-8D96-B1B4BE4F871E}" type="pres">
      <dgm:prSet presAssocID="{AFAE5BBE-CB45-8641-AFF2-99E190E90258}" presName="spaceRect" presStyleCnt="0"/>
      <dgm:spPr/>
    </dgm:pt>
    <dgm:pt modelId="{72F45FDC-C11E-1D4C-91E8-B061A2F191AE}" type="pres">
      <dgm:prSet presAssocID="{AFAE5BBE-CB45-8641-AFF2-99E190E90258}" presName="parTx" presStyleLbl="revTx" presStyleIdx="2" presStyleCnt="4">
        <dgm:presLayoutVars>
          <dgm:chMax val="0"/>
          <dgm:chPref val="0"/>
        </dgm:presLayoutVars>
      </dgm:prSet>
      <dgm:spPr/>
    </dgm:pt>
    <dgm:pt modelId="{44EA7701-6CB8-664C-8089-A5D761404BEC}" type="pres">
      <dgm:prSet presAssocID="{B0DFA4E4-63AE-5B44-B53F-715485190189}" presName="sibTrans" presStyleCnt="0"/>
      <dgm:spPr/>
    </dgm:pt>
    <dgm:pt modelId="{15913E34-16FE-4F6D-A995-CB3EBE43AD39}" type="pres">
      <dgm:prSet presAssocID="{5F62E350-0524-4271-AD38-01CDF98B0AE9}" presName="compNode" presStyleCnt="0"/>
      <dgm:spPr/>
    </dgm:pt>
    <dgm:pt modelId="{77142CAA-4B35-4918-956F-91429C1C5DF5}" type="pres">
      <dgm:prSet presAssocID="{5F62E350-0524-4271-AD38-01CDF98B0AE9}" presName="bgRect" presStyleLbl="bgShp" presStyleIdx="3" presStyleCnt="4"/>
      <dgm:spPr/>
    </dgm:pt>
    <dgm:pt modelId="{374F17BF-0BFC-45DC-A603-D2AB0D291194}" type="pres">
      <dgm:prSet presAssocID="{5F62E350-0524-4271-AD38-01CDF98B0AE9}" presName="iconRect" presStyleLbl="node1" presStyleIdx="3"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hought bubble"/>
        </a:ext>
      </dgm:extLst>
    </dgm:pt>
    <dgm:pt modelId="{5AEED314-7F89-4B94-970B-98008C1D2FD7}" type="pres">
      <dgm:prSet presAssocID="{5F62E350-0524-4271-AD38-01CDF98B0AE9}" presName="spaceRect" presStyleCnt="0"/>
      <dgm:spPr/>
    </dgm:pt>
    <dgm:pt modelId="{441BD83D-055B-4D10-86E9-4E41014FDC4A}" type="pres">
      <dgm:prSet presAssocID="{5F62E350-0524-4271-AD38-01CDF98B0AE9}" presName="parTx" presStyleLbl="revTx" presStyleIdx="3" presStyleCnt="4">
        <dgm:presLayoutVars>
          <dgm:chMax val="0"/>
          <dgm:chPref val="0"/>
        </dgm:presLayoutVars>
      </dgm:prSet>
      <dgm:spPr/>
    </dgm:pt>
  </dgm:ptLst>
  <dgm:cxnLst>
    <dgm:cxn modelId="{3D888B09-BFF9-4D48-831F-6BD456A38516}" srcId="{63173C53-7927-4546-ABE6-CBADDB9F144D}" destId="{AFAE5BBE-CB45-8641-AFF2-99E190E90258}" srcOrd="2" destOrd="0" parTransId="{141E58CB-B709-6C43-92C5-05754E0DF740}" sibTransId="{B0DFA4E4-63AE-5B44-B53F-715485190189}"/>
    <dgm:cxn modelId="{68E0EA1B-D391-4E81-97D7-1EA4F96407BA}" type="presOf" srcId="{539CCADA-B551-4BFA-89FC-831B442EFB5C}" destId="{5A3544C1-88CE-4D58-81FC-3C933B6EFD11}" srcOrd="0" destOrd="0" presId="urn:microsoft.com/office/officeart/2018/2/layout/IconVerticalSolidList"/>
    <dgm:cxn modelId="{256C4A28-9FFC-4458-BD1D-7F2617F9A319}" type="presOf" srcId="{63173C53-7927-4546-ABE6-CBADDB9F144D}" destId="{2029FE0F-05F8-4B5B-905D-E9B68913F288}" srcOrd="0" destOrd="0" presId="urn:microsoft.com/office/officeart/2018/2/layout/IconVerticalSolidList"/>
    <dgm:cxn modelId="{EE281E58-9DAE-8E44-AAB2-78750ED2E8A0}" srcId="{63173C53-7927-4546-ABE6-CBADDB9F144D}" destId="{EB024479-CA2D-7849-94EA-928ED1D031C0}" srcOrd="1" destOrd="0" parTransId="{7379DA62-3233-C84D-A43F-4065351CB379}" sibTransId="{0B7EDD88-7BF0-B844-93BD-0A875ADECA06}"/>
    <dgm:cxn modelId="{E67FD358-6053-954C-88A7-A750C61798F8}" type="presOf" srcId="{EB024479-CA2D-7849-94EA-928ED1D031C0}" destId="{09E7FE2F-50D9-204B-9BB8-6BD0A26B00A1}" srcOrd="0" destOrd="0" presId="urn:microsoft.com/office/officeart/2018/2/layout/IconVerticalSolidList"/>
    <dgm:cxn modelId="{8D16FA83-45A9-4054-A78C-702CAADE402B}" srcId="{63173C53-7927-4546-ABE6-CBADDB9F144D}" destId="{5F62E350-0524-4271-AD38-01CDF98B0AE9}" srcOrd="3" destOrd="0" parTransId="{BEFD9BC7-89E0-47D7-8393-4D88522EB12A}" sibTransId="{C802780E-2F7A-481D-85DD-B3D5DCD73102}"/>
    <dgm:cxn modelId="{F1E1EB8F-9B04-F746-A5DA-1181C73CC2FE}" type="presOf" srcId="{AFAE5BBE-CB45-8641-AFF2-99E190E90258}" destId="{72F45FDC-C11E-1D4C-91E8-B061A2F191AE}" srcOrd="0" destOrd="0" presId="urn:microsoft.com/office/officeart/2018/2/layout/IconVerticalSolidList"/>
    <dgm:cxn modelId="{2983B2D1-C955-4838-AAD0-30EE79A0F50B}" type="presOf" srcId="{5F62E350-0524-4271-AD38-01CDF98B0AE9}" destId="{441BD83D-055B-4D10-86E9-4E41014FDC4A}" srcOrd="0" destOrd="0" presId="urn:microsoft.com/office/officeart/2018/2/layout/IconVerticalSolidList"/>
    <dgm:cxn modelId="{4DE59ED5-4122-4AA3-9E43-26F158C8EF16}" srcId="{63173C53-7927-4546-ABE6-CBADDB9F144D}" destId="{539CCADA-B551-4BFA-89FC-831B442EFB5C}" srcOrd="0" destOrd="0" parTransId="{D6DCDC0C-ACCB-4DD2-8346-40C068B9260A}" sibTransId="{3225CAD3-70F1-4F02-A7F0-5D99332419F6}"/>
    <dgm:cxn modelId="{83778A02-C184-488F-A83E-C6B7DD84BEE4}" type="presParOf" srcId="{2029FE0F-05F8-4B5B-905D-E9B68913F288}" destId="{55028921-B063-430C-922E-94F6147156FD}" srcOrd="0" destOrd="0" presId="urn:microsoft.com/office/officeart/2018/2/layout/IconVerticalSolidList"/>
    <dgm:cxn modelId="{481659CD-303C-42FA-961D-3E9FBFF58DCC}" type="presParOf" srcId="{55028921-B063-430C-922E-94F6147156FD}" destId="{EE037EB5-7B8E-4A45-AA9B-4FDD92D39A65}" srcOrd="0" destOrd="0" presId="urn:microsoft.com/office/officeart/2018/2/layout/IconVerticalSolidList"/>
    <dgm:cxn modelId="{69117651-75F6-44D5-84CB-E550A3782D65}" type="presParOf" srcId="{55028921-B063-430C-922E-94F6147156FD}" destId="{650069ED-1C32-4DD3-9820-BAB586ED9C8A}" srcOrd="1" destOrd="0" presId="urn:microsoft.com/office/officeart/2018/2/layout/IconVerticalSolidList"/>
    <dgm:cxn modelId="{18FA6236-633E-4E20-8CAF-9B53AD36F364}" type="presParOf" srcId="{55028921-B063-430C-922E-94F6147156FD}" destId="{D4E3D4C1-ED5C-499C-990D-25CCA25842A5}" srcOrd="2" destOrd="0" presId="urn:microsoft.com/office/officeart/2018/2/layout/IconVerticalSolidList"/>
    <dgm:cxn modelId="{08FD20FE-C3E8-4407-8B77-5F6CFD112B63}" type="presParOf" srcId="{55028921-B063-430C-922E-94F6147156FD}" destId="{5A3544C1-88CE-4D58-81FC-3C933B6EFD11}" srcOrd="3" destOrd="0" presId="urn:microsoft.com/office/officeart/2018/2/layout/IconVerticalSolidList"/>
    <dgm:cxn modelId="{DE78AB87-44CD-444B-9A10-D78DAE04BA5E}" type="presParOf" srcId="{2029FE0F-05F8-4B5B-905D-E9B68913F288}" destId="{201B0EC0-8693-470B-8AD6-9383B159700D}" srcOrd="1" destOrd="0" presId="urn:microsoft.com/office/officeart/2018/2/layout/IconVerticalSolidList"/>
    <dgm:cxn modelId="{7BE9EC42-D871-C54E-9D23-4302D53BAE81}" type="presParOf" srcId="{2029FE0F-05F8-4B5B-905D-E9B68913F288}" destId="{88DE4E6F-ED3A-8C4E-9DAD-7CC8DE791A6F}" srcOrd="2" destOrd="0" presId="urn:microsoft.com/office/officeart/2018/2/layout/IconVerticalSolidList"/>
    <dgm:cxn modelId="{B4F9F48D-9A76-1C49-B361-34CD8470720B}" type="presParOf" srcId="{88DE4E6F-ED3A-8C4E-9DAD-7CC8DE791A6F}" destId="{285DF56C-C629-F14F-8AEC-EB5C3B57CE73}" srcOrd="0" destOrd="0" presId="urn:microsoft.com/office/officeart/2018/2/layout/IconVerticalSolidList"/>
    <dgm:cxn modelId="{BB2987E7-881F-9D4F-9408-95C9C32F1BDA}" type="presParOf" srcId="{88DE4E6F-ED3A-8C4E-9DAD-7CC8DE791A6F}" destId="{E1E9E0E6-61E3-D345-8BF4-2B9FC7EF961B}" srcOrd="1" destOrd="0" presId="urn:microsoft.com/office/officeart/2018/2/layout/IconVerticalSolidList"/>
    <dgm:cxn modelId="{96168737-84DA-2443-98B0-DFF69FCE81B6}" type="presParOf" srcId="{88DE4E6F-ED3A-8C4E-9DAD-7CC8DE791A6F}" destId="{F9FEBAFA-E9E8-6541-875E-F59A6CFF4AC5}" srcOrd="2" destOrd="0" presId="urn:microsoft.com/office/officeart/2018/2/layout/IconVerticalSolidList"/>
    <dgm:cxn modelId="{FECD42F2-D18C-6B4A-B92A-2FD69C47E3A3}" type="presParOf" srcId="{88DE4E6F-ED3A-8C4E-9DAD-7CC8DE791A6F}" destId="{09E7FE2F-50D9-204B-9BB8-6BD0A26B00A1}" srcOrd="3" destOrd="0" presId="urn:microsoft.com/office/officeart/2018/2/layout/IconVerticalSolidList"/>
    <dgm:cxn modelId="{11B7F2E4-0D32-094D-A5EB-FFF558A7A802}" type="presParOf" srcId="{2029FE0F-05F8-4B5B-905D-E9B68913F288}" destId="{11A11B04-B997-E24A-9DA2-5BB4DFE5BBE2}" srcOrd="3" destOrd="0" presId="urn:microsoft.com/office/officeart/2018/2/layout/IconVerticalSolidList"/>
    <dgm:cxn modelId="{A4EF08A7-11ED-2E4C-BD75-85EC08AB92C6}" type="presParOf" srcId="{2029FE0F-05F8-4B5B-905D-E9B68913F288}" destId="{2D853716-CD70-494C-B654-6FF6FD13968E}" srcOrd="4" destOrd="0" presId="urn:microsoft.com/office/officeart/2018/2/layout/IconVerticalSolidList"/>
    <dgm:cxn modelId="{209E540E-7715-AD44-BE4D-AFAFD45815B0}" type="presParOf" srcId="{2D853716-CD70-494C-B654-6FF6FD13968E}" destId="{E1AFF5A3-96C2-5743-A9F0-82B629F1BEEF}" srcOrd="0" destOrd="0" presId="urn:microsoft.com/office/officeart/2018/2/layout/IconVerticalSolidList"/>
    <dgm:cxn modelId="{5C36E926-9E9C-684E-81D5-0D844106A308}" type="presParOf" srcId="{2D853716-CD70-494C-B654-6FF6FD13968E}" destId="{DD3E967E-C3E2-0F44-9520-6E258C192B82}" srcOrd="1" destOrd="0" presId="urn:microsoft.com/office/officeart/2018/2/layout/IconVerticalSolidList"/>
    <dgm:cxn modelId="{D2F07770-20A3-1941-937B-62911F7578E5}" type="presParOf" srcId="{2D853716-CD70-494C-B654-6FF6FD13968E}" destId="{5A443BE6-B779-F247-8D96-B1B4BE4F871E}" srcOrd="2" destOrd="0" presId="urn:microsoft.com/office/officeart/2018/2/layout/IconVerticalSolidList"/>
    <dgm:cxn modelId="{8AA8EA33-AF59-2D4B-B11B-B6E03DEF71EB}" type="presParOf" srcId="{2D853716-CD70-494C-B654-6FF6FD13968E}" destId="{72F45FDC-C11E-1D4C-91E8-B061A2F191AE}" srcOrd="3" destOrd="0" presId="urn:microsoft.com/office/officeart/2018/2/layout/IconVerticalSolidList"/>
    <dgm:cxn modelId="{F62E2E0C-6D21-AD47-8E1B-11D893664E1C}" type="presParOf" srcId="{2029FE0F-05F8-4B5B-905D-E9B68913F288}" destId="{44EA7701-6CB8-664C-8089-A5D761404BEC}" srcOrd="5" destOrd="0" presId="urn:microsoft.com/office/officeart/2018/2/layout/IconVerticalSolidList"/>
    <dgm:cxn modelId="{EFF89672-6EB4-4595-8CBB-475F048B67C6}" type="presParOf" srcId="{2029FE0F-05F8-4B5B-905D-E9B68913F288}" destId="{15913E34-16FE-4F6D-A995-CB3EBE43AD39}" srcOrd="6" destOrd="0" presId="urn:microsoft.com/office/officeart/2018/2/layout/IconVerticalSolidList"/>
    <dgm:cxn modelId="{51E7AECC-CEAC-417A-9307-0ED0265582D2}" type="presParOf" srcId="{15913E34-16FE-4F6D-A995-CB3EBE43AD39}" destId="{77142CAA-4B35-4918-956F-91429C1C5DF5}" srcOrd="0" destOrd="0" presId="urn:microsoft.com/office/officeart/2018/2/layout/IconVerticalSolidList"/>
    <dgm:cxn modelId="{3DC091B8-5315-47DF-B656-520A586AE8B2}" type="presParOf" srcId="{15913E34-16FE-4F6D-A995-CB3EBE43AD39}" destId="{374F17BF-0BFC-45DC-A603-D2AB0D291194}" srcOrd="1" destOrd="0" presId="urn:microsoft.com/office/officeart/2018/2/layout/IconVerticalSolidList"/>
    <dgm:cxn modelId="{ADD49D54-AA0D-4166-8DE3-4D253A11066C}" type="presParOf" srcId="{15913E34-16FE-4F6D-A995-CB3EBE43AD39}" destId="{5AEED314-7F89-4B94-970B-98008C1D2FD7}" srcOrd="2" destOrd="0" presId="urn:microsoft.com/office/officeart/2018/2/layout/IconVerticalSolidList"/>
    <dgm:cxn modelId="{45F438DC-96CB-40F9-884F-D613A602B038}" type="presParOf" srcId="{15913E34-16FE-4F6D-A995-CB3EBE43AD39}" destId="{441BD83D-055B-4D10-86E9-4E41014FDC4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defRPr b="1"/>
          </a:pPr>
          <a:r>
            <a:rPr lang="en-US" sz="2000" dirty="0"/>
            <a:t>EPAs are competencies residents must acquire.</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77ED0AE8-98EF-422B-B5D0-FD2EFC45E592}">
      <dgm:prSet custT="1"/>
      <dgm:spPr/>
      <dgm:t>
        <a:bodyPr/>
        <a:lstStyle/>
        <a:p>
          <a:pPr>
            <a:lnSpc>
              <a:spcPct val="100000"/>
            </a:lnSpc>
            <a:defRPr b="1"/>
          </a:pPr>
          <a:r>
            <a:rPr lang="en-US" sz="2000" dirty="0"/>
            <a:t>Milestones are the small tasks that make up an EPA.</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030C592A-978B-0047-8019-240DB4698475}">
      <dgm:prSet custT="1"/>
      <dgm:spPr/>
      <dgm:t>
        <a:bodyPr/>
        <a:lstStyle/>
        <a:p>
          <a:pPr>
            <a:lnSpc>
              <a:spcPct val="100000"/>
            </a:lnSpc>
            <a:defRPr b="1"/>
          </a:pPr>
          <a:r>
            <a:rPr lang="en-US" sz="2000" dirty="0"/>
            <a:t>Residents will need to achieve specific EPAs in each stage of training.</a:t>
          </a:r>
        </a:p>
      </dgm:t>
    </dgm:pt>
    <dgm:pt modelId="{2EC779CE-8C91-F04E-92B3-2F3C49981025}" type="parTrans" cxnId="{23238796-4EC6-A24B-BBCF-CB2F5D6B1106}">
      <dgm:prSet/>
      <dgm:spPr/>
      <dgm:t>
        <a:bodyPr/>
        <a:lstStyle/>
        <a:p>
          <a:endParaRPr lang="en-US"/>
        </a:p>
      </dgm:t>
    </dgm:pt>
    <dgm:pt modelId="{1A0585CF-30D1-D34D-B3D0-077B3E1506BE}" type="sibTrans" cxnId="{23238796-4EC6-A24B-BBCF-CB2F5D6B1106}">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3" custScaleX="124702" custScaleY="115996" custLinFactX="300000" custLinFactNeighborX="361073" custLinFactNeighborY="399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list"/>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6" custScaleY="131835" custLinFactNeighborX="2147" custLinFactNeighborY="73015">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6">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3" custScaleX="123507" custScaleY="13405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uzzle"/>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6" custScaleY="134445" custLinFactNeighborX="-53" custLinFactNeighborY="41429">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6">
        <dgm:presLayoutVars/>
      </dgm:prSet>
      <dgm:spPr/>
    </dgm:pt>
    <dgm:pt modelId="{1057941D-1427-D84D-B923-96239F0E2BAE}" type="pres">
      <dgm:prSet presAssocID="{B717BB5C-1D07-4928-85B9-07B6875C4866}" presName="sibTrans" presStyleCnt="0"/>
      <dgm:spPr/>
    </dgm:pt>
    <dgm:pt modelId="{9FA7231C-5843-A441-9ABA-3D3761796DBD}" type="pres">
      <dgm:prSet presAssocID="{030C592A-978B-0047-8019-240DB4698475}" presName="compNode" presStyleCnt="0"/>
      <dgm:spPr/>
    </dgm:pt>
    <dgm:pt modelId="{B12CE0B0-E377-9447-A86D-39F8E63F5684}" type="pres">
      <dgm:prSet presAssocID="{030C592A-978B-0047-8019-240DB4698475}" presName="iconRect" presStyleLbl="node1" presStyleIdx="2" presStyleCnt="3" custScaleX="134476" custScaleY="128359" custLinFactX="-300000" custLinFactNeighborX="-373068" custLinFactNeighborY="-4098"/>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EB78786-1286-A34F-B05D-5B9110FE3B23}" type="pres">
      <dgm:prSet presAssocID="{030C592A-978B-0047-8019-240DB4698475}" presName="iconSpace" presStyleCnt="0"/>
      <dgm:spPr/>
    </dgm:pt>
    <dgm:pt modelId="{77A45323-7287-574B-B0BA-F49228DFF80C}" type="pres">
      <dgm:prSet presAssocID="{030C592A-978B-0047-8019-240DB4698475}" presName="parTx" presStyleLbl="revTx" presStyleIdx="4" presStyleCnt="6" custLinFactNeighborX="185" custLinFactNeighborY="12119">
        <dgm:presLayoutVars>
          <dgm:chMax val="0"/>
          <dgm:chPref val="0"/>
        </dgm:presLayoutVars>
      </dgm:prSet>
      <dgm:spPr/>
    </dgm:pt>
    <dgm:pt modelId="{5720B238-BFB2-0F43-9558-48F60B2175D0}" type="pres">
      <dgm:prSet presAssocID="{030C592A-978B-0047-8019-240DB4698475}" presName="txSpace" presStyleCnt="0"/>
      <dgm:spPr/>
    </dgm:pt>
    <dgm:pt modelId="{320115EC-1837-C249-8904-DA87D15B3B0F}" type="pres">
      <dgm:prSet presAssocID="{030C592A-978B-0047-8019-240DB4698475}" presName="desTx" presStyleLbl="revTx" presStyleIdx="5" presStyleCnt="6">
        <dgm:presLayoutVars/>
      </dgm:prSet>
      <dgm:spPr/>
    </dgm:pt>
  </dgm:ptLst>
  <dgm:cxnLst>
    <dgm:cxn modelId="{0D7DB021-7B9E-45EC-8B0B-9B5E33850800}" type="presOf" srcId="{9755639F-10CC-42A6-BAFB-01E26736B424}" destId="{951CAF65-41F4-426E-A8D0-9A17B4837DC3}" srcOrd="0" destOrd="0" presId="urn:microsoft.com/office/officeart/2018/5/layout/CenteredIconLabelDescriptionList"/>
    <dgm:cxn modelId="{09A18680-F871-5841-9DFE-FAAE2E8914AE}" type="presOf" srcId="{030C592A-978B-0047-8019-240DB4698475}" destId="{77A45323-7287-574B-B0BA-F49228DFF80C}" srcOrd="0" destOrd="0" presId="urn:microsoft.com/office/officeart/2018/5/layout/CenteredIconLabelDescriptionList"/>
    <dgm:cxn modelId="{23238796-4EC6-A24B-BBCF-CB2F5D6B1106}" srcId="{4B0161CA-FD5E-40AC-BCE2-A79F91DC9806}" destId="{030C592A-978B-0047-8019-240DB4698475}" srcOrd="2" destOrd="0" parTransId="{2EC779CE-8C91-F04E-92B3-2F3C49981025}" sibTransId="{1A0585CF-30D1-D34D-B3D0-077B3E1506BE}"/>
    <dgm:cxn modelId="{8878B19D-60D3-4B4B-A482-E7B048DFB6A2}" type="presOf" srcId="{4B0161CA-FD5E-40AC-BCE2-A79F91DC9806}" destId="{90C1653A-23FA-4340-B07D-163D8C41FAF5}" srcOrd="0" destOrd="0" presId="urn:microsoft.com/office/officeart/2018/5/layout/CenteredIconLabelDescriptionList"/>
    <dgm:cxn modelId="{9D6021AB-DABF-479E-91F1-640D60F71156}" srcId="{4B0161CA-FD5E-40AC-BCE2-A79F91DC9806}" destId="{77ED0AE8-98EF-422B-B5D0-FD2EFC45E592}" srcOrd="1" destOrd="0" parTransId="{BFBA8618-8C46-4D58-9750-3B30B2D90A3A}" sibTransId="{B717BB5C-1D07-4928-85B9-07B6875C4866}"/>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C06A8128-D134-4DDF-9023-81B895CD2BB0}" type="presParOf" srcId="{90C1653A-23FA-4340-B07D-163D8C41FAF5}" destId="{BD7E61DD-CC5A-4AE2-85CF-BA206A23D02A}" srcOrd="2"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 modelId="{434CCABC-7415-6E43-A03A-3FF53DB0646A}" type="presParOf" srcId="{90C1653A-23FA-4340-B07D-163D8C41FAF5}" destId="{1057941D-1427-D84D-B923-96239F0E2BAE}" srcOrd="3" destOrd="0" presId="urn:microsoft.com/office/officeart/2018/5/layout/CenteredIconLabelDescriptionList"/>
    <dgm:cxn modelId="{CB32129C-F958-2F45-8217-315A5FE2FE97}" type="presParOf" srcId="{90C1653A-23FA-4340-B07D-163D8C41FAF5}" destId="{9FA7231C-5843-A441-9ABA-3D3761796DBD}" srcOrd="4" destOrd="0" presId="urn:microsoft.com/office/officeart/2018/5/layout/CenteredIconLabelDescriptionList"/>
    <dgm:cxn modelId="{093B11AA-9E7A-B048-88F1-59F960826942}" type="presParOf" srcId="{9FA7231C-5843-A441-9ABA-3D3761796DBD}" destId="{B12CE0B0-E377-9447-A86D-39F8E63F5684}" srcOrd="0" destOrd="0" presId="urn:microsoft.com/office/officeart/2018/5/layout/CenteredIconLabelDescriptionList"/>
    <dgm:cxn modelId="{8EA7BC47-1195-BD4C-8AAB-B11AA366D170}" type="presParOf" srcId="{9FA7231C-5843-A441-9ABA-3D3761796DBD}" destId="{EEB78786-1286-A34F-B05D-5B9110FE3B23}" srcOrd="1" destOrd="0" presId="urn:microsoft.com/office/officeart/2018/5/layout/CenteredIconLabelDescriptionList"/>
    <dgm:cxn modelId="{1E9FBF36-AE27-7E48-8F28-D201C6ED5B0A}" type="presParOf" srcId="{9FA7231C-5843-A441-9ABA-3D3761796DBD}" destId="{77A45323-7287-574B-B0BA-F49228DFF80C}" srcOrd="2" destOrd="0" presId="urn:microsoft.com/office/officeart/2018/5/layout/CenteredIconLabelDescriptionList"/>
    <dgm:cxn modelId="{2A96A7CB-CA8A-A840-8BCA-6C878031E283}" type="presParOf" srcId="{9FA7231C-5843-A441-9ABA-3D3761796DBD}" destId="{5720B238-BFB2-0F43-9558-48F60B2175D0}" srcOrd="3" destOrd="0" presId="urn:microsoft.com/office/officeart/2018/5/layout/CenteredIconLabelDescriptionList"/>
    <dgm:cxn modelId="{71692797-96EE-CA4D-8B82-7D43C44CB845}" type="presParOf" srcId="{9FA7231C-5843-A441-9ABA-3D3761796DBD}" destId="{320115EC-1837-C249-8904-DA87D15B3B0F}"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71C6E2-1A45-467C-BFD9-C42348E0D209}"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09CFAD-8EF9-4B28-99FE-21907B71BF64}">
      <dgm:prSet custT="1"/>
      <dgm:spPr/>
      <dgm:t>
        <a:bodyPr/>
        <a:lstStyle/>
        <a:p>
          <a:pPr>
            <a:defRPr cap="all"/>
          </a:pPr>
          <a:r>
            <a:rPr lang="en-US" sz="1800" dirty="0"/>
            <a:t>may involve direct or indirect observation</a:t>
          </a:r>
        </a:p>
      </dgm:t>
    </dgm:pt>
    <dgm:pt modelId="{7BA0A41B-CC31-4298-A8B0-9F8130A442AB}" type="parTrans" cxnId="{88BAB22F-47D3-4B63-BE41-ECAC6546A709}">
      <dgm:prSet/>
      <dgm:spPr/>
      <dgm:t>
        <a:bodyPr/>
        <a:lstStyle/>
        <a:p>
          <a:endParaRPr lang="en-US"/>
        </a:p>
      </dgm:t>
    </dgm:pt>
    <dgm:pt modelId="{059CD63E-C9F9-4A9A-B000-6EA7874C6BEC}" type="sibTrans" cxnId="{88BAB22F-47D3-4B63-BE41-ECAC6546A709}">
      <dgm:prSet/>
      <dgm:spPr/>
      <dgm:t>
        <a:bodyPr/>
        <a:lstStyle/>
        <a:p>
          <a:endParaRPr lang="en-US"/>
        </a:p>
      </dgm:t>
    </dgm:pt>
    <dgm:pt modelId="{23728253-51DE-41DB-B94C-13401DB63C12}">
      <dgm:prSet custT="1"/>
      <dgm:spPr/>
      <dgm:t>
        <a:bodyPr/>
        <a:lstStyle/>
        <a:p>
          <a:pPr>
            <a:defRPr cap="all"/>
          </a:pPr>
          <a:r>
            <a:rPr lang="en-US" sz="1800" dirty="0"/>
            <a:t>Complete WBAs even if  task rated less than a 4 or 5, to promote knowledge &amp; skill development</a:t>
          </a:r>
        </a:p>
      </dgm:t>
    </dgm:pt>
    <dgm:pt modelId="{3BAA0650-504F-46E3-BB2A-A0D3F5182A87}" type="parTrans" cxnId="{22E2A7A3-BABC-49D9-9532-734DFE8AFFE6}">
      <dgm:prSet/>
      <dgm:spPr/>
      <dgm:t>
        <a:bodyPr/>
        <a:lstStyle/>
        <a:p>
          <a:endParaRPr lang="en-US"/>
        </a:p>
      </dgm:t>
    </dgm:pt>
    <dgm:pt modelId="{C0F622F8-FD1B-4C44-88C2-6B36A947A92A}" type="sibTrans" cxnId="{22E2A7A3-BABC-49D9-9532-734DFE8AFFE6}">
      <dgm:prSet/>
      <dgm:spPr/>
      <dgm:t>
        <a:bodyPr/>
        <a:lstStyle/>
        <a:p>
          <a:endParaRPr lang="en-US"/>
        </a:p>
      </dgm:t>
    </dgm:pt>
    <dgm:pt modelId="{1BD65007-2832-46BB-B123-8EE46493E900}">
      <dgm:prSet/>
      <dgm:spPr/>
      <dgm:t>
        <a:bodyPr/>
        <a:lstStyle/>
        <a:p>
          <a:pPr>
            <a:defRPr cap="all"/>
          </a:pPr>
          <a:r>
            <a:rPr lang="en-US" dirty="0"/>
            <a:t> it may take 2-3 attempts before a resident achieves a successful assessment.</a:t>
          </a:r>
        </a:p>
      </dgm:t>
    </dgm:pt>
    <dgm:pt modelId="{02E7128B-9939-4C6D-9FEB-BEE0AAF85F66}" type="parTrans" cxnId="{AD499803-90F6-4590-836A-260FFB7BDB2D}">
      <dgm:prSet/>
      <dgm:spPr/>
      <dgm:t>
        <a:bodyPr/>
        <a:lstStyle/>
        <a:p>
          <a:endParaRPr lang="en-US"/>
        </a:p>
      </dgm:t>
    </dgm:pt>
    <dgm:pt modelId="{3199E4B5-C8AC-426D-8FB1-B9AA176EBB5A}" type="sibTrans" cxnId="{AD499803-90F6-4590-836A-260FFB7BDB2D}">
      <dgm:prSet/>
      <dgm:spPr/>
      <dgm:t>
        <a:bodyPr/>
        <a:lstStyle/>
        <a:p>
          <a:endParaRPr lang="en-US"/>
        </a:p>
      </dgm:t>
    </dgm:pt>
    <dgm:pt modelId="{396C2E44-D8CA-41BF-86AC-7FA301563F7E}" type="pres">
      <dgm:prSet presAssocID="{E171C6E2-1A45-467C-BFD9-C42348E0D209}" presName="root" presStyleCnt="0">
        <dgm:presLayoutVars>
          <dgm:dir/>
          <dgm:resizeHandles val="exact"/>
        </dgm:presLayoutVars>
      </dgm:prSet>
      <dgm:spPr/>
    </dgm:pt>
    <dgm:pt modelId="{F4CCBD7C-A847-490B-8D93-0948D857254E}" type="pres">
      <dgm:prSet presAssocID="{DA09CFAD-8EF9-4B28-99FE-21907B71BF64}" presName="compNode" presStyleCnt="0"/>
      <dgm:spPr/>
    </dgm:pt>
    <dgm:pt modelId="{615C9E8C-296C-4839-8A36-A4879F2E5ED9}" type="pres">
      <dgm:prSet presAssocID="{DA09CFAD-8EF9-4B28-99FE-21907B71BF64}" presName="iconBgRect" presStyleLbl="bgShp" presStyleIdx="0" presStyleCnt="3"/>
      <dgm:spPr/>
    </dgm:pt>
    <dgm:pt modelId="{1C186BD4-0E78-47C1-A138-E3A7C0D4BFA7}" type="pres">
      <dgm:prSet presAssocID="{DA09CFAD-8EF9-4B28-99FE-21907B71BF6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search"/>
        </a:ext>
      </dgm:extLst>
    </dgm:pt>
    <dgm:pt modelId="{0EB071DB-8DF7-4776-BB9D-3DD4AE9FEC05}" type="pres">
      <dgm:prSet presAssocID="{DA09CFAD-8EF9-4B28-99FE-21907B71BF64}" presName="spaceRect" presStyleCnt="0"/>
      <dgm:spPr/>
    </dgm:pt>
    <dgm:pt modelId="{D9098AEB-0878-4D12-9B5A-111019E8410B}" type="pres">
      <dgm:prSet presAssocID="{DA09CFAD-8EF9-4B28-99FE-21907B71BF64}" presName="textRect" presStyleLbl="revTx" presStyleIdx="0" presStyleCnt="3">
        <dgm:presLayoutVars>
          <dgm:chMax val="1"/>
          <dgm:chPref val="1"/>
        </dgm:presLayoutVars>
      </dgm:prSet>
      <dgm:spPr/>
    </dgm:pt>
    <dgm:pt modelId="{E24024A3-6593-4283-BA93-4D7FA5E367CD}" type="pres">
      <dgm:prSet presAssocID="{059CD63E-C9F9-4A9A-B000-6EA7874C6BEC}" presName="sibTrans" presStyleCnt="0"/>
      <dgm:spPr/>
    </dgm:pt>
    <dgm:pt modelId="{E0FFD06E-54DB-433E-ACCC-9385DCF98FF1}" type="pres">
      <dgm:prSet presAssocID="{23728253-51DE-41DB-B94C-13401DB63C12}" presName="compNode" presStyleCnt="0"/>
      <dgm:spPr/>
    </dgm:pt>
    <dgm:pt modelId="{8120EC9A-9252-43F0-88E7-EDD2929D5BCA}" type="pres">
      <dgm:prSet presAssocID="{23728253-51DE-41DB-B94C-13401DB63C12}" presName="iconBgRect" presStyleLbl="bgShp" presStyleIdx="1" presStyleCnt="3"/>
      <dgm:spPr/>
    </dgm:pt>
    <dgm:pt modelId="{935F1653-305C-445F-9284-989DD6E257FE}" type="pres">
      <dgm:prSet presAssocID="{23728253-51DE-41DB-B94C-13401DB63C1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9659A463-E518-496B-B00C-997822030025}" type="pres">
      <dgm:prSet presAssocID="{23728253-51DE-41DB-B94C-13401DB63C12}" presName="spaceRect" presStyleCnt="0"/>
      <dgm:spPr/>
    </dgm:pt>
    <dgm:pt modelId="{49BEE261-1EE4-4F48-8EEC-FFE0C56683D9}" type="pres">
      <dgm:prSet presAssocID="{23728253-51DE-41DB-B94C-13401DB63C12}" presName="textRect" presStyleLbl="revTx" presStyleIdx="1" presStyleCnt="3">
        <dgm:presLayoutVars>
          <dgm:chMax val="1"/>
          <dgm:chPref val="1"/>
        </dgm:presLayoutVars>
      </dgm:prSet>
      <dgm:spPr/>
    </dgm:pt>
    <dgm:pt modelId="{1C1D55E3-D26F-4666-B1B9-80DCD539DB4D}" type="pres">
      <dgm:prSet presAssocID="{C0F622F8-FD1B-4C44-88C2-6B36A947A92A}" presName="sibTrans" presStyleCnt="0"/>
      <dgm:spPr/>
    </dgm:pt>
    <dgm:pt modelId="{C46F3A56-E6DF-4CC2-873D-68BA3AA00604}" type="pres">
      <dgm:prSet presAssocID="{1BD65007-2832-46BB-B123-8EE46493E900}" presName="compNode" presStyleCnt="0"/>
      <dgm:spPr/>
    </dgm:pt>
    <dgm:pt modelId="{48183817-5054-4B8E-852A-15D29CBFD597}" type="pres">
      <dgm:prSet presAssocID="{1BD65007-2832-46BB-B123-8EE46493E900}" presName="iconBgRect" presStyleLbl="bgShp" presStyleIdx="2" presStyleCnt="3"/>
      <dgm:spPr/>
    </dgm:pt>
    <dgm:pt modelId="{F92AE03D-9221-4E27-9A52-7CC93AD48C33}" type="pres">
      <dgm:prSet presAssocID="{1BD65007-2832-46BB-B123-8EE46493E9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51283BED-FE62-4953-AA4A-EE328685EE7A}" type="pres">
      <dgm:prSet presAssocID="{1BD65007-2832-46BB-B123-8EE46493E900}" presName="spaceRect" presStyleCnt="0"/>
      <dgm:spPr/>
    </dgm:pt>
    <dgm:pt modelId="{C4205210-4B6F-49E0-8D5A-46A8D807185D}" type="pres">
      <dgm:prSet presAssocID="{1BD65007-2832-46BB-B123-8EE46493E900}" presName="textRect" presStyleLbl="revTx" presStyleIdx="2" presStyleCnt="3">
        <dgm:presLayoutVars>
          <dgm:chMax val="1"/>
          <dgm:chPref val="1"/>
        </dgm:presLayoutVars>
      </dgm:prSet>
      <dgm:spPr/>
    </dgm:pt>
  </dgm:ptLst>
  <dgm:cxnLst>
    <dgm:cxn modelId="{AD499803-90F6-4590-836A-260FFB7BDB2D}" srcId="{E171C6E2-1A45-467C-BFD9-C42348E0D209}" destId="{1BD65007-2832-46BB-B123-8EE46493E900}" srcOrd="2" destOrd="0" parTransId="{02E7128B-9939-4C6D-9FEB-BEE0AAF85F66}" sibTransId="{3199E4B5-C8AC-426D-8FB1-B9AA176EBB5A}"/>
    <dgm:cxn modelId="{A44B9913-D4B1-47AF-94AD-9F2072DF48FB}" type="presOf" srcId="{1BD65007-2832-46BB-B123-8EE46493E900}" destId="{C4205210-4B6F-49E0-8D5A-46A8D807185D}" srcOrd="0" destOrd="0" presId="urn:microsoft.com/office/officeart/2018/5/layout/IconCircleLabelList"/>
    <dgm:cxn modelId="{88BAB22F-47D3-4B63-BE41-ECAC6546A709}" srcId="{E171C6E2-1A45-467C-BFD9-C42348E0D209}" destId="{DA09CFAD-8EF9-4B28-99FE-21907B71BF64}" srcOrd="0" destOrd="0" parTransId="{7BA0A41B-CC31-4298-A8B0-9F8130A442AB}" sibTransId="{059CD63E-C9F9-4A9A-B000-6EA7874C6BEC}"/>
    <dgm:cxn modelId="{22E2A7A3-BABC-49D9-9532-734DFE8AFFE6}" srcId="{E171C6E2-1A45-467C-BFD9-C42348E0D209}" destId="{23728253-51DE-41DB-B94C-13401DB63C12}" srcOrd="1" destOrd="0" parTransId="{3BAA0650-504F-46E3-BB2A-A0D3F5182A87}" sibTransId="{C0F622F8-FD1B-4C44-88C2-6B36A947A92A}"/>
    <dgm:cxn modelId="{340F8EB3-7DB0-4F46-A5E1-9821D66A0EB3}" type="presOf" srcId="{23728253-51DE-41DB-B94C-13401DB63C12}" destId="{49BEE261-1EE4-4F48-8EEC-FFE0C56683D9}" srcOrd="0" destOrd="0" presId="urn:microsoft.com/office/officeart/2018/5/layout/IconCircleLabelList"/>
    <dgm:cxn modelId="{96A4AFFB-670B-4A1B-97F8-139660DF9512}" type="presOf" srcId="{DA09CFAD-8EF9-4B28-99FE-21907B71BF64}" destId="{D9098AEB-0878-4D12-9B5A-111019E8410B}" srcOrd="0" destOrd="0" presId="urn:microsoft.com/office/officeart/2018/5/layout/IconCircleLabelList"/>
    <dgm:cxn modelId="{2E2078FF-925A-4C45-BB60-6E16A68E16A3}" type="presOf" srcId="{E171C6E2-1A45-467C-BFD9-C42348E0D209}" destId="{396C2E44-D8CA-41BF-86AC-7FA301563F7E}" srcOrd="0" destOrd="0" presId="urn:microsoft.com/office/officeart/2018/5/layout/IconCircleLabelList"/>
    <dgm:cxn modelId="{227241CE-DCD4-4482-B2FB-51BFC4F28D89}" type="presParOf" srcId="{396C2E44-D8CA-41BF-86AC-7FA301563F7E}" destId="{F4CCBD7C-A847-490B-8D93-0948D857254E}" srcOrd="0" destOrd="0" presId="urn:microsoft.com/office/officeart/2018/5/layout/IconCircleLabelList"/>
    <dgm:cxn modelId="{02986AC3-38CE-4C02-BD07-BA78D395BF3F}" type="presParOf" srcId="{F4CCBD7C-A847-490B-8D93-0948D857254E}" destId="{615C9E8C-296C-4839-8A36-A4879F2E5ED9}" srcOrd="0" destOrd="0" presId="urn:microsoft.com/office/officeart/2018/5/layout/IconCircleLabelList"/>
    <dgm:cxn modelId="{1D704695-5B5B-4FBD-A91E-C6E93AB3480C}" type="presParOf" srcId="{F4CCBD7C-A847-490B-8D93-0948D857254E}" destId="{1C186BD4-0E78-47C1-A138-E3A7C0D4BFA7}" srcOrd="1" destOrd="0" presId="urn:microsoft.com/office/officeart/2018/5/layout/IconCircleLabelList"/>
    <dgm:cxn modelId="{6D70E3DF-559C-4E67-ABCE-8118A8EC9EE9}" type="presParOf" srcId="{F4CCBD7C-A847-490B-8D93-0948D857254E}" destId="{0EB071DB-8DF7-4776-BB9D-3DD4AE9FEC05}" srcOrd="2" destOrd="0" presId="urn:microsoft.com/office/officeart/2018/5/layout/IconCircleLabelList"/>
    <dgm:cxn modelId="{C6AF147A-057C-45DA-AC09-2367D5106A22}" type="presParOf" srcId="{F4CCBD7C-A847-490B-8D93-0948D857254E}" destId="{D9098AEB-0878-4D12-9B5A-111019E8410B}" srcOrd="3" destOrd="0" presId="urn:microsoft.com/office/officeart/2018/5/layout/IconCircleLabelList"/>
    <dgm:cxn modelId="{9BF03067-698A-4FB8-AF4D-EB4DF0BE2746}" type="presParOf" srcId="{396C2E44-D8CA-41BF-86AC-7FA301563F7E}" destId="{E24024A3-6593-4283-BA93-4D7FA5E367CD}" srcOrd="1" destOrd="0" presId="urn:microsoft.com/office/officeart/2018/5/layout/IconCircleLabelList"/>
    <dgm:cxn modelId="{4CEBD041-AC35-4CCE-A879-CD23BCD6542F}" type="presParOf" srcId="{396C2E44-D8CA-41BF-86AC-7FA301563F7E}" destId="{E0FFD06E-54DB-433E-ACCC-9385DCF98FF1}" srcOrd="2" destOrd="0" presId="urn:microsoft.com/office/officeart/2018/5/layout/IconCircleLabelList"/>
    <dgm:cxn modelId="{925A29AA-2543-4E2D-A84F-04538C26C32F}" type="presParOf" srcId="{E0FFD06E-54DB-433E-ACCC-9385DCF98FF1}" destId="{8120EC9A-9252-43F0-88E7-EDD2929D5BCA}" srcOrd="0" destOrd="0" presId="urn:microsoft.com/office/officeart/2018/5/layout/IconCircleLabelList"/>
    <dgm:cxn modelId="{2CAAD45D-B645-488E-BEA7-1FAD64B03A2E}" type="presParOf" srcId="{E0FFD06E-54DB-433E-ACCC-9385DCF98FF1}" destId="{935F1653-305C-445F-9284-989DD6E257FE}" srcOrd="1" destOrd="0" presId="urn:microsoft.com/office/officeart/2018/5/layout/IconCircleLabelList"/>
    <dgm:cxn modelId="{9F210FAC-E07D-4113-8134-46F63EB7723B}" type="presParOf" srcId="{E0FFD06E-54DB-433E-ACCC-9385DCF98FF1}" destId="{9659A463-E518-496B-B00C-997822030025}" srcOrd="2" destOrd="0" presId="urn:microsoft.com/office/officeart/2018/5/layout/IconCircleLabelList"/>
    <dgm:cxn modelId="{25E6B3CD-CF67-4F24-AEA0-CC7B2802ED8F}" type="presParOf" srcId="{E0FFD06E-54DB-433E-ACCC-9385DCF98FF1}" destId="{49BEE261-1EE4-4F48-8EEC-FFE0C56683D9}" srcOrd="3" destOrd="0" presId="urn:microsoft.com/office/officeart/2018/5/layout/IconCircleLabelList"/>
    <dgm:cxn modelId="{9EB8FA7E-B131-4D84-BF5D-64B5C8455EC2}" type="presParOf" srcId="{396C2E44-D8CA-41BF-86AC-7FA301563F7E}" destId="{1C1D55E3-D26F-4666-B1B9-80DCD539DB4D}" srcOrd="3" destOrd="0" presId="urn:microsoft.com/office/officeart/2018/5/layout/IconCircleLabelList"/>
    <dgm:cxn modelId="{7A0BF79B-00B2-4476-AC55-C08B59697C0E}" type="presParOf" srcId="{396C2E44-D8CA-41BF-86AC-7FA301563F7E}" destId="{C46F3A56-E6DF-4CC2-873D-68BA3AA00604}" srcOrd="4" destOrd="0" presId="urn:microsoft.com/office/officeart/2018/5/layout/IconCircleLabelList"/>
    <dgm:cxn modelId="{D51B7988-DE7B-49FD-A7B6-ACF08D75335C}" type="presParOf" srcId="{C46F3A56-E6DF-4CC2-873D-68BA3AA00604}" destId="{48183817-5054-4B8E-852A-15D29CBFD597}" srcOrd="0" destOrd="0" presId="urn:microsoft.com/office/officeart/2018/5/layout/IconCircleLabelList"/>
    <dgm:cxn modelId="{A46FBB48-BF38-4A77-A6D6-F73272B5332D}" type="presParOf" srcId="{C46F3A56-E6DF-4CC2-873D-68BA3AA00604}" destId="{F92AE03D-9221-4E27-9A52-7CC93AD48C33}" srcOrd="1" destOrd="0" presId="urn:microsoft.com/office/officeart/2018/5/layout/IconCircleLabelList"/>
    <dgm:cxn modelId="{1015A26F-C7FA-4AC4-9AC6-6BBF85F80E44}" type="presParOf" srcId="{C46F3A56-E6DF-4CC2-873D-68BA3AA00604}" destId="{51283BED-FE62-4953-AA4A-EE328685EE7A}" srcOrd="2" destOrd="0" presId="urn:microsoft.com/office/officeart/2018/5/layout/IconCircleLabelList"/>
    <dgm:cxn modelId="{ACE5EC97-394C-4200-B5E7-E05131045A4A}" type="presParOf" srcId="{C46F3A56-E6DF-4CC2-873D-68BA3AA00604}" destId="{C4205210-4B6F-49E0-8D5A-46A8D807185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spcAft>
              <a:spcPts val="0"/>
            </a:spcAft>
            <a:defRPr b="1"/>
          </a:pPr>
          <a:r>
            <a:rPr lang="en-US" sz="2000" dirty="0"/>
            <a:t>EPAs assessed using </a:t>
          </a:r>
        </a:p>
        <a:p>
          <a:pPr>
            <a:lnSpc>
              <a:spcPct val="100000"/>
            </a:lnSpc>
            <a:spcAft>
              <a:spcPts val="0"/>
            </a:spcAft>
            <a:defRPr b="1"/>
          </a:pPr>
          <a:r>
            <a:rPr lang="en-US" sz="2000" dirty="0" err="1"/>
            <a:t>Entrustability</a:t>
          </a:r>
          <a:r>
            <a:rPr lang="en-US" sz="2000" dirty="0"/>
            <a:t> Scale. </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A55EDE45-AD57-417F-9521-D1D6BBC61DD5}">
      <dgm:prSet custT="1"/>
      <dgm:spPr/>
      <dgm:t>
        <a:bodyPr/>
        <a:lstStyle/>
        <a:p>
          <a:pPr>
            <a:lnSpc>
              <a:spcPct val="100000"/>
            </a:lnSpc>
          </a:pPr>
          <a:endParaRPr lang="en-US" sz="1700" dirty="0"/>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77ED0AE8-98EF-422B-B5D0-FD2EFC45E592}">
      <dgm:prSet custT="1"/>
      <dgm:spPr/>
      <dgm:t>
        <a:bodyPr/>
        <a:lstStyle/>
        <a:p>
          <a:pPr>
            <a:lnSpc>
              <a:spcPct val="100000"/>
            </a:lnSpc>
            <a:defRPr b="1"/>
          </a:pPr>
          <a:r>
            <a:rPr lang="en-US" sz="2000" dirty="0">
              <a:solidFill>
                <a:schemeClr val="tx1"/>
              </a:solidFill>
            </a:rPr>
            <a:t>Milestones guide rating &amp; feedback.</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B462488D-FD8A-477C-9F67-CA9DDCD6EC01}">
      <dgm:prSet/>
      <dgm:spPr/>
      <dgm:t>
        <a:bodyPr/>
        <a:lstStyle/>
        <a:p>
          <a:pPr>
            <a:lnSpc>
              <a:spcPct val="100000"/>
            </a:lnSpc>
          </a:pPr>
          <a:endParaRPr lang="en-US" dirty="0"/>
        </a:p>
      </dgm:t>
    </dgm:pt>
    <dgm:pt modelId="{AC695C6D-918A-4F01-9E68-917940DEDB48}" type="parTrans" cxnId="{8DC42BA3-112B-487B-89EA-CE781F2AB95C}">
      <dgm:prSet/>
      <dgm:spPr/>
      <dgm:t>
        <a:bodyPr/>
        <a:lstStyle/>
        <a:p>
          <a:endParaRPr lang="en-US"/>
        </a:p>
      </dgm:t>
    </dgm:pt>
    <dgm:pt modelId="{9A14FBBF-EE51-4EF9-89A3-0550EB5AA14D}" type="sibTrans" cxnId="{8DC42BA3-112B-487B-89EA-CE781F2AB95C}">
      <dgm:prSet/>
      <dgm:spPr/>
      <dgm:t>
        <a:bodyPr/>
        <a:lstStyle/>
        <a:p>
          <a:endParaRPr lang="en-US"/>
        </a:p>
      </dgm:t>
    </dgm:pt>
    <dgm:pt modelId="{2E539CA2-8461-0046-A675-E63FB735CE26}">
      <dgm:prSet custT="1"/>
      <dgm:spPr/>
      <dgm:t>
        <a:bodyPr/>
        <a:lstStyle/>
        <a:p>
          <a:pPr>
            <a:lnSpc>
              <a:spcPct val="100000"/>
            </a:lnSpc>
          </a:pPr>
          <a:r>
            <a:rPr lang="en-US" sz="2000" b="1" dirty="0">
              <a:solidFill>
                <a:schemeClr val="tx1"/>
              </a:solidFill>
            </a:rPr>
            <a:t>Still using other Evals</a:t>
          </a:r>
        </a:p>
      </dgm:t>
    </dgm:pt>
    <dgm:pt modelId="{F14C4257-1738-434D-9CEF-58B525042E05}" type="parTrans" cxnId="{77B2E3A0-071F-8543-B1E8-A4A14CD3D08C}">
      <dgm:prSet/>
      <dgm:spPr/>
      <dgm:t>
        <a:bodyPr/>
        <a:lstStyle/>
        <a:p>
          <a:endParaRPr lang="en-US"/>
        </a:p>
      </dgm:t>
    </dgm:pt>
    <dgm:pt modelId="{7C70A228-260F-5A47-BF9E-6862DDC7B95F}" type="sibTrans" cxnId="{77B2E3A0-071F-8543-B1E8-A4A14CD3D08C}">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chart"/>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6">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6">
        <dgm:presLayoutVars/>
      </dgm:prSet>
      <dgm:spPr/>
    </dgm:pt>
    <dgm:pt modelId="{C1D1652F-26D3-495C-ADA8-8347D2489725}" type="pres">
      <dgm:prSet presAssocID="{593F3CA0-947F-4969-A9DF-4E547E76D984}" presName="sibTrans" presStyleCnt="0"/>
      <dgm:spPr/>
    </dgm:pt>
    <dgm:pt modelId="{557D8869-984F-9947-B5B4-8EA66125A7E7}" type="pres">
      <dgm:prSet presAssocID="{2E539CA2-8461-0046-A675-E63FB735CE26}" presName="compNode" presStyleCnt="0"/>
      <dgm:spPr/>
    </dgm:pt>
    <dgm:pt modelId="{2C176D89-12FC-964E-8364-B0191418CD10}" type="pres">
      <dgm:prSet presAssocID="{2E539CA2-8461-0046-A675-E63FB735CE26}" presName="iconRect" presStyleLbl="node1" presStyleIdx="1" presStyleCnt="3"/>
      <dgm:spPr>
        <a:solidFill>
          <a:schemeClr val="bg1"/>
        </a:solidFill>
        <a:ln>
          <a:noFill/>
        </a:ln>
      </dgm:spPr>
    </dgm:pt>
    <dgm:pt modelId="{718ED18E-ED4D-4F4B-9726-B735BC8C7793}" type="pres">
      <dgm:prSet presAssocID="{2E539CA2-8461-0046-A675-E63FB735CE26}" presName="iconSpace" presStyleCnt="0"/>
      <dgm:spPr/>
    </dgm:pt>
    <dgm:pt modelId="{2207A029-1400-AF4D-BF87-F411EBFAC9E0}" type="pres">
      <dgm:prSet presAssocID="{2E539CA2-8461-0046-A675-E63FB735CE26}" presName="parTx" presStyleLbl="revTx" presStyleIdx="2" presStyleCnt="6" custLinFactX="15896" custLinFactNeighborX="100000" custLinFactNeighborY="-4686">
        <dgm:presLayoutVars>
          <dgm:chMax val="0"/>
          <dgm:chPref val="0"/>
        </dgm:presLayoutVars>
      </dgm:prSet>
      <dgm:spPr/>
    </dgm:pt>
    <dgm:pt modelId="{2D167F4D-160F-584C-B995-9910526CD630}" type="pres">
      <dgm:prSet presAssocID="{2E539CA2-8461-0046-A675-E63FB735CE26}" presName="txSpace" presStyleCnt="0"/>
      <dgm:spPr/>
    </dgm:pt>
    <dgm:pt modelId="{87E52E28-3EC1-C645-B421-C58A63D1F1D8}" type="pres">
      <dgm:prSet presAssocID="{2E539CA2-8461-0046-A675-E63FB735CE26}" presName="desTx" presStyleLbl="revTx" presStyleIdx="3" presStyleCnt="6">
        <dgm:presLayoutVars/>
      </dgm:prSet>
      <dgm:spPr/>
    </dgm:pt>
    <dgm:pt modelId="{67F37C97-4D02-F44F-9CA7-CB54983506F7}" type="pres">
      <dgm:prSet presAssocID="{7C70A228-260F-5A47-BF9E-6862DDC7B95F}"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2" presStyleCnt="3"/>
      <dgm:spPr>
        <a:noFill/>
        <a:ln>
          <a:noFill/>
        </a:ln>
      </dgm:spPr>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4" presStyleCnt="6" custLinFactX="-17553" custLinFactNeighborX="-100000" custLinFactNeighborY="-303">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5" presStyleCnt="6">
        <dgm:presLayoutVars/>
      </dgm:prSet>
      <dgm:spPr/>
    </dgm:pt>
  </dgm:ptLst>
  <dgm:cxnLst>
    <dgm:cxn modelId="{1849EE1D-3F14-470E-8CDF-A6BF795ED2C8}" type="presOf" srcId="{A55EDE45-AD57-417F-9521-D1D6BBC61DD5}" destId="{817A9F6F-ED40-4D42-ADAE-8E67B5292C28}" srcOrd="0" destOrd="0" presId="urn:microsoft.com/office/officeart/2018/5/layout/CenteredIconLabelDescriptionLi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77B2E3A0-071F-8543-B1E8-A4A14CD3D08C}" srcId="{4B0161CA-FD5E-40AC-BCE2-A79F91DC9806}" destId="{2E539CA2-8461-0046-A675-E63FB735CE26}" srcOrd="1" destOrd="0" parTransId="{F14C4257-1738-434D-9CEF-58B525042E05}" sibTransId="{7C70A228-260F-5A47-BF9E-6862DDC7B95F}"/>
    <dgm:cxn modelId="{20BAC6A2-96CE-2349-9D83-A235EA1D4FC8}" type="presOf" srcId="{2E539CA2-8461-0046-A675-E63FB735CE26}" destId="{2207A029-1400-AF4D-BF87-F411EBFAC9E0}" srcOrd="0" destOrd="0" presId="urn:microsoft.com/office/officeart/2018/5/layout/CenteredIconLabelDescriptionList"/>
    <dgm:cxn modelId="{8DC42BA3-112B-487B-89EA-CE781F2AB95C}" srcId="{77ED0AE8-98EF-422B-B5D0-FD2EFC45E592}" destId="{B462488D-FD8A-477C-9F67-CA9DDCD6EC01}" srcOrd="0" destOrd="0" parTransId="{AC695C6D-918A-4F01-9E68-917940DEDB48}" sibTransId="{9A14FBBF-EE51-4EF9-89A3-0550EB5AA14D}"/>
    <dgm:cxn modelId="{9D6021AB-DABF-479E-91F1-640D60F71156}" srcId="{4B0161CA-FD5E-40AC-BCE2-A79F91DC9806}" destId="{77ED0AE8-98EF-422B-B5D0-FD2EFC45E592}" srcOrd="2" destOrd="0" parTransId="{BFBA8618-8C46-4D58-9750-3B30B2D90A3A}" sibTransId="{B717BB5C-1D07-4928-85B9-07B6875C4866}"/>
    <dgm:cxn modelId="{E6DAD8AB-0BE7-4554-BD08-FC45F7C5D717}" type="presOf" srcId="{B462488D-FD8A-477C-9F67-CA9DDCD6EC01}" destId="{9A5375FD-ABD9-4D57-82F8-7B2F7FD91622}" srcOrd="0" destOrd="0" presId="urn:microsoft.com/office/officeart/2018/5/layout/CenteredIconLabelDescriptionList"/>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396BEEF5-CB9E-493E-ABAE-931275971D2F}" srcId="{9755639F-10CC-42A6-BAFB-01E26736B424}" destId="{A55EDE45-AD57-417F-9521-D1D6BBC61DD5}" srcOrd="0" destOrd="0" parTransId="{2B62640C-6DAA-446B-865B-6A2ACC55E8DD}" sibTransId="{A83E3405-95BF-4272-8563-B29BBDACDDCF}"/>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B657A8D7-FC61-C842-AE39-05A054BE24A1}" type="presParOf" srcId="{90C1653A-23FA-4340-B07D-163D8C41FAF5}" destId="{557D8869-984F-9947-B5B4-8EA66125A7E7}" srcOrd="2" destOrd="0" presId="urn:microsoft.com/office/officeart/2018/5/layout/CenteredIconLabelDescriptionList"/>
    <dgm:cxn modelId="{4EF37CC7-D69D-1B47-BE96-D84360B596B3}" type="presParOf" srcId="{557D8869-984F-9947-B5B4-8EA66125A7E7}" destId="{2C176D89-12FC-964E-8364-B0191418CD10}" srcOrd="0" destOrd="0" presId="urn:microsoft.com/office/officeart/2018/5/layout/CenteredIconLabelDescriptionList"/>
    <dgm:cxn modelId="{BA5BE807-488D-B942-B9F0-CD1155512D81}" type="presParOf" srcId="{557D8869-984F-9947-B5B4-8EA66125A7E7}" destId="{718ED18E-ED4D-4F4B-9726-B735BC8C7793}" srcOrd="1" destOrd="0" presId="urn:microsoft.com/office/officeart/2018/5/layout/CenteredIconLabelDescriptionList"/>
    <dgm:cxn modelId="{0A19EF87-C979-7C42-AD5C-4DFA7D446085}" type="presParOf" srcId="{557D8869-984F-9947-B5B4-8EA66125A7E7}" destId="{2207A029-1400-AF4D-BF87-F411EBFAC9E0}" srcOrd="2" destOrd="0" presId="urn:microsoft.com/office/officeart/2018/5/layout/CenteredIconLabelDescriptionList"/>
    <dgm:cxn modelId="{4491B909-6823-1442-95C2-F9A761B8A655}" type="presParOf" srcId="{557D8869-984F-9947-B5B4-8EA66125A7E7}" destId="{2D167F4D-160F-584C-B995-9910526CD630}" srcOrd="3" destOrd="0" presId="urn:microsoft.com/office/officeart/2018/5/layout/CenteredIconLabelDescriptionList"/>
    <dgm:cxn modelId="{613C1695-2255-8343-945B-4EDB908ABAB5}" type="presParOf" srcId="{557D8869-984F-9947-B5B4-8EA66125A7E7}" destId="{87E52E28-3EC1-C645-B421-C58A63D1F1D8}" srcOrd="4" destOrd="0" presId="urn:microsoft.com/office/officeart/2018/5/layout/CenteredIconLabelDescriptionList"/>
    <dgm:cxn modelId="{52FCAA3F-92BC-CD4B-8C9A-E0FDD8F85DCA}" type="presParOf" srcId="{90C1653A-23FA-4340-B07D-163D8C41FAF5}" destId="{67F37C97-4D02-F44F-9CA7-CB54983506F7}" srcOrd="3" destOrd="0" presId="urn:microsoft.com/office/officeart/2018/5/layout/CenteredIconLabelDescriptionList"/>
    <dgm:cxn modelId="{C06A8128-D134-4DDF-9023-81B895CD2BB0}" type="presParOf" srcId="{90C1653A-23FA-4340-B07D-163D8C41FAF5}" destId="{BD7E61DD-CC5A-4AE2-85CF-BA206A23D02A}" srcOrd="4"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defRPr b="1"/>
          </a:pPr>
          <a:r>
            <a:rPr lang="en-US" sz="2000" dirty="0"/>
            <a:t>Regular assessment &amp; feedback</a:t>
          </a:r>
          <a:r>
            <a:rPr lang="en-US" sz="1400" dirty="0"/>
            <a:t>.</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A55EDE45-AD57-417F-9521-D1D6BBC61DD5}">
      <dgm:prSet custT="1"/>
      <dgm:spPr/>
      <dgm:t>
        <a:bodyPr/>
        <a:lstStyle/>
        <a:p>
          <a:pPr>
            <a:lnSpc>
              <a:spcPct val="100000"/>
            </a:lnSpc>
          </a:pPr>
          <a:r>
            <a:rPr lang="en-US" sz="1800" dirty="0"/>
            <a:t>Cued by the resident</a:t>
          </a:r>
        </a:p>
        <a:p>
          <a:endParaRPr lang="en-US" sz="1700" dirty="0"/>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77ED0AE8-98EF-422B-B5D0-FD2EFC45E592}">
      <dgm:prSet custT="1"/>
      <dgm:spPr/>
      <dgm:t>
        <a:bodyPr/>
        <a:lstStyle/>
        <a:p>
          <a:pPr>
            <a:lnSpc>
              <a:spcPct val="100000"/>
            </a:lnSpc>
            <a:defRPr b="1"/>
          </a:pPr>
          <a:r>
            <a:rPr lang="en-US" sz="2000" dirty="0"/>
            <a:t>Competence Committee assesses overall achievement.</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at"/>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4">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4">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iploma"/>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4">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4">
        <dgm:presLayoutVars/>
      </dgm:prSet>
      <dgm:spPr/>
    </dgm:pt>
  </dgm:ptLst>
  <dgm:cxnLst>
    <dgm:cxn modelId="{1849EE1D-3F14-470E-8CDF-A6BF795ED2C8}" type="presOf" srcId="{A55EDE45-AD57-417F-9521-D1D6BBC61DD5}" destId="{817A9F6F-ED40-4D42-ADAE-8E67B5292C28}" srcOrd="0" destOrd="0" presId="urn:microsoft.com/office/officeart/2018/5/layout/CenteredIconLabelDescriptionLi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9D6021AB-DABF-479E-91F1-640D60F71156}" srcId="{4B0161CA-FD5E-40AC-BCE2-A79F91DC9806}" destId="{77ED0AE8-98EF-422B-B5D0-FD2EFC45E592}" srcOrd="1" destOrd="0" parTransId="{BFBA8618-8C46-4D58-9750-3B30B2D90A3A}" sibTransId="{B717BB5C-1D07-4928-85B9-07B6875C4866}"/>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396BEEF5-CB9E-493E-ABAE-931275971D2F}" srcId="{9755639F-10CC-42A6-BAFB-01E26736B424}" destId="{A55EDE45-AD57-417F-9521-D1D6BBC61DD5}" srcOrd="0" destOrd="0" parTransId="{2B62640C-6DAA-446B-865B-6A2ACC55E8DD}" sibTransId="{A83E3405-95BF-4272-8563-B29BBDACDDCF}"/>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C06A8128-D134-4DDF-9023-81B895CD2BB0}" type="presParOf" srcId="{90C1653A-23FA-4340-B07D-163D8C41FAF5}" destId="{BD7E61DD-CC5A-4AE2-85CF-BA206A23D02A}" srcOrd="2"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FA245-582C-4350-AE18-BD91247F45AA}">
      <dsp:nvSpPr>
        <dsp:cNvPr id="0" name=""/>
        <dsp:cNvSpPr/>
      </dsp:nvSpPr>
      <dsp:spPr>
        <a:xfrm>
          <a:off x="3243265" y="238380"/>
          <a:ext cx="1296550" cy="12581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B4A1B2-4A47-4297-B27A-83A9412A8C54}">
      <dsp:nvSpPr>
        <dsp:cNvPr id="0" name=""/>
        <dsp:cNvSpPr/>
      </dsp:nvSpPr>
      <dsp:spPr>
        <a:xfrm>
          <a:off x="3040568" y="1323495"/>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An effort to educate even better</a:t>
          </a:r>
        </a:p>
      </dsp:txBody>
      <dsp:txXfrm>
        <a:off x="3040568" y="1323495"/>
        <a:ext cx="1706835" cy="682734"/>
      </dsp:txXfrm>
    </dsp:sp>
    <dsp:sp modelId="{99EF1BD8-28AA-40FA-826B-D0983274C494}">
      <dsp:nvSpPr>
        <dsp:cNvPr id="0" name=""/>
        <dsp:cNvSpPr/>
      </dsp:nvSpPr>
      <dsp:spPr>
        <a:xfrm>
          <a:off x="1226440" y="2162384"/>
          <a:ext cx="984335" cy="10830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1EB5E-F4F1-4682-9E20-1986EBD82618}">
      <dsp:nvSpPr>
        <dsp:cNvPr id="0" name=""/>
        <dsp:cNvSpPr/>
      </dsp:nvSpPr>
      <dsp:spPr>
        <a:xfrm>
          <a:off x="934998" y="3387094"/>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Better prepared graduates</a:t>
          </a:r>
        </a:p>
      </dsp:txBody>
      <dsp:txXfrm>
        <a:off x="934998" y="3387094"/>
        <a:ext cx="1706835" cy="682734"/>
      </dsp:txXfrm>
    </dsp:sp>
    <dsp:sp modelId="{D301DFFE-4497-465C-9118-FC0417F2590C}">
      <dsp:nvSpPr>
        <dsp:cNvPr id="0" name=""/>
        <dsp:cNvSpPr/>
      </dsp:nvSpPr>
      <dsp:spPr>
        <a:xfrm>
          <a:off x="3228900" y="2184345"/>
          <a:ext cx="1126291" cy="112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C41F4-FE24-451B-8147-8F005C587B3B}">
      <dsp:nvSpPr>
        <dsp:cNvPr id="0" name=""/>
        <dsp:cNvSpPr/>
      </dsp:nvSpPr>
      <dsp:spPr>
        <a:xfrm>
          <a:off x="3098446" y="3397604"/>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More fulfilled educators</a:t>
          </a:r>
        </a:p>
      </dsp:txBody>
      <dsp:txXfrm>
        <a:off x="3098446" y="3397604"/>
        <a:ext cx="1706835" cy="682734"/>
      </dsp:txXfrm>
    </dsp:sp>
    <dsp:sp modelId="{C5587CAC-945B-4C2E-8E53-5542EC1C1B7D}">
      <dsp:nvSpPr>
        <dsp:cNvPr id="0" name=""/>
        <dsp:cNvSpPr/>
      </dsp:nvSpPr>
      <dsp:spPr>
        <a:xfrm>
          <a:off x="5343468" y="2106199"/>
          <a:ext cx="1331874" cy="13496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BEFE04-EA92-474A-8860-0829A4C56B59}">
      <dsp:nvSpPr>
        <dsp:cNvPr id="0" name=""/>
        <dsp:cNvSpPr/>
      </dsp:nvSpPr>
      <dsp:spPr>
        <a:xfrm>
          <a:off x="5231701" y="3400610"/>
          <a:ext cx="1706835" cy="6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Improved patient care</a:t>
          </a:r>
        </a:p>
      </dsp:txBody>
      <dsp:txXfrm>
        <a:off x="5231701" y="3400610"/>
        <a:ext cx="1706835" cy="6827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0C747-6979-D640-ABE0-131C38AA0832}">
      <dsp:nvSpPr>
        <dsp:cNvPr id="0" name=""/>
        <dsp:cNvSpPr/>
      </dsp:nvSpPr>
      <dsp:spPr>
        <a:xfrm>
          <a:off x="0" y="0"/>
          <a:ext cx="77282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579958-D0C9-E249-8517-8E098B7E3E82}">
      <dsp:nvSpPr>
        <dsp:cNvPr id="0" name=""/>
        <dsp:cNvSpPr/>
      </dsp:nvSpPr>
      <dsp:spPr>
        <a:xfrm>
          <a:off x="0" y="0"/>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Competence Committee is in place.                                  *</a:t>
          </a:r>
          <a:r>
            <a:rPr lang="en-US" sz="2500" b="0" kern="1200" dirty="0"/>
            <a:t>Subspecialty CC planned; to begin July 2, 2019</a:t>
          </a:r>
        </a:p>
      </dsp:txBody>
      <dsp:txXfrm>
        <a:off x="0" y="0"/>
        <a:ext cx="7728267" cy="1271831"/>
      </dsp:txXfrm>
    </dsp:sp>
    <dsp:sp modelId="{911A00D1-A25C-3B41-9F9D-A367B11C1A9C}">
      <dsp:nvSpPr>
        <dsp:cNvPr id="0" name=""/>
        <dsp:cNvSpPr/>
      </dsp:nvSpPr>
      <dsp:spPr>
        <a:xfrm>
          <a:off x="0" y="1271831"/>
          <a:ext cx="77282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7B394E-5110-634F-A377-E795A6861D43}">
      <dsp:nvSpPr>
        <dsp:cNvPr id="0" name=""/>
        <dsp:cNvSpPr/>
      </dsp:nvSpPr>
      <dsp:spPr>
        <a:xfrm>
          <a:off x="0" y="1271831"/>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We have the draft EPAs, Milestones &amp; Required Training Experiences from Royal College (General Program)</a:t>
          </a:r>
        </a:p>
      </dsp:txBody>
      <dsp:txXfrm>
        <a:off x="0" y="1271831"/>
        <a:ext cx="7728267" cy="1271831"/>
      </dsp:txXfrm>
    </dsp:sp>
    <dsp:sp modelId="{57033353-9464-2944-B237-14B29527BF72}">
      <dsp:nvSpPr>
        <dsp:cNvPr id="0" name=""/>
        <dsp:cNvSpPr/>
      </dsp:nvSpPr>
      <dsp:spPr>
        <a:xfrm>
          <a:off x="0" y="2543662"/>
          <a:ext cx="77282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B2F83D-532B-B446-B073-94D90D80D28A}">
      <dsp:nvSpPr>
        <dsp:cNvPr id="0" name=""/>
        <dsp:cNvSpPr/>
      </dsp:nvSpPr>
      <dsp:spPr>
        <a:xfrm>
          <a:off x="0" y="2543662"/>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Working on potential general program revisions based on new CBME requirements</a:t>
          </a:r>
        </a:p>
      </dsp:txBody>
      <dsp:txXfrm>
        <a:off x="0" y="2543662"/>
        <a:ext cx="7728267" cy="1271831"/>
      </dsp:txXfrm>
    </dsp:sp>
    <dsp:sp modelId="{1B41C167-AD9B-1743-92D8-D92F8A41B5D4}">
      <dsp:nvSpPr>
        <dsp:cNvPr id="0" name=""/>
        <dsp:cNvSpPr/>
      </dsp:nvSpPr>
      <dsp:spPr>
        <a:xfrm>
          <a:off x="0" y="3815493"/>
          <a:ext cx="7728267"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3040D9-2836-9142-82DC-9BBDB46EFB98}">
      <dsp:nvSpPr>
        <dsp:cNvPr id="0" name=""/>
        <dsp:cNvSpPr/>
      </dsp:nvSpPr>
      <dsp:spPr>
        <a:xfrm>
          <a:off x="0" y="3815493"/>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Development of Curriculum Maps</a:t>
          </a:r>
        </a:p>
      </dsp:txBody>
      <dsp:txXfrm>
        <a:off x="0" y="3815493"/>
        <a:ext cx="7728267" cy="12718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211DC-ED92-4C4D-8711-765F3A423F51}">
      <dsp:nvSpPr>
        <dsp:cNvPr id="0" name=""/>
        <dsp:cNvSpPr/>
      </dsp:nvSpPr>
      <dsp:spPr>
        <a:xfrm>
          <a:off x="1193579" y="277"/>
          <a:ext cx="2543384" cy="1526030"/>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Large Group Sessions</a:t>
          </a:r>
        </a:p>
      </dsp:txBody>
      <dsp:txXfrm>
        <a:off x="1193579" y="277"/>
        <a:ext cx="2543384" cy="1526030"/>
      </dsp:txXfrm>
    </dsp:sp>
    <dsp:sp modelId="{A15C2E3D-68EE-CA4B-8C80-54BA4B650AF3}">
      <dsp:nvSpPr>
        <dsp:cNvPr id="0" name=""/>
        <dsp:cNvSpPr/>
      </dsp:nvSpPr>
      <dsp:spPr>
        <a:xfrm>
          <a:off x="3991302" y="277"/>
          <a:ext cx="2543384" cy="1526030"/>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Small Group &amp; Individual Sessions</a:t>
          </a:r>
        </a:p>
      </dsp:txBody>
      <dsp:txXfrm>
        <a:off x="3991302" y="277"/>
        <a:ext cx="2543384" cy="1526030"/>
      </dsp:txXfrm>
    </dsp:sp>
    <dsp:sp modelId="{558FC486-2DB4-2548-9C8E-98D592FD5102}">
      <dsp:nvSpPr>
        <dsp:cNvPr id="0" name=""/>
        <dsp:cNvSpPr/>
      </dsp:nvSpPr>
      <dsp:spPr>
        <a:xfrm>
          <a:off x="1193579" y="1780646"/>
          <a:ext cx="2543384" cy="1526030"/>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Psychiatry Digest Updates</a:t>
          </a:r>
        </a:p>
      </dsp:txBody>
      <dsp:txXfrm>
        <a:off x="1193579" y="1780646"/>
        <a:ext cx="2543384" cy="1526030"/>
      </dsp:txXfrm>
    </dsp:sp>
    <dsp:sp modelId="{936BF697-B675-F944-8185-813EA212EB8C}">
      <dsp:nvSpPr>
        <dsp:cNvPr id="0" name=""/>
        <dsp:cNvSpPr/>
      </dsp:nvSpPr>
      <dsp:spPr>
        <a:xfrm>
          <a:off x="3991302" y="1780646"/>
          <a:ext cx="2543384" cy="1526030"/>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CBME Newsflashes</a:t>
          </a:r>
          <a:endParaRPr lang="en-US" sz="3000" kern="1200" dirty="0"/>
        </a:p>
      </dsp:txBody>
      <dsp:txXfrm>
        <a:off x="3991302" y="1780646"/>
        <a:ext cx="2543384" cy="1526030"/>
      </dsp:txXfrm>
    </dsp:sp>
    <dsp:sp modelId="{949ECED3-0BD3-F04F-B037-BCA924860354}">
      <dsp:nvSpPr>
        <dsp:cNvPr id="0" name=""/>
        <dsp:cNvSpPr/>
      </dsp:nvSpPr>
      <dsp:spPr>
        <a:xfrm>
          <a:off x="1193579" y="3561015"/>
          <a:ext cx="2543384" cy="1526030"/>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Department Website</a:t>
          </a:r>
        </a:p>
      </dsp:txBody>
      <dsp:txXfrm>
        <a:off x="1193579" y="3561015"/>
        <a:ext cx="2543384" cy="1526030"/>
      </dsp:txXfrm>
    </dsp:sp>
    <dsp:sp modelId="{B18FFDF9-E24A-EC47-A319-8E3D3FE93A06}">
      <dsp:nvSpPr>
        <dsp:cNvPr id="0" name=""/>
        <dsp:cNvSpPr/>
      </dsp:nvSpPr>
      <dsp:spPr>
        <a:xfrm>
          <a:off x="3991302" y="3561015"/>
          <a:ext cx="2543384" cy="1526030"/>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Royal College Website</a:t>
          </a:r>
        </a:p>
      </dsp:txBody>
      <dsp:txXfrm>
        <a:off x="3991302" y="3561015"/>
        <a:ext cx="2543384" cy="15260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7952528" y="463782"/>
          <a:ext cx="1335480" cy="1242244"/>
        </a:xfrm>
        <a:prstGeom prst="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76373" y="2016453"/>
          <a:ext cx="3059821" cy="83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Go-Live July 1, 2020.</a:t>
          </a:r>
        </a:p>
      </dsp:txBody>
      <dsp:txXfrm>
        <a:off x="76373" y="2016453"/>
        <a:ext cx="3059821" cy="832808"/>
      </dsp:txXfrm>
    </dsp:sp>
    <dsp:sp modelId="{817A9F6F-ED40-4D42-ADAE-8E67B5292C28}">
      <dsp:nvSpPr>
        <dsp:cNvPr id="0" name=""/>
        <dsp:cNvSpPr/>
      </dsp:nvSpPr>
      <dsp:spPr>
        <a:xfrm>
          <a:off x="10679" y="2323847"/>
          <a:ext cx="3059821" cy="45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Current residents remain in current system.</a:t>
          </a:r>
        </a:p>
      </dsp:txBody>
      <dsp:txXfrm>
        <a:off x="10679" y="2323847"/>
        <a:ext cx="3059821" cy="457532"/>
      </dsp:txXfrm>
    </dsp:sp>
    <dsp:sp modelId="{9A38D7E8-DED0-4402-89D2-5E5F3EE60017}">
      <dsp:nvSpPr>
        <dsp:cNvPr id="0" name=""/>
        <dsp:cNvSpPr/>
      </dsp:nvSpPr>
      <dsp:spPr>
        <a:xfrm>
          <a:off x="4474538" y="372615"/>
          <a:ext cx="1322682" cy="143564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4000" r="-4000"/>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3604347" y="1857029"/>
          <a:ext cx="3059821" cy="84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Soft-Launch with pgy1s July 1, 2019</a:t>
          </a:r>
        </a:p>
      </dsp:txBody>
      <dsp:txXfrm>
        <a:off x="3604347" y="1857029"/>
        <a:ext cx="3059821" cy="849295"/>
      </dsp:txXfrm>
    </dsp:sp>
    <dsp:sp modelId="{9A5375FD-ABD9-4D57-82F8-7B2F7FD91622}">
      <dsp:nvSpPr>
        <dsp:cNvPr id="0" name=""/>
        <dsp:cNvSpPr/>
      </dsp:nvSpPr>
      <dsp:spPr>
        <a:xfrm>
          <a:off x="3604347" y="2599714"/>
          <a:ext cx="3059821" cy="457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ts val="0"/>
            </a:spcAft>
            <a:buNone/>
          </a:pPr>
          <a:r>
            <a:rPr lang="en-US" sz="1700" kern="1200" dirty="0"/>
            <a:t>Faculty Development</a:t>
          </a:r>
        </a:p>
        <a:p>
          <a:pPr marL="0" lvl="0" indent="0" algn="ctr" defTabSz="755650">
            <a:lnSpc>
              <a:spcPct val="100000"/>
            </a:lnSpc>
            <a:spcBef>
              <a:spcPct val="0"/>
            </a:spcBef>
            <a:spcAft>
              <a:spcPts val="0"/>
            </a:spcAft>
            <a:buNone/>
          </a:pPr>
          <a:r>
            <a:rPr lang="en-US" sz="1700" kern="1200" dirty="0"/>
            <a:t>Problem solving &amp; revision</a:t>
          </a:r>
        </a:p>
      </dsp:txBody>
      <dsp:txXfrm>
        <a:off x="3604347" y="2599714"/>
        <a:ext cx="3059821" cy="457532"/>
      </dsp:txXfrm>
    </dsp:sp>
    <dsp:sp modelId="{B12CE0B0-E377-9447-A86D-39F8E63F5684}">
      <dsp:nvSpPr>
        <dsp:cNvPr id="0" name=""/>
        <dsp:cNvSpPr/>
      </dsp:nvSpPr>
      <dsp:spPr>
        <a:xfrm>
          <a:off x="772476" y="368957"/>
          <a:ext cx="1440153" cy="137464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000" b="-2000"/>
          </a:stretch>
        </a:blip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A45323-7287-574B-B0BA-F49228DFF80C}">
      <dsp:nvSpPr>
        <dsp:cNvPr id="0" name=""/>
        <dsp:cNvSpPr/>
      </dsp:nvSpPr>
      <dsp:spPr>
        <a:xfrm>
          <a:off x="7211938" y="1905924"/>
          <a:ext cx="3059821" cy="63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Faculty Development will be ongoing.</a:t>
          </a:r>
        </a:p>
      </dsp:txBody>
      <dsp:txXfrm>
        <a:off x="7211938" y="1905924"/>
        <a:ext cx="3059821" cy="631705"/>
      </dsp:txXfrm>
    </dsp:sp>
    <dsp:sp modelId="{320115EC-1837-C249-8904-DA87D15B3B0F}">
      <dsp:nvSpPr>
        <dsp:cNvPr id="0" name=""/>
        <dsp:cNvSpPr/>
      </dsp:nvSpPr>
      <dsp:spPr>
        <a:xfrm>
          <a:off x="7201259" y="2584921"/>
          <a:ext cx="3059821" cy="158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2110F-A254-FD46-AFDD-2D217125A418}">
      <dsp:nvSpPr>
        <dsp:cNvPr id="0" name=""/>
        <dsp:cNvSpPr/>
      </dsp:nvSpPr>
      <dsp:spPr>
        <a:xfrm>
          <a:off x="0" y="53360"/>
          <a:ext cx="7104549" cy="791505"/>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Because</a:t>
          </a:r>
        </a:p>
      </dsp:txBody>
      <dsp:txXfrm>
        <a:off x="38638" y="91998"/>
        <a:ext cx="7027273" cy="714229"/>
      </dsp:txXfrm>
    </dsp:sp>
    <dsp:sp modelId="{A1546CD9-3D8C-EC43-AA99-2F67B93089D4}">
      <dsp:nvSpPr>
        <dsp:cNvPr id="0" name=""/>
        <dsp:cNvSpPr/>
      </dsp:nvSpPr>
      <dsp:spPr>
        <a:xfrm>
          <a:off x="0" y="939905"/>
          <a:ext cx="7104549" cy="791505"/>
        </a:xfrm>
        <a:prstGeom prst="roundRect">
          <a:avLst/>
        </a:prstGeom>
        <a:solidFill>
          <a:schemeClr val="accent5">
            <a:hueOff val="2235664"/>
            <a:satOff val="-1927"/>
            <a:lumOff val="254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Next time…</a:t>
          </a:r>
        </a:p>
      </dsp:txBody>
      <dsp:txXfrm>
        <a:off x="38638" y="978543"/>
        <a:ext cx="7027273" cy="714229"/>
      </dsp:txXfrm>
    </dsp:sp>
    <dsp:sp modelId="{6E1899CD-F8F6-1946-B477-80D6BE9DBA35}">
      <dsp:nvSpPr>
        <dsp:cNvPr id="0" name=""/>
        <dsp:cNvSpPr/>
      </dsp:nvSpPr>
      <dsp:spPr>
        <a:xfrm>
          <a:off x="0" y="1826451"/>
          <a:ext cx="7104549" cy="791505"/>
        </a:xfrm>
        <a:prstGeom prst="roundRect">
          <a:avLst/>
        </a:prstGeom>
        <a:solidFill>
          <a:schemeClr val="accent5">
            <a:hueOff val="4471328"/>
            <a:satOff val="-3854"/>
            <a:lumOff val="509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Try…</a:t>
          </a:r>
        </a:p>
      </dsp:txBody>
      <dsp:txXfrm>
        <a:off x="38638" y="1865089"/>
        <a:ext cx="7027273" cy="714229"/>
      </dsp:txXfrm>
    </dsp:sp>
    <dsp:sp modelId="{31B60071-4DAB-364F-9911-56C34A3F9352}">
      <dsp:nvSpPr>
        <dsp:cNvPr id="0" name=""/>
        <dsp:cNvSpPr/>
      </dsp:nvSpPr>
      <dsp:spPr>
        <a:xfrm>
          <a:off x="0" y="2712996"/>
          <a:ext cx="7104549" cy="791505"/>
        </a:xfrm>
        <a:prstGeom prst="roundRect">
          <a:avLst/>
        </a:prstGeom>
        <a:solidFill>
          <a:schemeClr val="accent5">
            <a:hueOff val="6706992"/>
            <a:satOff val="-5780"/>
            <a:lumOff val="764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Recommend…</a:t>
          </a:r>
        </a:p>
      </dsp:txBody>
      <dsp:txXfrm>
        <a:off x="38638" y="2751634"/>
        <a:ext cx="7027273" cy="714229"/>
      </dsp:txXfrm>
    </dsp:sp>
    <dsp:sp modelId="{196F5D37-B502-4541-ABAF-3A00316C9A9C}">
      <dsp:nvSpPr>
        <dsp:cNvPr id="0" name=""/>
        <dsp:cNvSpPr/>
      </dsp:nvSpPr>
      <dsp:spPr>
        <a:xfrm>
          <a:off x="0" y="3599541"/>
          <a:ext cx="7104549" cy="791505"/>
        </a:xfrm>
        <a:prstGeom prst="roundRect">
          <a:avLst/>
        </a:prstGeom>
        <a:solidFill>
          <a:schemeClr val="accent5">
            <a:hueOff val="8942655"/>
            <a:satOff val="-7707"/>
            <a:lumOff val="1019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Consider….</a:t>
          </a:r>
        </a:p>
      </dsp:txBody>
      <dsp:txXfrm>
        <a:off x="38638" y="3638179"/>
        <a:ext cx="7027273" cy="714229"/>
      </dsp:txXfrm>
    </dsp:sp>
    <dsp:sp modelId="{E9E9D333-3994-8540-867C-2BD9DA4331F8}">
      <dsp:nvSpPr>
        <dsp:cNvPr id="0" name=""/>
        <dsp:cNvSpPr/>
      </dsp:nvSpPr>
      <dsp:spPr>
        <a:xfrm>
          <a:off x="0" y="4486086"/>
          <a:ext cx="7104549" cy="791505"/>
        </a:xfrm>
        <a:prstGeom prst="roundRect">
          <a:avLst/>
        </a:prstGeom>
        <a:solidFill>
          <a:schemeClr val="accent5">
            <a:hueOff val="11178319"/>
            <a:satOff val="-9634"/>
            <a:lumOff val="127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I suggest…</a:t>
          </a:r>
        </a:p>
      </dsp:txBody>
      <dsp:txXfrm>
        <a:off x="38638" y="4524724"/>
        <a:ext cx="7027273" cy="71422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A0C83-0AD8-7C43-B3DE-D2FC8F77D496}">
      <dsp:nvSpPr>
        <dsp:cNvPr id="0" name=""/>
        <dsp:cNvSpPr/>
      </dsp:nvSpPr>
      <dsp:spPr>
        <a:xfrm>
          <a:off x="1527723" y="1724202"/>
          <a:ext cx="6182613" cy="1629533"/>
        </a:xfrm>
        <a:prstGeom prst="rect">
          <a:avLst/>
        </a:prstGeom>
        <a:solidFill>
          <a:schemeClr val="accent3">
            <a:lumMod val="20000"/>
            <a:lumOff val="80000"/>
            <a:alpha val="9000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960" tIns="413902" rIns="119960" bIns="413902" numCol="1" spcCol="1270" anchor="ctr" anchorCtr="0">
          <a:noAutofit/>
        </a:bodyPr>
        <a:lstStyle/>
        <a:p>
          <a:pPr marL="0" lvl="0" indent="0" algn="l" defTabSz="977900">
            <a:lnSpc>
              <a:spcPct val="90000"/>
            </a:lnSpc>
            <a:spcBef>
              <a:spcPct val="0"/>
            </a:spcBef>
            <a:spcAft>
              <a:spcPct val="35000"/>
            </a:spcAft>
            <a:buNone/>
          </a:pPr>
          <a:r>
            <a:rPr lang="en-US" sz="2200" kern="1200" dirty="0"/>
            <a:t>Help learner to do a task better, develop a skill or achieve a specific goal. </a:t>
          </a:r>
        </a:p>
      </dsp:txBody>
      <dsp:txXfrm>
        <a:off x="1527723" y="1724202"/>
        <a:ext cx="6182613" cy="1629533"/>
      </dsp:txXfrm>
    </dsp:sp>
    <dsp:sp modelId="{69E710DC-92FD-4946-A5DD-DE580F8CA4ED}">
      <dsp:nvSpPr>
        <dsp:cNvPr id="0" name=""/>
        <dsp:cNvSpPr/>
      </dsp:nvSpPr>
      <dsp:spPr>
        <a:xfrm>
          <a:off x="0" y="1589"/>
          <a:ext cx="1545653" cy="1629533"/>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791" tIns="160962" rIns="81791" bIns="160962" numCol="1" spcCol="1270" anchor="ctr" anchorCtr="0">
          <a:noAutofit/>
        </a:bodyPr>
        <a:lstStyle/>
        <a:p>
          <a:pPr marL="0" lvl="0" indent="0" algn="ctr" defTabSz="1244600">
            <a:lnSpc>
              <a:spcPct val="90000"/>
            </a:lnSpc>
            <a:spcBef>
              <a:spcPct val="0"/>
            </a:spcBef>
            <a:spcAft>
              <a:spcPct val="35000"/>
            </a:spcAft>
            <a:buNone/>
          </a:pPr>
          <a:r>
            <a:rPr lang="en-US" sz="2800" kern="1200" dirty="0"/>
            <a:t>Explain</a:t>
          </a:r>
        </a:p>
      </dsp:txBody>
      <dsp:txXfrm>
        <a:off x="0" y="1589"/>
        <a:ext cx="1545653" cy="1629533"/>
      </dsp:txXfrm>
    </dsp:sp>
    <dsp:sp modelId="{82C16E9F-B129-3E46-8645-2F479E781478}">
      <dsp:nvSpPr>
        <dsp:cNvPr id="0" name=""/>
        <dsp:cNvSpPr/>
      </dsp:nvSpPr>
      <dsp:spPr>
        <a:xfrm>
          <a:off x="1545653" y="0"/>
          <a:ext cx="6182613" cy="1629533"/>
        </a:xfrm>
        <a:prstGeom prst="rect">
          <a:avLst/>
        </a:prstGeom>
        <a:solidFill>
          <a:schemeClr val="accent2">
            <a:lumMod val="40000"/>
            <a:lumOff val="60000"/>
            <a:alpha val="90000"/>
          </a:schemeClr>
        </a:solidFill>
        <a:ln w="10795" cap="flat" cmpd="sng" algn="ctr">
          <a:solidFill>
            <a:schemeClr val="accent2">
              <a:tint val="40000"/>
              <a:alpha val="90000"/>
              <a:hueOff val="1604430"/>
              <a:satOff val="-28521"/>
              <a:lumOff val="-20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960" tIns="413902" rIns="119960" bIns="413902" numCol="1" spcCol="1270" anchor="ctr" anchorCtr="0">
          <a:noAutofit/>
        </a:bodyPr>
        <a:lstStyle/>
        <a:p>
          <a:pPr marL="0" lvl="0" indent="0" algn="l" defTabSz="977900">
            <a:lnSpc>
              <a:spcPct val="90000"/>
            </a:lnSpc>
            <a:spcBef>
              <a:spcPct val="0"/>
            </a:spcBef>
            <a:spcAft>
              <a:spcPct val="35000"/>
            </a:spcAft>
            <a:buNone/>
          </a:pPr>
          <a:r>
            <a:rPr lang="en-US" sz="2200" kern="1200" dirty="0"/>
            <a:t>Help learner understand what adjustments will allow them to progress to the next level of capability.  </a:t>
          </a:r>
        </a:p>
      </dsp:txBody>
      <dsp:txXfrm>
        <a:off x="1545653" y="0"/>
        <a:ext cx="6182613" cy="1629533"/>
      </dsp:txXfrm>
    </dsp:sp>
    <dsp:sp modelId="{C189A617-C9FA-974D-BDFA-7EFD1FF27668}">
      <dsp:nvSpPr>
        <dsp:cNvPr id="0" name=""/>
        <dsp:cNvSpPr/>
      </dsp:nvSpPr>
      <dsp:spPr>
        <a:xfrm>
          <a:off x="0" y="1728895"/>
          <a:ext cx="1545653" cy="1629533"/>
        </a:xfrm>
        <a:prstGeom prst="rect">
          <a:avLst/>
        </a:prstGeom>
        <a:solidFill>
          <a:schemeClr val="accent2">
            <a:hueOff val="977227"/>
            <a:satOff val="-15767"/>
            <a:lumOff val="-2745"/>
            <a:alphaOff val="0"/>
          </a:schemeClr>
        </a:solidFill>
        <a:ln w="10795" cap="flat" cmpd="sng" algn="ctr">
          <a:solidFill>
            <a:schemeClr val="accent2">
              <a:hueOff val="977227"/>
              <a:satOff val="-15767"/>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791" tIns="160962" rIns="81791" bIns="160962" numCol="1" spcCol="1270" anchor="ctr" anchorCtr="0">
          <a:noAutofit/>
        </a:bodyPr>
        <a:lstStyle/>
        <a:p>
          <a:pPr marL="0" lvl="0" indent="0" algn="ctr" defTabSz="1244600">
            <a:lnSpc>
              <a:spcPct val="90000"/>
            </a:lnSpc>
            <a:spcBef>
              <a:spcPct val="0"/>
            </a:spcBef>
            <a:spcAft>
              <a:spcPct val="35000"/>
            </a:spcAft>
            <a:buNone/>
          </a:pPr>
          <a:r>
            <a:rPr lang="en-US" sz="2800" kern="1200" dirty="0"/>
            <a:t>Develop Skill</a:t>
          </a:r>
        </a:p>
      </dsp:txBody>
      <dsp:txXfrm>
        <a:off x="0" y="1728895"/>
        <a:ext cx="1545653" cy="1629533"/>
      </dsp:txXfrm>
    </dsp:sp>
    <dsp:sp modelId="{5A31220A-86D3-1540-BDB9-B82130F948EC}">
      <dsp:nvSpPr>
        <dsp:cNvPr id="0" name=""/>
        <dsp:cNvSpPr/>
      </dsp:nvSpPr>
      <dsp:spPr>
        <a:xfrm>
          <a:off x="1545653" y="3456200"/>
          <a:ext cx="6182613" cy="1629533"/>
        </a:xfrm>
        <a:prstGeom prst="rect">
          <a:avLst/>
        </a:prstGeom>
        <a:solidFill>
          <a:schemeClr val="accent2">
            <a:tint val="40000"/>
            <a:alpha val="90000"/>
            <a:hueOff val="3208860"/>
            <a:satOff val="-57041"/>
            <a:lumOff val="-4127"/>
            <a:alphaOff val="0"/>
          </a:schemeClr>
        </a:solidFill>
        <a:ln w="10795" cap="flat" cmpd="sng" algn="ctr">
          <a:solidFill>
            <a:schemeClr val="accent2">
              <a:tint val="40000"/>
              <a:alpha val="90000"/>
              <a:hueOff val="3208860"/>
              <a:satOff val="-57041"/>
              <a:lumOff val="-41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9960" tIns="413902" rIns="119960" bIns="413902" numCol="1" spcCol="1270" anchor="ctr" anchorCtr="0">
          <a:noAutofit/>
        </a:bodyPr>
        <a:lstStyle/>
        <a:p>
          <a:pPr marL="0" lvl="0" indent="0" algn="l" defTabSz="977900">
            <a:lnSpc>
              <a:spcPct val="90000"/>
            </a:lnSpc>
            <a:spcBef>
              <a:spcPct val="0"/>
            </a:spcBef>
            <a:spcAft>
              <a:spcPct val="35000"/>
            </a:spcAft>
            <a:buNone/>
          </a:pPr>
          <a:r>
            <a:rPr lang="en-US" sz="2200" kern="1200" dirty="0"/>
            <a:t>Give actionable, concrete suggestions for improvement.  </a:t>
          </a:r>
        </a:p>
      </dsp:txBody>
      <dsp:txXfrm>
        <a:off x="1545653" y="3456200"/>
        <a:ext cx="6182613" cy="1629533"/>
      </dsp:txXfrm>
    </dsp:sp>
    <dsp:sp modelId="{7D38BC40-B8CC-0D42-B3D3-6D9E15F7A704}">
      <dsp:nvSpPr>
        <dsp:cNvPr id="0" name=""/>
        <dsp:cNvSpPr/>
      </dsp:nvSpPr>
      <dsp:spPr>
        <a:xfrm>
          <a:off x="0" y="3456200"/>
          <a:ext cx="1545653" cy="1629533"/>
        </a:xfrm>
        <a:prstGeom prst="rect">
          <a:avLst/>
        </a:prstGeom>
        <a:solidFill>
          <a:schemeClr val="accent2">
            <a:hueOff val="1954454"/>
            <a:satOff val="-31534"/>
            <a:lumOff val="-5490"/>
            <a:alphaOff val="0"/>
          </a:schemeClr>
        </a:solidFill>
        <a:ln w="10795" cap="flat" cmpd="sng" algn="ctr">
          <a:solidFill>
            <a:schemeClr val="accent2">
              <a:hueOff val="1954454"/>
              <a:satOff val="-31534"/>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791" tIns="160962" rIns="81791" bIns="160962" numCol="1" spcCol="1270" anchor="ctr" anchorCtr="0">
          <a:noAutofit/>
        </a:bodyPr>
        <a:lstStyle/>
        <a:p>
          <a:pPr marL="0" lvl="0" indent="0" algn="ctr" defTabSz="1244600">
            <a:lnSpc>
              <a:spcPct val="90000"/>
            </a:lnSpc>
            <a:spcBef>
              <a:spcPct val="0"/>
            </a:spcBef>
            <a:spcAft>
              <a:spcPct val="35000"/>
            </a:spcAft>
            <a:buNone/>
          </a:pPr>
          <a:r>
            <a:rPr lang="en-US" sz="2800" kern="1200" dirty="0"/>
            <a:t>Suggest Actions</a:t>
          </a:r>
        </a:p>
      </dsp:txBody>
      <dsp:txXfrm>
        <a:off x="0" y="3456200"/>
        <a:ext cx="1545653" cy="16295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FFE79-D803-7946-94E1-0112BBFF2B0F}">
      <dsp:nvSpPr>
        <dsp:cNvPr id="0" name=""/>
        <dsp:cNvSpPr/>
      </dsp:nvSpPr>
      <dsp:spPr>
        <a:xfrm>
          <a:off x="359298" y="1397470"/>
          <a:ext cx="3255777" cy="2685335"/>
        </a:xfrm>
        <a:prstGeom prst="roundRect">
          <a:avLst>
            <a:gd name="adj" fmla="val 10000"/>
          </a:avLst>
        </a:prstGeom>
        <a:solidFill>
          <a:schemeClr val="lt1">
            <a:alpha val="90000"/>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b" anchorCtr="0">
          <a:noAutofit/>
        </a:bodyPr>
        <a:lstStyle/>
        <a:p>
          <a:pPr marL="114300" lvl="1" indent="-114300" algn="l" defTabSz="666750">
            <a:lnSpc>
              <a:spcPct val="90000"/>
            </a:lnSpc>
            <a:spcBef>
              <a:spcPct val="0"/>
            </a:spcBef>
            <a:spcAft>
              <a:spcPct val="15000"/>
            </a:spcAft>
            <a:buChar char="•"/>
          </a:pPr>
          <a:r>
            <a:rPr lang="en-US" sz="1500" kern="1200" dirty="0">
              <a:latin typeface="Verdana" panose="020B0604030504040204" pitchFamily="34" charset="0"/>
              <a:ea typeface="Verdana" panose="020B0604030504040204" pitchFamily="34" charset="0"/>
              <a:cs typeface="Verdana" panose="020B0604030504040204" pitchFamily="34" charset="0"/>
            </a:rPr>
            <a:t>“Summative assessment”</a:t>
          </a:r>
        </a:p>
        <a:p>
          <a:pPr marL="114300" lvl="1" indent="-114300" algn="l" defTabSz="666750">
            <a:lnSpc>
              <a:spcPct val="90000"/>
            </a:lnSpc>
            <a:spcBef>
              <a:spcPct val="0"/>
            </a:spcBef>
            <a:spcAft>
              <a:spcPct val="15000"/>
            </a:spcAft>
            <a:buChar char="•"/>
          </a:pPr>
          <a:r>
            <a:rPr lang="en-US" sz="1500" kern="1200">
              <a:latin typeface="Verdana" panose="020B0604030504040204" pitchFamily="34" charset="0"/>
              <a:ea typeface="Verdana" panose="020B0604030504040204" pitchFamily="34" charset="0"/>
              <a:cs typeface="Verdana" panose="020B0604030504040204" pitchFamily="34" charset="0"/>
            </a:rPr>
            <a:t>High stakes</a:t>
          </a:r>
          <a:endParaRPr lang="en-US" sz="15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666750">
            <a:lnSpc>
              <a:spcPct val="90000"/>
            </a:lnSpc>
            <a:spcBef>
              <a:spcPct val="0"/>
            </a:spcBef>
            <a:spcAft>
              <a:spcPct val="15000"/>
            </a:spcAft>
            <a:buChar char="•"/>
          </a:pPr>
          <a:r>
            <a:rPr lang="en-US" sz="1500" kern="1200" dirty="0">
              <a:latin typeface="Verdana" panose="020B0604030504040204" pitchFamily="34" charset="0"/>
              <a:ea typeface="Verdana" panose="020B0604030504040204" pitchFamily="34" charset="0"/>
              <a:cs typeface="Verdana" panose="020B0604030504040204" pitchFamily="34" charset="0"/>
            </a:rPr>
            <a:t>At end of learning process</a:t>
          </a:r>
        </a:p>
        <a:p>
          <a:pPr marL="114300" lvl="1" indent="-114300" algn="l" defTabSz="666750">
            <a:lnSpc>
              <a:spcPct val="90000"/>
            </a:lnSpc>
            <a:spcBef>
              <a:spcPct val="0"/>
            </a:spcBef>
            <a:spcAft>
              <a:spcPct val="15000"/>
            </a:spcAft>
            <a:buChar char="•"/>
          </a:pPr>
          <a:r>
            <a:rPr lang="en-CA" sz="1500" kern="1200" dirty="0">
              <a:latin typeface="Verdana" panose="020B0604030504040204" pitchFamily="34" charset="0"/>
              <a:ea typeface="Verdana" panose="020B0604030504040204" pitchFamily="34" charset="0"/>
              <a:cs typeface="Verdana" panose="020B0604030504040204" pitchFamily="34" charset="0"/>
            </a:rPr>
            <a:t>Goal: judge/evaluate learning</a:t>
          </a:r>
          <a:endParaRPr lang="en-US" sz="1500" kern="1200" dirty="0">
            <a:latin typeface="Verdana" panose="020B0604030504040204" pitchFamily="34" charset="0"/>
            <a:ea typeface="Verdana" panose="020B0604030504040204" pitchFamily="34" charset="0"/>
            <a:cs typeface="Verdana" panose="020B0604030504040204" pitchFamily="34" charset="0"/>
          </a:endParaRPr>
        </a:p>
      </dsp:txBody>
      <dsp:txXfrm>
        <a:off x="421095" y="1459267"/>
        <a:ext cx="3132183" cy="1986312"/>
      </dsp:txXfrm>
    </dsp:sp>
    <dsp:sp modelId="{7B73048D-E0C7-F946-AFDD-ACF91FE41FA6}">
      <dsp:nvSpPr>
        <dsp:cNvPr id="0" name=""/>
        <dsp:cNvSpPr/>
      </dsp:nvSpPr>
      <dsp:spPr>
        <a:xfrm>
          <a:off x="2225475" y="2168178"/>
          <a:ext cx="3396779" cy="3396779"/>
        </a:xfrm>
        <a:prstGeom prst="leftCircularArrow">
          <a:avLst>
            <a:gd name="adj1" fmla="val 2588"/>
            <a:gd name="adj2" fmla="val 314290"/>
            <a:gd name="adj3" fmla="val 2089801"/>
            <a:gd name="adj4" fmla="val 9024489"/>
            <a:gd name="adj5" fmla="val 301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AB774-E170-5A45-BC32-48945B46BA9C}">
      <dsp:nvSpPr>
        <dsp:cNvPr id="0" name=""/>
        <dsp:cNvSpPr/>
      </dsp:nvSpPr>
      <dsp:spPr>
        <a:xfrm>
          <a:off x="1082804" y="3507377"/>
          <a:ext cx="2894024" cy="1150858"/>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cs typeface="Verdana" panose="020B0604030504040204" pitchFamily="34" charset="0"/>
            </a:rPr>
            <a:t>Assessment </a:t>
          </a:r>
          <a:br>
            <a:rPr lang="en-US" sz="2400" kern="1200" dirty="0">
              <a:latin typeface="Verdana" panose="020B0604030504040204" pitchFamily="34" charset="0"/>
              <a:ea typeface="Verdana" panose="020B0604030504040204" pitchFamily="34" charset="0"/>
              <a:cs typeface="Verdana" panose="020B0604030504040204" pitchFamily="34" charset="0"/>
            </a:rPr>
          </a:br>
          <a:r>
            <a:rPr lang="en-US" sz="2400" u="sng" kern="1200" dirty="0">
              <a:latin typeface="Verdana" panose="020B0604030504040204" pitchFamily="34" charset="0"/>
              <a:ea typeface="Verdana" panose="020B0604030504040204" pitchFamily="34" charset="0"/>
              <a:cs typeface="Verdana" panose="020B0604030504040204" pitchFamily="34" charset="0"/>
            </a:rPr>
            <a:t>OF</a:t>
          </a:r>
          <a:r>
            <a:rPr lang="en-US" sz="2400" kern="1200" dirty="0">
              <a:latin typeface="Verdana" panose="020B0604030504040204" pitchFamily="34" charset="0"/>
              <a:ea typeface="Verdana" panose="020B0604030504040204" pitchFamily="34" charset="0"/>
              <a:cs typeface="Verdana" panose="020B0604030504040204" pitchFamily="34" charset="0"/>
            </a:rPr>
            <a:t> Learning </a:t>
          </a:r>
        </a:p>
      </dsp:txBody>
      <dsp:txXfrm>
        <a:off x="1116511" y="3541084"/>
        <a:ext cx="2826610" cy="1083444"/>
      </dsp:txXfrm>
    </dsp:sp>
    <dsp:sp modelId="{8323A35E-5C1C-7443-92EF-97AF75B44E21}">
      <dsp:nvSpPr>
        <dsp:cNvPr id="0" name=""/>
        <dsp:cNvSpPr/>
      </dsp:nvSpPr>
      <dsp:spPr>
        <a:xfrm>
          <a:off x="4395442" y="1397470"/>
          <a:ext cx="3255777" cy="2685335"/>
        </a:xfrm>
        <a:prstGeom prst="roundRect">
          <a:avLst>
            <a:gd name="adj" fmla="val 10000"/>
          </a:avLst>
        </a:prstGeom>
        <a:solidFill>
          <a:schemeClr val="lt1">
            <a:alpha val="90000"/>
            <a:hueOff val="0"/>
            <a:satOff val="0"/>
            <a:lumOff val="0"/>
            <a:alphaOff val="0"/>
          </a:schemeClr>
        </a:solidFill>
        <a:ln w="10795" cap="flat" cmpd="sng" algn="ctr">
          <a:solidFill>
            <a:schemeClr val="accent5">
              <a:hueOff val="11178319"/>
              <a:satOff val="-9634"/>
              <a:lumOff val="127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Verdana" panose="020B0604030504040204" pitchFamily="34" charset="0"/>
              <a:ea typeface="Verdana" panose="020B0604030504040204" pitchFamily="34" charset="0"/>
              <a:cs typeface="Verdana" panose="020B0604030504040204" pitchFamily="34" charset="0"/>
            </a:rPr>
            <a:t>“Formative assessment”</a:t>
          </a:r>
          <a:endParaRPr lang="en-US" sz="15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666750">
            <a:lnSpc>
              <a:spcPct val="90000"/>
            </a:lnSpc>
            <a:spcBef>
              <a:spcPct val="0"/>
            </a:spcBef>
            <a:spcAft>
              <a:spcPct val="15000"/>
            </a:spcAft>
            <a:buChar char="•"/>
          </a:pPr>
          <a:r>
            <a:rPr lang="en-US" sz="1500" kern="1200">
              <a:latin typeface="Verdana" panose="020B0604030504040204" pitchFamily="34" charset="0"/>
              <a:ea typeface="Verdana" panose="020B0604030504040204" pitchFamily="34" charset="0"/>
              <a:cs typeface="Verdana" panose="020B0604030504040204" pitchFamily="34" charset="0"/>
            </a:rPr>
            <a:t>Low stakes, safe environment</a:t>
          </a:r>
          <a:endParaRPr lang="en-US" sz="15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666750">
            <a:lnSpc>
              <a:spcPct val="90000"/>
            </a:lnSpc>
            <a:spcBef>
              <a:spcPct val="0"/>
            </a:spcBef>
            <a:spcAft>
              <a:spcPct val="15000"/>
            </a:spcAft>
            <a:buChar char="•"/>
          </a:pPr>
          <a:r>
            <a:rPr lang="en-US" sz="1500" kern="1200" dirty="0">
              <a:latin typeface="Verdana" panose="020B0604030504040204" pitchFamily="34" charset="0"/>
              <a:ea typeface="Verdana" panose="020B0604030504040204" pitchFamily="34" charset="0"/>
              <a:cs typeface="Verdana" panose="020B0604030504040204" pitchFamily="34" charset="0"/>
            </a:rPr>
            <a:t>Embedded in learning process (frequent &amp; ongoing)</a:t>
          </a:r>
        </a:p>
        <a:p>
          <a:pPr marL="114300" lvl="1" indent="-114300" algn="l" defTabSz="666750">
            <a:lnSpc>
              <a:spcPct val="90000"/>
            </a:lnSpc>
            <a:spcBef>
              <a:spcPct val="0"/>
            </a:spcBef>
            <a:spcAft>
              <a:spcPct val="15000"/>
            </a:spcAft>
            <a:buChar char="•"/>
          </a:pPr>
          <a:r>
            <a:rPr lang="en-US" sz="1500" kern="1200" dirty="0">
              <a:latin typeface="Verdana" panose="020B0604030504040204" pitchFamily="34" charset="0"/>
              <a:ea typeface="Verdana" panose="020B0604030504040204" pitchFamily="34" charset="0"/>
              <a:cs typeface="Verdana" panose="020B0604030504040204" pitchFamily="34" charset="0"/>
            </a:rPr>
            <a:t>Goal: monitor progress &amp; provide immediate feedback to improve (feedback loop)</a:t>
          </a:r>
        </a:p>
      </dsp:txBody>
      <dsp:txXfrm>
        <a:off x="4457239" y="2034696"/>
        <a:ext cx="3132183" cy="1986312"/>
      </dsp:txXfrm>
    </dsp:sp>
    <dsp:sp modelId="{B0DB4D0F-638A-6647-B276-B7AEECE109E3}">
      <dsp:nvSpPr>
        <dsp:cNvPr id="0" name=""/>
        <dsp:cNvSpPr/>
      </dsp:nvSpPr>
      <dsp:spPr>
        <a:xfrm>
          <a:off x="5118948" y="822041"/>
          <a:ext cx="2894024" cy="1150858"/>
        </a:xfrm>
        <a:prstGeom prst="roundRect">
          <a:avLst>
            <a:gd name="adj" fmla="val 10000"/>
          </a:avLst>
        </a:prstGeom>
        <a:solidFill>
          <a:schemeClr val="accent5">
            <a:hueOff val="11178319"/>
            <a:satOff val="-9634"/>
            <a:lumOff val="127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cs typeface="Verdana" panose="020B0604030504040204" pitchFamily="34" charset="0"/>
            </a:rPr>
            <a:t>Assessment </a:t>
          </a:r>
          <a:r>
            <a:rPr lang="en-US" sz="2400" u="sng" kern="1200" dirty="0">
              <a:latin typeface="Verdana" panose="020B0604030504040204" pitchFamily="34" charset="0"/>
              <a:ea typeface="Verdana" panose="020B0604030504040204" pitchFamily="34" charset="0"/>
              <a:cs typeface="Verdana" panose="020B0604030504040204" pitchFamily="34" charset="0"/>
            </a:rPr>
            <a:t>FOR</a:t>
          </a:r>
          <a:r>
            <a:rPr lang="en-US" sz="2400" kern="1200" dirty="0">
              <a:latin typeface="Verdana" panose="020B0604030504040204" pitchFamily="34" charset="0"/>
              <a:ea typeface="Verdana" panose="020B0604030504040204" pitchFamily="34" charset="0"/>
              <a:cs typeface="Verdana" panose="020B0604030504040204" pitchFamily="34" charset="0"/>
            </a:rPr>
            <a:t> Learning (Observations) </a:t>
          </a:r>
        </a:p>
      </dsp:txBody>
      <dsp:txXfrm>
        <a:off x="5152655" y="855748"/>
        <a:ext cx="2826610" cy="10834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D7537-4334-4F86-8C22-CDE0251D56E1}">
      <dsp:nvSpPr>
        <dsp:cNvPr id="0" name=""/>
        <dsp:cNvSpPr/>
      </dsp:nvSpPr>
      <dsp:spPr>
        <a:xfrm>
          <a:off x="597627" y="0"/>
          <a:ext cx="4640396" cy="4640396"/>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CA" sz="2400" b="1" kern="1200" dirty="0"/>
            <a:t>Coaching Feedback</a:t>
          </a:r>
        </a:p>
      </dsp:txBody>
      <dsp:txXfrm>
        <a:off x="2106916" y="232019"/>
        <a:ext cx="1621818" cy="696059"/>
      </dsp:txXfrm>
    </dsp:sp>
    <dsp:sp modelId="{3238BCDF-441B-44E7-A6F8-EE4067F91A11}">
      <dsp:nvSpPr>
        <dsp:cNvPr id="0" name=""/>
        <dsp:cNvSpPr/>
      </dsp:nvSpPr>
      <dsp:spPr>
        <a:xfrm>
          <a:off x="1177676" y="1160099"/>
          <a:ext cx="3480297" cy="3480297"/>
        </a:xfrm>
        <a:prstGeom prst="ellipse">
          <a:avLst/>
        </a:prstGeom>
        <a:solidFill>
          <a:schemeClr val="tx2">
            <a:lumMod val="40000"/>
            <a:lumOff val="6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CA" sz="2400" kern="1200" dirty="0"/>
            <a:t>Feedback</a:t>
          </a:r>
        </a:p>
      </dsp:txBody>
      <dsp:txXfrm>
        <a:off x="2106916" y="1377617"/>
        <a:ext cx="1621818" cy="652555"/>
      </dsp:txXfrm>
    </dsp:sp>
    <dsp:sp modelId="{07F025BC-C989-42C0-8D17-75D58C59EA3F}">
      <dsp:nvSpPr>
        <dsp:cNvPr id="0" name=""/>
        <dsp:cNvSpPr/>
      </dsp:nvSpPr>
      <dsp:spPr>
        <a:xfrm>
          <a:off x="1642783" y="2320198"/>
          <a:ext cx="2550083" cy="2320198"/>
        </a:xfrm>
        <a:prstGeom prst="ellipse">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CA" sz="2200" b="0" kern="1200" dirty="0">
              <a:solidFill>
                <a:schemeClr val="bg1"/>
              </a:solidFill>
            </a:rPr>
            <a:t>Observation of Work</a:t>
          </a:r>
        </a:p>
      </dsp:txBody>
      <dsp:txXfrm>
        <a:off x="2016234" y="2900248"/>
        <a:ext cx="1803181" cy="116009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2110F-A254-FD46-AFDD-2D217125A418}">
      <dsp:nvSpPr>
        <dsp:cNvPr id="0" name=""/>
        <dsp:cNvSpPr/>
      </dsp:nvSpPr>
      <dsp:spPr>
        <a:xfrm>
          <a:off x="0" y="53360"/>
          <a:ext cx="7104549" cy="791505"/>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Because</a:t>
          </a:r>
        </a:p>
      </dsp:txBody>
      <dsp:txXfrm>
        <a:off x="38638" y="91998"/>
        <a:ext cx="7027273" cy="714229"/>
      </dsp:txXfrm>
    </dsp:sp>
    <dsp:sp modelId="{A1546CD9-3D8C-EC43-AA99-2F67B93089D4}">
      <dsp:nvSpPr>
        <dsp:cNvPr id="0" name=""/>
        <dsp:cNvSpPr/>
      </dsp:nvSpPr>
      <dsp:spPr>
        <a:xfrm>
          <a:off x="0" y="939905"/>
          <a:ext cx="7104549" cy="791505"/>
        </a:xfrm>
        <a:prstGeom prst="roundRect">
          <a:avLst/>
        </a:prstGeom>
        <a:solidFill>
          <a:schemeClr val="accent5">
            <a:hueOff val="2235664"/>
            <a:satOff val="-1927"/>
            <a:lumOff val="254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Next time…</a:t>
          </a:r>
        </a:p>
      </dsp:txBody>
      <dsp:txXfrm>
        <a:off x="38638" y="978543"/>
        <a:ext cx="7027273" cy="714229"/>
      </dsp:txXfrm>
    </dsp:sp>
    <dsp:sp modelId="{6E1899CD-F8F6-1946-B477-80D6BE9DBA35}">
      <dsp:nvSpPr>
        <dsp:cNvPr id="0" name=""/>
        <dsp:cNvSpPr/>
      </dsp:nvSpPr>
      <dsp:spPr>
        <a:xfrm>
          <a:off x="0" y="1826451"/>
          <a:ext cx="7104549" cy="791505"/>
        </a:xfrm>
        <a:prstGeom prst="roundRect">
          <a:avLst/>
        </a:prstGeom>
        <a:solidFill>
          <a:schemeClr val="accent5">
            <a:hueOff val="4471328"/>
            <a:satOff val="-3854"/>
            <a:lumOff val="509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Try…</a:t>
          </a:r>
        </a:p>
      </dsp:txBody>
      <dsp:txXfrm>
        <a:off x="38638" y="1865089"/>
        <a:ext cx="7027273" cy="714229"/>
      </dsp:txXfrm>
    </dsp:sp>
    <dsp:sp modelId="{31B60071-4DAB-364F-9911-56C34A3F9352}">
      <dsp:nvSpPr>
        <dsp:cNvPr id="0" name=""/>
        <dsp:cNvSpPr/>
      </dsp:nvSpPr>
      <dsp:spPr>
        <a:xfrm>
          <a:off x="0" y="2712996"/>
          <a:ext cx="7104549" cy="791505"/>
        </a:xfrm>
        <a:prstGeom prst="roundRect">
          <a:avLst/>
        </a:prstGeom>
        <a:solidFill>
          <a:schemeClr val="accent5">
            <a:hueOff val="6706992"/>
            <a:satOff val="-5780"/>
            <a:lumOff val="764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Recommend…</a:t>
          </a:r>
        </a:p>
      </dsp:txBody>
      <dsp:txXfrm>
        <a:off x="38638" y="2751634"/>
        <a:ext cx="7027273" cy="714229"/>
      </dsp:txXfrm>
    </dsp:sp>
    <dsp:sp modelId="{196F5D37-B502-4541-ABAF-3A00316C9A9C}">
      <dsp:nvSpPr>
        <dsp:cNvPr id="0" name=""/>
        <dsp:cNvSpPr/>
      </dsp:nvSpPr>
      <dsp:spPr>
        <a:xfrm>
          <a:off x="0" y="3599541"/>
          <a:ext cx="7104549" cy="791505"/>
        </a:xfrm>
        <a:prstGeom prst="roundRect">
          <a:avLst/>
        </a:prstGeom>
        <a:solidFill>
          <a:schemeClr val="accent5">
            <a:hueOff val="8942655"/>
            <a:satOff val="-7707"/>
            <a:lumOff val="1019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Consider….</a:t>
          </a:r>
        </a:p>
      </dsp:txBody>
      <dsp:txXfrm>
        <a:off x="38638" y="3638179"/>
        <a:ext cx="7027273" cy="714229"/>
      </dsp:txXfrm>
    </dsp:sp>
    <dsp:sp modelId="{E9E9D333-3994-8540-867C-2BD9DA4331F8}">
      <dsp:nvSpPr>
        <dsp:cNvPr id="0" name=""/>
        <dsp:cNvSpPr/>
      </dsp:nvSpPr>
      <dsp:spPr>
        <a:xfrm>
          <a:off x="0" y="4486086"/>
          <a:ext cx="7104549" cy="791505"/>
        </a:xfrm>
        <a:prstGeom prst="roundRect">
          <a:avLst/>
        </a:prstGeom>
        <a:solidFill>
          <a:schemeClr val="accent5">
            <a:hueOff val="11178319"/>
            <a:satOff val="-9634"/>
            <a:lumOff val="127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I suggest…</a:t>
          </a:r>
        </a:p>
      </dsp:txBody>
      <dsp:txXfrm>
        <a:off x="38638" y="4524724"/>
        <a:ext cx="7027273" cy="714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1841879" y="15167"/>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437879" y="166356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a:t>Time will still matter.</a:t>
          </a:r>
        </a:p>
      </dsp:txBody>
      <dsp:txXfrm>
        <a:off x="437879" y="1663563"/>
        <a:ext cx="4320000" cy="648000"/>
      </dsp:txXfrm>
    </dsp:sp>
    <dsp:sp modelId="{817A9F6F-ED40-4D42-ADAE-8E67B5292C28}">
      <dsp:nvSpPr>
        <dsp:cNvPr id="0" name=""/>
        <dsp:cNvSpPr/>
      </dsp:nvSpPr>
      <dsp:spPr>
        <a:xfrm>
          <a:off x="437879" y="2375004"/>
          <a:ext cx="4320000" cy="812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Early completion will be exception</a:t>
          </a:r>
        </a:p>
      </dsp:txBody>
      <dsp:txXfrm>
        <a:off x="437879" y="2375004"/>
        <a:ext cx="4320000" cy="812174"/>
      </dsp:txXfrm>
    </dsp:sp>
    <dsp:sp modelId="{9A38D7E8-DED0-4402-89D2-5E5F3EE60017}">
      <dsp:nvSpPr>
        <dsp:cNvPr id="0" name=""/>
        <dsp:cNvSpPr/>
      </dsp:nvSpPr>
      <dsp:spPr>
        <a:xfrm>
          <a:off x="6917880" y="15167"/>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5513880" y="166356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a:t>Its all about Feedback &amp; Assessment</a:t>
          </a:r>
        </a:p>
      </dsp:txBody>
      <dsp:txXfrm>
        <a:off x="5513880" y="1663563"/>
        <a:ext cx="4320000" cy="648000"/>
      </dsp:txXfrm>
    </dsp:sp>
    <dsp:sp modelId="{9A5375FD-ABD9-4D57-82F8-7B2F7FD91622}">
      <dsp:nvSpPr>
        <dsp:cNvPr id="0" name=""/>
        <dsp:cNvSpPr/>
      </dsp:nvSpPr>
      <dsp:spPr>
        <a:xfrm>
          <a:off x="5513880" y="2375004"/>
          <a:ext cx="4320000" cy="812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t>Quality </a:t>
          </a:r>
        </a:p>
        <a:p>
          <a:pPr marL="0" lvl="0" indent="0" algn="ctr" defTabSz="755650">
            <a:lnSpc>
              <a:spcPct val="90000"/>
            </a:lnSpc>
            <a:spcBef>
              <a:spcPct val="0"/>
            </a:spcBef>
            <a:spcAft>
              <a:spcPct val="35000"/>
            </a:spcAft>
            <a:buNone/>
          </a:pPr>
          <a:r>
            <a:rPr lang="en-US" sz="1700" kern="1200" dirty="0"/>
            <a:t>Acceptance &amp; Incorporation</a:t>
          </a:r>
        </a:p>
      </dsp:txBody>
      <dsp:txXfrm>
        <a:off x="5513880" y="2375004"/>
        <a:ext cx="4320000" cy="812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1841879" y="22203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542726" y="1838295"/>
          <a:ext cx="4320000" cy="1336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Residents will progress through</a:t>
          </a:r>
        </a:p>
        <a:p>
          <a:pPr marL="0" lvl="0" indent="0" algn="ctr" defTabSz="889000">
            <a:lnSpc>
              <a:spcPct val="100000"/>
            </a:lnSpc>
            <a:spcBef>
              <a:spcPct val="0"/>
            </a:spcBef>
            <a:spcAft>
              <a:spcPts val="0"/>
            </a:spcAft>
            <a:buNone/>
            <a:defRPr b="1"/>
          </a:pPr>
          <a:r>
            <a:rPr lang="en-US" sz="2000" kern="1200" dirty="0"/>
            <a:t>Stages of Training</a:t>
          </a:r>
        </a:p>
        <a:p>
          <a:pPr marL="0" lvl="0" indent="0" algn="ctr" defTabSz="889000">
            <a:lnSpc>
              <a:spcPct val="100000"/>
            </a:lnSpc>
            <a:spcBef>
              <a:spcPct val="0"/>
            </a:spcBef>
            <a:spcAft>
              <a:spcPts val="0"/>
            </a:spcAft>
            <a:buNone/>
            <a:defRPr b="1"/>
          </a:pPr>
          <a:r>
            <a:rPr lang="en-US" sz="2000" kern="1200" dirty="0"/>
            <a:t>along the Competence Continuum</a:t>
          </a:r>
          <a:r>
            <a:rPr lang="en-US" sz="1600" kern="1200" dirty="0"/>
            <a:t>.</a:t>
          </a:r>
        </a:p>
      </dsp:txBody>
      <dsp:txXfrm>
        <a:off x="542726" y="1838295"/>
        <a:ext cx="4320000" cy="1336683"/>
      </dsp:txXfrm>
    </dsp:sp>
    <dsp:sp modelId="{817A9F6F-ED40-4D42-ADAE-8E67B5292C28}">
      <dsp:nvSpPr>
        <dsp:cNvPr id="0" name=""/>
        <dsp:cNvSpPr/>
      </dsp:nvSpPr>
      <dsp:spPr>
        <a:xfrm>
          <a:off x="437879" y="2829904"/>
          <a:ext cx="4320000" cy="1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endParaRPr lang="en-US" sz="1700" kern="1200" dirty="0"/>
        </a:p>
      </dsp:txBody>
      <dsp:txXfrm>
        <a:off x="437879" y="2829904"/>
        <a:ext cx="4320000" cy="1225"/>
      </dsp:txXfrm>
    </dsp:sp>
    <dsp:sp modelId="{9A38D7E8-DED0-4402-89D2-5E5F3EE60017}">
      <dsp:nvSpPr>
        <dsp:cNvPr id="0" name=""/>
        <dsp:cNvSpPr/>
      </dsp:nvSpPr>
      <dsp:spPr>
        <a:xfrm>
          <a:off x="6917880" y="219874"/>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5680286" y="1844345"/>
          <a:ext cx="4320000" cy="1345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There will be defined </a:t>
          </a:r>
        </a:p>
        <a:p>
          <a:pPr marL="0" lvl="0" indent="0" algn="ctr" defTabSz="889000">
            <a:lnSpc>
              <a:spcPct val="100000"/>
            </a:lnSpc>
            <a:spcBef>
              <a:spcPct val="0"/>
            </a:spcBef>
            <a:spcAft>
              <a:spcPts val="0"/>
            </a:spcAft>
            <a:buNone/>
            <a:defRPr b="1"/>
          </a:pPr>
          <a:r>
            <a:rPr lang="en-US" sz="2000" kern="1200" dirty="0"/>
            <a:t>Required Training Experiences </a:t>
          </a:r>
        </a:p>
        <a:p>
          <a:pPr marL="0" lvl="0" indent="0" algn="ctr" defTabSz="889000">
            <a:lnSpc>
              <a:spcPct val="100000"/>
            </a:lnSpc>
            <a:spcBef>
              <a:spcPct val="0"/>
            </a:spcBef>
            <a:spcAft>
              <a:spcPts val="0"/>
            </a:spcAft>
            <a:buNone/>
            <a:defRPr b="1"/>
          </a:pPr>
          <a:r>
            <a:rPr lang="en-US" sz="2000" kern="1200" dirty="0"/>
            <a:t>in each stage of training.</a:t>
          </a:r>
        </a:p>
      </dsp:txBody>
      <dsp:txXfrm>
        <a:off x="5680286" y="1844345"/>
        <a:ext cx="4320000" cy="1345309"/>
      </dsp:txXfrm>
    </dsp:sp>
    <dsp:sp modelId="{9A5375FD-ABD9-4D57-82F8-7B2F7FD91622}">
      <dsp:nvSpPr>
        <dsp:cNvPr id="0" name=""/>
        <dsp:cNvSpPr/>
      </dsp:nvSpPr>
      <dsp:spPr>
        <a:xfrm>
          <a:off x="5513880" y="2827748"/>
          <a:ext cx="4320000" cy="122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37EB5-7B8E-4A45-AA9B-4FDD92D39A65}">
      <dsp:nvSpPr>
        <dsp:cNvPr id="0" name=""/>
        <dsp:cNvSpPr/>
      </dsp:nvSpPr>
      <dsp:spPr>
        <a:xfrm>
          <a:off x="-470090" y="833387"/>
          <a:ext cx="7728267" cy="15202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069ED-1C32-4DD3-9820-BAB586ED9C8A}">
      <dsp:nvSpPr>
        <dsp:cNvPr id="0" name=""/>
        <dsp:cNvSpPr/>
      </dsp:nvSpPr>
      <dsp:spPr>
        <a:xfrm>
          <a:off x="-10216" y="1175442"/>
          <a:ext cx="836134" cy="8361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3544C1-88CE-4D58-81FC-3C933B6EFD11}">
      <dsp:nvSpPr>
        <dsp:cNvPr id="0" name=""/>
        <dsp:cNvSpPr/>
      </dsp:nvSpPr>
      <dsp:spPr>
        <a:xfrm>
          <a:off x="1285791" y="833387"/>
          <a:ext cx="5968950" cy="152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3" tIns="160893" rIns="160893" bIns="160893" numCol="1" spcCol="1270" anchor="ctr" anchorCtr="0">
          <a:noAutofit/>
        </a:bodyPr>
        <a:lstStyle/>
        <a:p>
          <a:pPr marL="0" lvl="0" indent="0" algn="l" defTabSz="1111250">
            <a:lnSpc>
              <a:spcPct val="90000"/>
            </a:lnSpc>
            <a:spcBef>
              <a:spcPct val="0"/>
            </a:spcBef>
            <a:spcAft>
              <a:spcPct val="35000"/>
            </a:spcAft>
            <a:buNone/>
          </a:pPr>
          <a:r>
            <a:rPr lang="en-US" sz="2500" kern="1200" dirty="0"/>
            <a:t>Key tasks that an individual can be trusted to perform in a given health care context</a:t>
          </a:r>
        </a:p>
      </dsp:txBody>
      <dsp:txXfrm>
        <a:off x="1285791" y="833387"/>
        <a:ext cx="5968950" cy="1520244"/>
      </dsp:txXfrm>
    </dsp:sp>
    <dsp:sp modelId="{77142CAA-4B35-4918-956F-91429C1C5DF5}">
      <dsp:nvSpPr>
        <dsp:cNvPr id="0" name=""/>
        <dsp:cNvSpPr/>
      </dsp:nvSpPr>
      <dsp:spPr>
        <a:xfrm>
          <a:off x="-470090" y="2733692"/>
          <a:ext cx="7728267" cy="15202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F17BF-0BFC-45DC-A603-D2AB0D291194}">
      <dsp:nvSpPr>
        <dsp:cNvPr id="0" name=""/>
        <dsp:cNvSpPr/>
      </dsp:nvSpPr>
      <dsp:spPr>
        <a:xfrm>
          <a:off x="-10216" y="3075747"/>
          <a:ext cx="836134" cy="83613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1BD83D-055B-4D10-86E9-4E41014FDC4A}">
      <dsp:nvSpPr>
        <dsp:cNvPr id="0" name=""/>
        <dsp:cNvSpPr/>
      </dsp:nvSpPr>
      <dsp:spPr>
        <a:xfrm>
          <a:off x="1285791" y="2733692"/>
          <a:ext cx="3477720" cy="152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3" tIns="160893" rIns="160893" bIns="160893" numCol="1" spcCol="1270" anchor="ctr" anchorCtr="0">
          <a:noAutofit/>
        </a:bodyPr>
        <a:lstStyle/>
        <a:p>
          <a:pPr marL="0" lvl="0" indent="0" algn="l" defTabSz="1111250">
            <a:lnSpc>
              <a:spcPct val="90000"/>
            </a:lnSpc>
            <a:spcBef>
              <a:spcPct val="0"/>
            </a:spcBef>
            <a:spcAft>
              <a:spcPct val="35000"/>
            </a:spcAft>
            <a:buNone/>
          </a:pPr>
          <a:r>
            <a:rPr lang="en-US" sz="2500" kern="1200"/>
            <a:t>Example: </a:t>
          </a:r>
        </a:p>
      </dsp:txBody>
      <dsp:txXfrm>
        <a:off x="1285791" y="2733692"/>
        <a:ext cx="3477720" cy="1520244"/>
      </dsp:txXfrm>
    </dsp:sp>
    <dsp:sp modelId="{506046BB-4335-4F1D-AF1D-8504AEC41E52}">
      <dsp:nvSpPr>
        <dsp:cNvPr id="0" name=""/>
        <dsp:cNvSpPr/>
      </dsp:nvSpPr>
      <dsp:spPr>
        <a:xfrm>
          <a:off x="3076961" y="2776563"/>
          <a:ext cx="4378461" cy="152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93" tIns="160893" rIns="160893" bIns="160893" numCol="1" spcCol="1270" anchor="ctr" anchorCtr="0">
          <a:noAutofit/>
        </a:bodyPr>
        <a:lstStyle/>
        <a:p>
          <a:pPr marL="0" lvl="0" indent="0" algn="l" defTabSz="800100">
            <a:lnSpc>
              <a:spcPct val="90000"/>
            </a:lnSpc>
            <a:spcBef>
              <a:spcPct val="0"/>
            </a:spcBef>
            <a:spcAft>
              <a:spcPct val="35000"/>
            </a:spcAft>
            <a:buNone/>
          </a:pPr>
          <a:r>
            <a:rPr lang="en-US" sz="1800" kern="1200" dirty="0"/>
            <a:t>Obtaining a psychiatric history, which includes a preliminary diagnostic impression that informs a management plan for patients presenting with mental health concerns.</a:t>
          </a:r>
        </a:p>
      </dsp:txBody>
      <dsp:txXfrm>
        <a:off x="3076961" y="2776563"/>
        <a:ext cx="4378461" cy="15202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37EB5-7B8E-4A45-AA9B-4FDD92D39A65}">
      <dsp:nvSpPr>
        <dsp:cNvPr id="0" name=""/>
        <dsp:cNvSpPr/>
      </dsp:nvSpPr>
      <dsp:spPr>
        <a:xfrm>
          <a:off x="0" y="0"/>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069ED-1C32-4DD3-9820-BAB586ED9C8A}">
      <dsp:nvSpPr>
        <dsp:cNvPr id="0" name=""/>
        <dsp:cNvSpPr/>
      </dsp:nvSpPr>
      <dsp:spPr>
        <a:xfrm>
          <a:off x="211640" y="133648"/>
          <a:ext cx="812714" cy="80705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3544C1-88CE-4D58-81FC-3C933B6EFD11}">
      <dsp:nvSpPr>
        <dsp:cNvPr id="0" name=""/>
        <dsp:cNvSpPr/>
      </dsp:nvSpPr>
      <dsp:spPr>
        <a:xfrm>
          <a:off x="1235996" y="2111"/>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The smaller, defined components that are needed to complete the full EPA</a:t>
          </a:r>
          <a:endParaRPr lang="en-US" sz="2200" kern="1200" dirty="0"/>
        </a:p>
      </dsp:txBody>
      <dsp:txXfrm>
        <a:off x="1235996" y="2111"/>
        <a:ext cx="6492270" cy="1070126"/>
      </dsp:txXfrm>
    </dsp:sp>
    <dsp:sp modelId="{285DF56C-C629-F14F-8AEC-EB5C3B57CE73}">
      <dsp:nvSpPr>
        <dsp:cNvPr id="0" name=""/>
        <dsp:cNvSpPr/>
      </dsp:nvSpPr>
      <dsp:spPr>
        <a:xfrm>
          <a:off x="0" y="1339769"/>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9E0E6-61E3-D345-8BF4-2B9FC7EF961B}">
      <dsp:nvSpPr>
        <dsp:cNvPr id="0" name=""/>
        <dsp:cNvSpPr/>
      </dsp:nvSpPr>
      <dsp:spPr>
        <a:xfrm>
          <a:off x="323713" y="1580548"/>
          <a:ext cx="588569" cy="588569"/>
        </a:xfrm>
        <a:prstGeom prst="rect">
          <a:avLst/>
        </a:prstGeom>
        <a:no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7FE2F-50D9-204B-9BB8-6BD0A26B00A1}">
      <dsp:nvSpPr>
        <dsp:cNvPr id="0" name=""/>
        <dsp:cNvSpPr/>
      </dsp:nvSpPr>
      <dsp:spPr>
        <a:xfrm>
          <a:off x="1235996" y="1339769"/>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Observable markers of an individual’s ability</a:t>
          </a:r>
          <a:endParaRPr lang="en-US" sz="2200" kern="1200" dirty="0"/>
        </a:p>
      </dsp:txBody>
      <dsp:txXfrm>
        <a:off x="1235996" y="1339769"/>
        <a:ext cx="6492270" cy="1070126"/>
      </dsp:txXfrm>
    </dsp:sp>
    <dsp:sp modelId="{E1AFF5A3-96C2-5743-A9F0-82B629F1BEEF}">
      <dsp:nvSpPr>
        <dsp:cNvPr id="0" name=""/>
        <dsp:cNvSpPr/>
      </dsp:nvSpPr>
      <dsp:spPr>
        <a:xfrm>
          <a:off x="0" y="2677427"/>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E967E-C3E2-0F44-9520-6E258C192B82}">
      <dsp:nvSpPr>
        <dsp:cNvPr id="0" name=""/>
        <dsp:cNvSpPr/>
      </dsp:nvSpPr>
      <dsp:spPr>
        <a:xfrm>
          <a:off x="323713" y="2918206"/>
          <a:ext cx="588569" cy="588569"/>
        </a:xfrm>
        <a:prstGeom prst="rect">
          <a:avLst/>
        </a:prstGeom>
        <a:no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F45FDC-C11E-1D4C-91E8-B061A2F191AE}">
      <dsp:nvSpPr>
        <dsp:cNvPr id="0" name=""/>
        <dsp:cNvSpPr/>
      </dsp:nvSpPr>
      <dsp:spPr>
        <a:xfrm>
          <a:off x="1235996" y="2677427"/>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Reference the CanMEDS roles applicable to that EPA</a:t>
          </a:r>
          <a:endParaRPr lang="en-US" sz="2200" kern="1200" dirty="0"/>
        </a:p>
      </dsp:txBody>
      <dsp:txXfrm>
        <a:off x="1235996" y="2677427"/>
        <a:ext cx="6492270" cy="1070126"/>
      </dsp:txXfrm>
    </dsp:sp>
    <dsp:sp modelId="{77142CAA-4B35-4918-956F-91429C1C5DF5}">
      <dsp:nvSpPr>
        <dsp:cNvPr id="0" name=""/>
        <dsp:cNvSpPr/>
      </dsp:nvSpPr>
      <dsp:spPr>
        <a:xfrm>
          <a:off x="0" y="4015086"/>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F17BF-0BFC-45DC-A603-D2AB0D291194}">
      <dsp:nvSpPr>
        <dsp:cNvPr id="0" name=""/>
        <dsp:cNvSpPr/>
      </dsp:nvSpPr>
      <dsp:spPr>
        <a:xfrm>
          <a:off x="323713" y="4255864"/>
          <a:ext cx="588569" cy="5885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1BD83D-055B-4D10-86E9-4E41014FDC4A}">
      <dsp:nvSpPr>
        <dsp:cNvPr id="0" name=""/>
        <dsp:cNvSpPr/>
      </dsp:nvSpPr>
      <dsp:spPr>
        <a:xfrm>
          <a:off x="1235996" y="4015086"/>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800100">
            <a:lnSpc>
              <a:spcPct val="100000"/>
            </a:lnSpc>
            <a:spcBef>
              <a:spcPct val="0"/>
            </a:spcBef>
            <a:spcAft>
              <a:spcPts val="0"/>
            </a:spcAft>
            <a:buNone/>
          </a:pPr>
          <a:r>
            <a:rPr lang="en-US" sz="1800" kern="1200" dirty="0"/>
            <a:t>Examples: </a:t>
          </a:r>
          <a:r>
            <a:rPr lang="en-US" sz="1800" kern="1200" dirty="0">
              <a:solidFill>
                <a:schemeClr val="tx1">
                  <a:lumMod val="65000"/>
                  <a:lumOff val="35000"/>
                </a:schemeClr>
              </a:solidFill>
            </a:rPr>
            <a:t>Conduct a mental status exam</a:t>
          </a:r>
        </a:p>
        <a:p>
          <a:pPr marL="0" lvl="0" indent="0" algn="l" defTabSz="800100">
            <a:lnSpc>
              <a:spcPct val="100000"/>
            </a:lnSpc>
            <a:spcBef>
              <a:spcPct val="0"/>
            </a:spcBef>
            <a:spcAft>
              <a:spcPts val="0"/>
            </a:spcAft>
            <a:buNone/>
          </a:pPr>
          <a:r>
            <a:rPr lang="en-US" sz="1800" kern="1200" dirty="0">
              <a:solidFill>
                <a:schemeClr val="tx1">
                  <a:lumMod val="65000"/>
                  <a:lumOff val="35000"/>
                </a:schemeClr>
              </a:solidFill>
            </a:rPr>
            <a:t>	     Respect professional boundaries</a:t>
          </a:r>
          <a:endParaRPr lang="en-US" sz="1800" kern="1200" dirty="0"/>
        </a:p>
      </dsp:txBody>
      <dsp:txXfrm>
        <a:off x="1235996" y="4015086"/>
        <a:ext cx="6492270" cy="10701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7955281" y="473905"/>
          <a:ext cx="1336785" cy="124345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71427" y="1962492"/>
          <a:ext cx="3062812" cy="1239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EPAs are competencies residents must acquire.</a:t>
          </a:r>
        </a:p>
      </dsp:txBody>
      <dsp:txXfrm>
        <a:off x="71427" y="1962492"/>
        <a:ext cx="3062812" cy="1239853"/>
      </dsp:txXfrm>
    </dsp:sp>
    <dsp:sp modelId="{817A9F6F-ED40-4D42-ADAE-8E67B5292C28}">
      <dsp:nvSpPr>
        <dsp:cNvPr id="0" name=""/>
        <dsp:cNvSpPr/>
      </dsp:nvSpPr>
      <dsp:spPr>
        <a:xfrm>
          <a:off x="5669" y="2664564"/>
          <a:ext cx="3062812" cy="410"/>
        </a:xfrm>
        <a:prstGeom prst="rect">
          <a:avLst/>
        </a:prstGeom>
        <a:noFill/>
        <a:ln>
          <a:noFill/>
        </a:ln>
        <a:effectLst/>
      </dsp:spPr>
      <dsp:style>
        <a:lnRef idx="0">
          <a:scrgbClr r="0" g="0" b="0"/>
        </a:lnRef>
        <a:fillRef idx="0">
          <a:scrgbClr r="0" g="0" b="0"/>
        </a:fillRef>
        <a:effectRef idx="0">
          <a:scrgbClr r="0" g="0" b="0"/>
        </a:effectRef>
        <a:fontRef idx="minor"/>
      </dsp:style>
    </dsp:sp>
    <dsp:sp modelId="{9A38D7E8-DED0-4402-89D2-5E5F3EE60017}">
      <dsp:nvSpPr>
        <dsp:cNvPr id="0" name=""/>
        <dsp:cNvSpPr/>
      </dsp:nvSpPr>
      <dsp:spPr>
        <a:xfrm>
          <a:off x="4473892" y="376513"/>
          <a:ext cx="1323975" cy="1437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3602850" y="1937946"/>
          <a:ext cx="3062812" cy="1264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Milestones are the small tasks that make up an EPA.</a:t>
          </a:r>
        </a:p>
      </dsp:txBody>
      <dsp:txXfrm>
        <a:off x="3602850" y="1937946"/>
        <a:ext cx="3062812" cy="1264399"/>
      </dsp:txXfrm>
    </dsp:sp>
    <dsp:sp modelId="{9A5375FD-ABD9-4D57-82F8-7B2F7FD91622}">
      <dsp:nvSpPr>
        <dsp:cNvPr id="0" name=""/>
        <dsp:cNvSpPr/>
      </dsp:nvSpPr>
      <dsp:spPr>
        <a:xfrm>
          <a:off x="3604473" y="2706825"/>
          <a:ext cx="3062812" cy="410"/>
        </a:xfrm>
        <a:prstGeom prst="rect">
          <a:avLst/>
        </a:prstGeom>
        <a:noFill/>
        <a:ln>
          <a:noFill/>
        </a:ln>
        <a:effectLst/>
      </dsp:spPr>
      <dsp:style>
        <a:lnRef idx="0">
          <a:scrgbClr r="0" g="0" b="0"/>
        </a:lnRef>
        <a:fillRef idx="0">
          <a:scrgbClr r="0" g="0" b="0"/>
        </a:fillRef>
        <a:effectRef idx="0">
          <a:scrgbClr r="0" g="0" b="0"/>
        </a:effectRef>
        <a:fontRef idx="minor"/>
      </dsp:style>
    </dsp:sp>
    <dsp:sp modelId="{B12CE0B0-E377-9447-A86D-39F8E63F5684}">
      <dsp:nvSpPr>
        <dsp:cNvPr id="0" name=""/>
        <dsp:cNvSpPr/>
      </dsp:nvSpPr>
      <dsp:spPr>
        <a:xfrm>
          <a:off x="798720" y="407147"/>
          <a:ext cx="1441561" cy="137598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A45323-7287-574B-B0BA-F49228DFF80C}">
      <dsp:nvSpPr>
        <dsp:cNvPr id="0" name=""/>
        <dsp:cNvSpPr/>
      </dsp:nvSpPr>
      <dsp:spPr>
        <a:xfrm>
          <a:off x="7208944" y="1881409"/>
          <a:ext cx="3062812" cy="940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Residents will need to achieve specific EPAs in each stage of training.</a:t>
          </a:r>
        </a:p>
      </dsp:txBody>
      <dsp:txXfrm>
        <a:off x="7208944" y="1881409"/>
        <a:ext cx="3062812" cy="940458"/>
      </dsp:txXfrm>
    </dsp:sp>
    <dsp:sp modelId="{320115EC-1837-C249-8904-DA87D15B3B0F}">
      <dsp:nvSpPr>
        <dsp:cNvPr id="0" name=""/>
        <dsp:cNvSpPr/>
      </dsp:nvSpPr>
      <dsp:spPr>
        <a:xfrm>
          <a:off x="7203278" y="2750858"/>
          <a:ext cx="3062812" cy="41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9E8C-296C-4839-8A36-A4879F2E5ED9}">
      <dsp:nvSpPr>
        <dsp:cNvPr id="0" name=""/>
        <dsp:cNvSpPr/>
      </dsp:nvSpPr>
      <dsp:spPr>
        <a:xfrm>
          <a:off x="450883" y="861787"/>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86BD4-0E78-47C1-A138-E3A7C0D4BFA7}">
      <dsp:nvSpPr>
        <dsp:cNvPr id="0" name=""/>
        <dsp:cNvSpPr/>
      </dsp:nvSpPr>
      <dsp:spPr>
        <a:xfrm>
          <a:off x="750695" y="1161599"/>
          <a:ext cx="807187" cy="8071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098AEB-0878-4D12-9B5A-111019E8410B}">
      <dsp:nvSpPr>
        <dsp:cNvPr id="0" name=""/>
        <dsp:cNvSpPr/>
      </dsp:nvSpPr>
      <dsp:spPr>
        <a:xfrm>
          <a:off x="1164" y="2706787"/>
          <a:ext cx="2306250" cy="151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may involve direct or indirect observation</a:t>
          </a:r>
        </a:p>
      </dsp:txBody>
      <dsp:txXfrm>
        <a:off x="1164" y="2706787"/>
        <a:ext cx="2306250" cy="1518750"/>
      </dsp:txXfrm>
    </dsp:sp>
    <dsp:sp modelId="{8120EC9A-9252-43F0-88E7-EDD2929D5BCA}">
      <dsp:nvSpPr>
        <dsp:cNvPr id="0" name=""/>
        <dsp:cNvSpPr/>
      </dsp:nvSpPr>
      <dsp:spPr>
        <a:xfrm>
          <a:off x="3160727" y="861787"/>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F1653-305C-445F-9284-989DD6E257FE}">
      <dsp:nvSpPr>
        <dsp:cNvPr id="0" name=""/>
        <dsp:cNvSpPr/>
      </dsp:nvSpPr>
      <dsp:spPr>
        <a:xfrm>
          <a:off x="3460539" y="1161599"/>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BEE261-1EE4-4F48-8EEC-FFE0C56683D9}">
      <dsp:nvSpPr>
        <dsp:cNvPr id="0" name=""/>
        <dsp:cNvSpPr/>
      </dsp:nvSpPr>
      <dsp:spPr>
        <a:xfrm>
          <a:off x="2711008" y="2706787"/>
          <a:ext cx="2306250" cy="151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Complete WBAs even if  task rated less than a 4 or 5, to promote knowledge &amp; skill development</a:t>
          </a:r>
        </a:p>
      </dsp:txBody>
      <dsp:txXfrm>
        <a:off x="2711008" y="2706787"/>
        <a:ext cx="2306250" cy="1518750"/>
      </dsp:txXfrm>
    </dsp:sp>
    <dsp:sp modelId="{48183817-5054-4B8E-852A-15D29CBFD597}">
      <dsp:nvSpPr>
        <dsp:cNvPr id="0" name=""/>
        <dsp:cNvSpPr/>
      </dsp:nvSpPr>
      <dsp:spPr>
        <a:xfrm>
          <a:off x="5870571" y="861787"/>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AE03D-9221-4E27-9A52-7CC93AD48C33}">
      <dsp:nvSpPr>
        <dsp:cNvPr id="0" name=""/>
        <dsp:cNvSpPr/>
      </dsp:nvSpPr>
      <dsp:spPr>
        <a:xfrm>
          <a:off x="6170383" y="1161599"/>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205210-4B6F-49E0-8D5A-46A8D807185D}">
      <dsp:nvSpPr>
        <dsp:cNvPr id="0" name=""/>
        <dsp:cNvSpPr/>
      </dsp:nvSpPr>
      <dsp:spPr>
        <a:xfrm>
          <a:off x="5420852" y="2706787"/>
          <a:ext cx="2306250" cy="151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 it may take 2-3 attempts before a resident achieves a successful assessment.</a:t>
          </a:r>
        </a:p>
      </dsp:txBody>
      <dsp:txXfrm>
        <a:off x="5420852" y="2706787"/>
        <a:ext cx="2306250" cy="15187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1001083" y="502790"/>
          <a:ext cx="1071984" cy="107198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5669" y="1669235"/>
          <a:ext cx="3062812" cy="63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EPAs assessed using </a:t>
          </a:r>
        </a:p>
        <a:p>
          <a:pPr marL="0" lvl="0" indent="0" algn="ctr" defTabSz="889000">
            <a:lnSpc>
              <a:spcPct val="100000"/>
            </a:lnSpc>
            <a:spcBef>
              <a:spcPct val="0"/>
            </a:spcBef>
            <a:spcAft>
              <a:spcPts val="0"/>
            </a:spcAft>
            <a:buNone/>
            <a:defRPr b="1"/>
          </a:pPr>
          <a:r>
            <a:rPr lang="en-US" sz="2000" kern="1200" dirty="0" err="1"/>
            <a:t>Entrustability</a:t>
          </a:r>
          <a:r>
            <a:rPr lang="en-US" sz="2000" kern="1200" dirty="0"/>
            <a:t> Scale. </a:t>
          </a:r>
        </a:p>
      </dsp:txBody>
      <dsp:txXfrm>
        <a:off x="5669" y="1669235"/>
        <a:ext cx="3062812" cy="631705"/>
      </dsp:txXfrm>
    </dsp:sp>
    <dsp:sp modelId="{817A9F6F-ED40-4D42-ADAE-8E67B5292C28}">
      <dsp:nvSpPr>
        <dsp:cNvPr id="0" name=""/>
        <dsp:cNvSpPr/>
      </dsp:nvSpPr>
      <dsp:spPr>
        <a:xfrm>
          <a:off x="5669" y="2344875"/>
          <a:ext cx="3062812" cy="354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endParaRPr lang="en-US" sz="1700" kern="1200" dirty="0"/>
        </a:p>
      </dsp:txBody>
      <dsp:txXfrm>
        <a:off x="5669" y="2344875"/>
        <a:ext cx="3062812" cy="354679"/>
      </dsp:txXfrm>
    </dsp:sp>
    <dsp:sp modelId="{2C176D89-12FC-964E-8364-B0191418CD10}">
      <dsp:nvSpPr>
        <dsp:cNvPr id="0" name=""/>
        <dsp:cNvSpPr/>
      </dsp:nvSpPr>
      <dsp:spPr>
        <a:xfrm>
          <a:off x="4599887" y="502790"/>
          <a:ext cx="1071984" cy="1071984"/>
        </a:xfrm>
        <a:prstGeom prst="rect">
          <a:avLst/>
        </a:prstGeom>
        <a:solidFill>
          <a:schemeClr val="bg1"/>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07A029-1400-AF4D-BF87-F411EBFAC9E0}">
      <dsp:nvSpPr>
        <dsp:cNvPr id="0" name=""/>
        <dsp:cNvSpPr/>
      </dsp:nvSpPr>
      <dsp:spPr>
        <a:xfrm>
          <a:off x="7154150" y="1639633"/>
          <a:ext cx="3062812" cy="63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solidFill>
                <a:schemeClr val="tx1"/>
              </a:solidFill>
            </a:rPr>
            <a:t>Still using other Evals</a:t>
          </a:r>
        </a:p>
      </dsp:txBody>
      <dsp:txXfrm>
        <a:off x="7154150" y="1639633"/>
        <a:ext cx="3062812" cy="631705"/>
      </dsp:txXfrm>
    </dsp:sp>
    <dsp:sp modelId="{87E52E28-3EC1-C645-B421-C58A63D1F1D8}">
      <dsp:nvSpPr>
        <dsp:cNvPr id="0" name=""/>
        <dsp:cNvSpPr/>
      </dsp:nvSpPr>
      <dsp:spPr>
        <a:xfrm>
          <a:off x="3604473" y="2344875"/>
          <a:ext cx="3062812" cy="354679"/>
        </a:xfrm>
        <a:prstGeom prst="rect">
          <a:avLst/>
        </a:prstGeom>
        <a:noFill/>
        <a:ln>
          <a:noFill/>
        </a:ln>
        <a:effectLst/>
      </dsp:spPr>
      <dsp:style>
        <a:lnRef idx="0">
          <a:scrgbClr r="0" g="0" b="0"/>
        </a:lnRef>
        <a:fillRef idx="0">
          <a:scrgbClr r="0" g="0" b="0"/>
        </a:fillRef>
        <a:effectRef idx="0">
          <a:scrgbClr r="0" g="0" b="0"/>
        </a:effectRef>
        <a:fontRef idx="minor"/>
      </dsp:style>
    </dsp:sp>
    <dsp:sp modelId="{9A38D7E8-DED0-4402-89D2-5E5F3EE60017}">
      <dsp:nvSpPr>
        <dsp:cNvPr id="0" name=""/>
        <dsp:cNvSpPr/>
      </dsp:nvSpPr>
      <dsp:spPr>
        <a:xfrm>
          <a:off x="8198692" y="502790"/>
          <a:ext cx="1071984" cy="1071984"/>
        </a:xfrm>
        <a:prstGeom prst="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3602850" y="1667321"/>
          <a:ext cx="3062812" cy="63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solidFill>
                <a:schemeClr val="tx1"/>
              </a:solidFill>
            </a:rPr>
            <a:t>Milestones guide rating &amp; feedback.</a:t>
          </a:r>
        </a:p>
      </dsp:txBody>
      <dsp:txXfrm>
        <a:off x="3602850" y="1667321"/>
        <a:ext cx="3062812" cy="631705"/>
      </dsp:txXfrm>
    </dsp:sp>
    <dsp:sp modelId="{9A5375FD-ABD9-4D57-82F8-7B2F7FD91622}">
      <dsp:nvSpPr>
        <dsp:cNvPr id="0" name=""/>
        <dsp:cNvSpPr/>
      </dsp:nvSpPr>
      <dsp:spPr>
        <a:xfrm>
          <a:off x="7203278" y="2344875"/>
          <a:ext cx="3062812" cy="354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endParaRPr lang="en-US" sz="2200" kern="1200" dirty="0"/>
        </a:p>
      </dsp:txBody>
      <dsp:txXfrm>
        <a:off x="7203278" y="2344875"/>
        <a:ext cx="3062812" cy="3546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1841879" y="15167"/>
          <a:ext cx="1512000" cy="1512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437879" y="166356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Regular assessment &amp; feedback</a:t>
          </a:r>
          <a:r>
            <a:rPr lang="en-US" sz="1400" kern="1200" dirty="0"/>
            <a:t>.</a:t>
          </a:r>
        </a:p>
      </dsp:txBody>
      <dsp:txXfrm>
        <a:off x="437879" y="1663563"/>
        <a:ext cx="4320000" cy="648000"/>
      </dsp:txXfrm>
    </dsp:sp>
    <dsp:sp modelId="{817A9F6F-ED40-4D42-ADAE-8E67B5292C28}">
      <dsp:nvSpPr>
        <dsp:cNvPr id="0" name=""/>
        <dsp:cNvSpPr/>
      </dsp:nvSpPr>
      <dsp:spPr>
        <a:xfrm>
          <a:off x="437879" y="2375004"/>
          <a:ext cx="4320000" cy="812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Cued by the resident</a:t>
          </a:r>
        </a:p>
        <a:p>
          <a:pPr marL="0" lvl="0" indent="0" algn="ctr" defTabSz="800100">
            <a:spcBef>
              <a:spcPct val="0"/>
            </a:spcBef>
            <a:spcAft>
              <a:spcPct val="35000"/>
            </a:spcAft>
            <a:buNone/>
          </a:pPr>
          <a:endParaRPr lang="en-US" sz="1700" kern="1200" dirty="0"/>
        </a:p>
      </dsp:txBody>
      <dsp:txXfrm>
        <a:off x="437879" y="2375004"/>
        <a:ext cx="4320000" cy="812174"/>
      </dsp:txXfrm>
    </dsp:sp>
    <dsp:sp modelId="{9A38D7E8-DED0-4402-89D2-5E5F3EE60017}">
      <dsp:nvSpPr>
        <dsp:cNvPr id="0" name=""/>
        <dsp:cNvSpPr/>
      </dsp:nvSpPr>
      <dsp:spPr>
        <a:xfrm>
          <a:off x="6917880" y="15167"/>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5513880" y="166356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Competence Committee assesses overall achievement.</a:t>
          </a:r>
        </a:p>
      </dsp:txBody>
      <dsp:txXfrm>
        <a:off x="5513880" y="1663563"/>
        <a:ext cx="4320000" cy="648000"/>
      </dsp:txXfrm>
    </dsp:sp>
    <dsp:sp modelId="{9A5375FD-ABD9-4D57-82F8-7B2F7FD91622}">
      <dsp:nvSpPr>
        <dsp:cNvPr id="0" name=""/>
        <dsp:cNvSpPr/>
      </dsp:nvSpPr>
      <dsp:spPr>
        <a:xfrm>
          <a:off x="5513880" y="2375004"/>
          <a:ext cx="4320000" cy="81217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3A800-7771-DA4F-A24A-81E14E6303FE}" type="datetimeFigureOut">
              <a:rPr lang="en-US" smtClean="0"/>
              <a:t>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662F8-0207-AF40-96C0-461087EE54F4}" type="slidenum">
              <a:rPr lang="en-US" smtClean="0"/>
              <a:t>‹#›</a:t>
            </a:fld>
            <a:endParaRPr lang="en-US"/>
          </a:p>
        </p:txBody>
      </p:sp>
    </p:spTree>
    <p:extLst>
      <p:ext uri="{BB962C8B-B14F-4D97-AF65-F5344CB8AC3E}">
        <p14:creationId xmlns:p14="http://schemas.microsoft.com/office/powerpoint/2010/main" val="1580021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a:t>
            </a:fld>
            <a:endParaRPr lang="en-US"/>
          </a:p>
        </p:txBody>
      </p:sp>
    </p:spTree>
    <p:extLst>
      <p:ext uri="{BB962C8B-B14F-4D97-AF65-F5344CB8AC3E}">
        <p14:creationId xmlns:p14="http://schemas.microsoft.com/office/powerpoint/2010/main" val="88999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Unless something really wrong happens, they do the required time in a rotation, they pass.</a:t>
            </a:r>
          </a:p>
          <a:p>
            <a:r>
              <a:rPr lang="en-US" dirty="0"/>
              <a:t>We evaluate them at the end.  While we ask that supervisors provide regular observation &amp; feedback, the only time we know for sure they are getting some sort of assessment &amp; feedback, is at the end.</a:t>
            </a:r>
          </a:p>
        </p:txBody>
      </p:sp>
      <p:sp>
        <p:nvSpPr>
          <p:cNvPr id="4" name="Slide Number Placeholder 3"/>
          <p:cNvSpPr>
            <a:spLocks noGrp="1"/>
          </p:cNvSpPr>
          <p:nvPr>
            <p:ph type="sldNum" sz="quarter" idx="10"/>
          </p:nvPr>
        </p:nvSpPr>
        <p:spPr/>
        <p:txBody>
          <a:bodyPr/>
          <a:lstStyle/>
          <a:p>
            <a:fld id="{700EB76D-35C4-AB4A-A2CC-01288DE3A1F0}" type="slidenum">
              <a:rPr lang="en-US" smtClean="0"/>
              <a:t>14</a:t>
            </a:fld>
            <a:endParaRPr lang="en-US"/>
          </a:p>
        </p:txBody>
      </p:sp>
    </p:spTree>
    <p:extLst>
      <p:ext uri="{BB962C8B-B14F-4D97-AF65-F5344CB8AC3E}">
        <p14:creationId xmlns:p14="http://schemas.microsoft.com/office/powerpoint/2010/main" val="1791248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00EB76D-35C4-AB4A-A2CC-01288DE3A1F0}" type="slidenum">
              <a:rPr lang="en-US" smtClean="0"/>
              <a:t>18</a:t>
            </a:fld>
            <a:endParaRPr lang="en-US"/>
          </a:p>
        </p:txBody>
      </p:sp>
    </p:spTree>
    <p:extLst>
      <p:ext uri="{BB962C8B-B14F-4D97-AF65-F5344CB8AC3E}">
        <p14:creationId xmlns:p14="http://schemas.microsoft.com/office/powerpoint/2010/main" val="3615182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00EB76D-35C4-AB4A-A2CC-01288DE3A1F0}" type="slidenum">
              <a:rPr lang="en-US" smtClean="0"/>
              <a:t>19</a:t>
            </a:fld>
            <a:endParaRPr lang="en-US"/>
          </a:p>
        </p:txBody>
      </p:sp>
    </p:spTree>
    <p:extLst>
      <p:ext uri="{BB962C8B-B14F-4D97-AF65-F5344CB8AC3E}">
        <p14:creationId xmlns:p14="http://schemas.microsoft.com/office/powerpoint/2010/main" val="228110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general program</a:t>
            </a:r>
          </a:p>
          <a:p>
            <a:r>
              <a:rPr lang="en-US" dirty="0"/>
              <a:t>Need to understand how this will look for Subspecialty</a:t>
            </a:r>
            <a:r>
              <a:rPr lang="en-US" baseline="0" dirty="0"/>
              <a:t> Programs</a:t>
            </a:r>
          </a:p>
          <a:p>
            <a:r>
              <a:rPr lang="en-US" baseline="0" dirty="0"/>
              <a:t>Explain the stages of training.</a:t>
            </a:r>
          </a:p>
          <a:p>
            <a:r>
              <a:rPr lang="en-US" baseline="0" dirty="0"/>
              <a:t>	-RC will outline what needs to be accomplished within each Stage of training and give a range of time that stage may last</a:t>
            </a:r>
          </a:p>
          <a:p>
            <a:r>
              <a:rPr lang="en-US" baseline="0" dirty="0"/>
              <a:t>	-Programs will then decide the duration of each stage (within the RC parameters) and what rotations will be included in each stage</a:t>
            </a:r>
          </a:p>
          <a:p>
            <a:endParaRPr lang="en-US" baseline="0" dirty="0"/>
          </a:p>
          <a:p>
            <a:r>
              <a:rPr lang="en-US" baseline="0" dirty="0"/>
              <a:t>	-RC is also going to outline what skills &amp; knowledge must be accomplished by a resident before they are to be allowed to progress to the next stage of training.  Those required skills &amp; knowledge are packaged into what is called the EPAs and Milestones (which I will explain in a minute)</a:t>
            </a:r>
          </a:p>
          <a:p>
            <a:r>
              <a:rPr lang="en-US" baseline="0" dirty="0"/>
              <a:t>	-Programs will then map which EPAs should be accomplished in which rotations for their residents</a:t>
            </a:r>
          </a:p>
        </p:txBody>
      </p:sp>
      <p:sp>
        <p:nvSpPr>
          <p:cNvPr id="4" name="Slide Number Placeholder 3"/>
          <p:cNvSpPr>
            <a:spLocks noGrp="1"/>
          </p:cNvSpPr>
          <p:nvPr>
            <p:ph type="sldNum" sz="quarter" idx="10"/>
          </p:nvPr>
        </p:nvSpPr>
        <p:spPr/>
        <p:txBody>
          <a:bodyPr/>
          <a:lstStyle/>
          <a:p>
            <a:fld id="{700EB76D-35C4-AB4A-A2CC-01288DE3A1F0}" type="slidenum">
              <a:rPr lang="en-US" smtClean="0"/>
              <a:t>20</a:t>
            </a:fld>
            <a:endParaRPr lang="en-US"/>
          </a:p>
        </p:txBody>
      </p:sp>
    </p:spTree>
    <p:extLst>
      <p:ext uri="{BB962C8B-B14F-4D97-AF65-F5344CB8AC3E}">
        <p14:creationId xmlns:p14="http://schemas.microsoft.com/office/powerpoint/2010/main" val="103424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1 – the supervisor had to perform the clinical activity while the resident observed.  This may apply if resident has never done the task before, or they started but situation became too challenging so supervisor elected to complete the task.  Ideally, the supervisor would provide direction and teaching afterwards.</a:t>
            </a:r>
          </a:p>
          <a:p>
            <a:endParaRPr lang="en-US" dirty="0"/>
          </a:p>
          <a:p>
            <a:r>
              <a:rPr lang="en-US" dirty="0"/>
              <a:t>Level 2 – self-explanatory</a:t>
            </a:r>
          </a:p>
          <a:p>
            <a:endParaRPr lang="en-US" dirty="0"/>
          </a:p>
          <a:p>
            <a:r>
              <a:rPr lang="en-US" dirty="0"/>
              <a:t>Level 3 – The resident required frequent direction, requiring occasional prompting and guidance, particularly with more complex aspects of the encounter OR the encounter required supervisor to follow-up on a number of important aspects not completed by the resident</a:t>
            </a:r>
          </a:p>
          <a:p>
            <a:endParaRPr lang="en-US" dirty="0"/>
          </a:p>
          <a:p>
            <a:r>
              <a:rPr lang="en-US" dirty="0"/>
              <a:t>Level 4 – Previously “I needed to be there just in case”. Now Changed to:  “I had to provide minor direction.“   Resident demonstrates sound technique but you were not confident that their knowledge base or skill was sufficient to ensure that if they had run into an unexpected challenge or complication, they would have been able to manage this.  Examples might include: when you posed questions as to how they would handle a complication of the situation, they were not able to explain; they completed the assessment adequately but there were nuances that made it more </a:t>
            </a:r>
            <a:r>
              <a:rPr lang="en-US" dirty="0" err="1"/>
              <a:t>akward</a:t>
            </a:r>
            <a:r>
              <a:rPr lang="en-US" dirty="0"/>
              <a:t> or less effective; resident completed the assessment thoroughly but it took them a much longer than normal time.</a:t>
            </a:r>
          </a:p>
          <a:p>
            <a:endParaRPr lang="en-US" dirty="0"/>
          </a:p>
          <a:p>
            <a:r>
              <a:rPr lang="en-US" dirty="0"/>
              <a:t>Level 5:  </a:t>
            </a:r>
            <a:r>
              <a:rPr lang="en-US" dirty="0" err="1"/>
              <a:t>Previously”I</a:t>
            </a:r>
            <a:r>
              <a:rPr lang="en-US" dirty="0"/>
              <a:t> did not need to be there”. Now changed to: “I did not need to provide direction for safe, independent care” or “No direction required for safe, independent care”.  Resident able to complete all aspects of the assessment independently and safely including troubleshooting unexpected challenges; completed in sufficient time frame (may not have been as fast as experienced staff person).  Any teaching you provided was more to enrich a </a:t>
            </a:r>
            <a:r>
              <a:rPr lang="en-US" dirty="0" err="1"/>
              <a:t>competenct</a:t>
            </a:r>
            <a:r>
              <a:rPr lang="en-US" dirty="0"/>
              <a:t> knowledge base.  Any prompts given were not necessary for resident to complete the task safely and independently.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04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Resident and faculty identify an opportunity for an EPA assessment.  Supervisor might review expectations and remind resident of feedback to build on from a previous encounter.</a:t>
            </a:r>
          </a:p>
          <a:p>
            <a:r>
              <a:rPr lang="en-CA" dirty="0">
                <a:latin typeface="Verdana" panose="020B0604030504040204" pitchFamily="34" charset="0"/>
                <a:ea typeface="Verdana" panose="020B0604030504040204" pitchFamily="34" charset="0"/>
                <a:cs typeface="Verdana" panose="020B0604030504040204" pitchFamily="34" charset="0"/>
              </a:rPr>
              <a:t>Resident goes to do the EPA activity.  Supervisor supervises either directly or indirectly depending on the EPA</a:t>
            </a:r>
          </a:p>
          <a:p>
            <a:r>
              <a:rPr lang="en-CA" dirty="0">
                <a:latin typeface="Verdana" panose="020B0604030504040204" pitchFamily="34" charset="0"/>
                <a:ea typeface="Verdana" panose="020B0604030504040204" pitchFamily="34" charset="0"/>
                <a:cs typeface="Verdana" panose="020B0604030504040204" pitchFamily="34" charset="0"/>
              </a:rPr>
              <a:t>Supervisor provides verbal feedback to the resident, giving 1 or 2 specific, actionable pieces of feedback</a:t>
            </a:r>
          </a:p>
          <a:p>
            <a:r>
              <a:rPr lang="en-CA" dirty="0">
                <a:latin typeface="Verdana" panose="020B0604030504040204" pitchFamily="34" charset="0"/>
                <a:ea typeface="Verdana" panose="020B0604030504040204" pitchFamily="34" charset="0"/>
                <a:cs typeface="Verdana" panose="020B0604030504040204" pitchFamily="34" charset="0"/>
              </a:rPr>
              <a:t>Supervisor documents the assessment on MedSIS.</a:t>
            </a:r>
          </a:p>
          <a:p>
            <a:r>
              <a:rPr lang="en-CA" dirty="0">
                <a:latin typeface="Verdana" panose="020B0604030504040204" pitchFamily="34" charset="0"/>
                <a:ea typeface="Verdana" panose="020B0604030504040204" pitchFamily="34" charset="0"/>
                <a:cs typeface="Verdana" panose="020B0604030504040204" pitchFamily="34" charset="0"/>
              </a:rPr>
              <a:t>They cycle repeats itself, resulting in multiple assessments of the same EPA over time, by different observers.</a:t>
            </a:r>
          </a:p>
          <a:p>
            <a:r>
              <a:rPr lang="en-CA" dirty="0">
                <a:latin typeface="Verdana" panose="020B0604030504040204" pitchFamily="34" charset="0"/>
                <a:ea typeface="Verdana" panose="020B0604030504040204" pitchFamily="34" charset="0"/>
                <a:cs typeface="Verdana" panose="020B0604030504040204" pitchFamily="34" charset="0"/>
              </a:rPr>
              <a:t>These get collated on MedSIS, with the data being available to the resident, the Program Director, the REL, the resident’s academic coach and the Competence Committee (formerly the Evaluation Committee)</a:t>
            </a:r>
          </a:p>
          <a:p>
            <a:r>
              <a:rPr lang="en-CA" dirty="0">
                <a:latin typeface="Verdana" panose="020B0604030504040204" pitchFamily="34" charset="0"/>
                <a:ea typeface="Verdana" panose="020B0604030504040204" pitchFamily="34" charset="0"/>
                <a:cs typeface="Verdana" panose="020B0604030504040204" pitchFamily="34" charset="0"/>
              </a:rPr>
              <a:t>It is the Competence Committee that makes decisions around progression, promotion</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37</a:t>
            </a:fld>
            <a:endParaRPr lang="en-US"/>
          </a:p>
        </p:txBody>
      </p:sp>
    </p:spTree>
    <p:extLst>
      <p:ext uri="{BB962C8B-B14F-4D97-AF65-F5344CB8AC3E}">
        <p14:creationId xmlns:p14="http://schemas.microsoft.com/office/powerpoint/2010/main" val="790279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Resident and faculty identify an opportunity for an EPA assessment.  Supervisor might review expectations and remind resident of feedback to build on from a previous encounter.</a:t>
            </a:r>
          </a:p>
          <a:p>
            <a:r>
              <a:rPr lang="en-CA" dirty="0">
                <a:latin typeface="Verdana" panose="020B0604030504040204" pitchFamily="34" charset="0"/>
                <a:ea typeface="Verdana" panose="020B0604030504040204" pitchFamily="34" charset="0"/>
                <a:cs typeface="Verdana" panose="020B0604030504040204" pitchFamily="34" charset="0"/>
              </a:rPr>
              <a:t>Resident goes to do the EPA activity.  Supervisor supervises either directly or indirectly depending on the EPA</a:t>
            </a:r>
          </a:p>
          <a:p>
            <a:r>
              <a:rPr lang="en-CA" dirty="0">
                <a:latin typeface="Verdana" panose="020B0604030504040204" pitchFamily="34" charset="0"/>
                <a:ea typeface="Verdana" panose="020B0604030504040204" pitchFamily="34" charset="0"/>
                <a:cs typeface="Verdana" panose="020B0604030504040204" pitchFamily="34" charset="0"/>
              </a:rPr>
              <a:t>Supervisor provides verbal feedback to the resident, giving 1 or 2 specific, actionable pieces of feedback</a:t>
            </a:r>
          </a:p>
          <a:p>
            <a:r>
              <a:rPr lang="en-CA" dirty="0">
                <a:latin typeface="Verdana" panose="020B0604030504040204" pitchFamily="34" charset="0"/>
                <a:ea typeface="Verdana" panose="020B0604030504040204" pitchFamily="34" charset="0"/>
                <a:cs typeface="Verdana" panose="020B0604030504040204" pitchFamily="34" charset="0"/>
              </a:rPr>
              <a:t>Supervisor documents the assessment on MedSIS.</a:t>
            </a:r>
          </a:p>
          <a:p>
            <a:r>
              <a:rPr lang="en-CA" dirty="0">
                <a:latin typeface="Verdana" panose="020B0604030504040204" pitchFamily="34" charset="0"/>
                <a:ea typeface="Verdana" panose="020B0604030504040204" pitchFamily="34" charset="0"/>
                <a:cs typeface="Verdana" panose="020B0604030504040204" pitchFamily="34" charset="0"/>
              </a:rPr>
              <a:t>They cycle repeats itself, resulting in multiple assessments of the same EPA over time, by different observers.</a:t>
            </a:r>
          </a:p>
          <a:p>
            <a:r>
              <a:rPr lang="en-CA" dirty="0">
                <a:latin typeface="Verdana" panose="020B0604030504040204" pitchFamily="34" charset="0"/>
                <a:ea typeface="Verdana" panose="020B0604030504040204" pitchFamily="34" charset="0"/>
                <a:cs typeface="Verdana" panose="020B0604030504040204" pitchFamily="34" charset="0"/>
              </a:rPr>
              <a:t>These get collated on MedSIS, with the data being available to the resident, the Program Director, the REL, the resident’s academic coach and the Competence Committee (formerly the Evaluation Committee)</a:t>
            </a:r>
          </a:p>
          <a:p>
            <a:r>
              <a:rPr lang="en-CA" dirty="0">
                <a:latin typeface="Verdana" panose="020B0604030504040204" pitchFamily="34" charset="0"/>
                <a:ea typeface="Verdana" panose="020B0604030504040204" pitchFamily="34" charset="0"/>
                <a:cs typeface="Verdana" panose="020B0604030504040204" pitchFamily="34" charset="0"/>
              </a:rPr>
              <a:t>It is the Competence Committee that makes decisions around progression, promotion</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EB76D-35C4-AB4A-A2CC-01288DE3A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957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 Live Date  July 1, 2020, for residents entering</a:t>
            </a:r>
            <a:r>
              <a:rPr lang="en-US" baseline="0" dirty="0"/>
              <a:t> that year.  So we will have two cohorts of residents for 4 years (likely 5 given mat leaves,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45</a:t>
            </a:fld>
            <a:endParaRPr lang="en-US"/>
          </a:p>
        </p:txBody>
      </p:sp>
    </p:spTree>
    <p:extLst>
      <p:ext uri="{BB962C8B-B14F-4D97-AF65-F5344CB8AC3E}">
        <p14:creationId xmlns:p14="http://schemas.microsoft.com/office/powerpoint/2010/main" val="4093989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 Live Date  July 1, 2020, for residents entering</a:t>
            </a:r>
            <a:r>
              <a:rPr lang="en-US" baseline="0" dirty="0"/>
              <a:t> that year.  So we will have two cohorts of residents for 4 years (likely 5 given mat leaves,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46</a:t>
            </a:fld>
            <a:endParaRPr lang="en-US"/>
          </a:p>
        </p:txBody>
      </p:sp>
    </p:spTree>
    <p:extLst>
      <p:ext uri="{BB962C8B-B14F-4D97-AF65-F5344CB8AC3E}">
        <p14:creationId xmlns:p14="http://schemas.microsoft.com/office/powerpoint/2010/main" val="3636941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 Live Date  July 1, 2020, for residents entering</a:t>
            </a:r>
            <a:r>
              <a:rPr lang="en-US" baseline="0" dirty="0"/>
              <a:t> that year.  So we will have two cohorts of residents for 4 years (likely 5 given mat leaves,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47</a:t>
            </a:fld>
            <a:endParaRPr lang="en-US"/>
          </a:p>
        </p:txBody>
      </p:sp>
    </p:spTree>
    <p:extLst>
      <p:ext uri="{BB962C8B-B14F-4D97-AF65-F5344CB8AC3E}">
        <p14:creationId xmlns:p14="http://schemas.microsoft.com/office/powerpoint/2010/main" val="886604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 Live Date  July 1, 2020, for residents entering</a:t>
            </a:r>
            <a:r>
              <a:rPr lang="en-US" baseline="0" dirty="0"/>
              <a:t> that year.  So we will have two cohorts of residents for 4 years (likely 5 given mat leaves,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3</a:t>
            </a:fld>
            <a:endParaRPr lang="en-US"/>
          </a:p>
        </p:txBody>
      </p:sp>
    </p:spTree>
    <p:extLst>
      <p:ext uri="{BB962C8B-B14F-4D97-AF65-F5344CB8AC3E}">
        <p14:creationId xmlns:p14="http://schemas.microsoft.com/office/powerpoint/2010/main" val="3335303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48</a:t>
            </a:fld>
            <a:endParaRPr lang="en-US"/>
          </a:p>
        </p:txBody>
      </p:sp>
    </p:spTree>
    <p:extLst>
      <p:ext uri="{BB962C8B-B14F-4D97-AF65-F5344CB8AC3E}">
        <p14:creationId xmlns:p14="http://schemas.microsoft.com/office/powerpoint/2010/main" val="4152884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51</a:t>
            </a:fld>
            <a:endParaRPr lang="en-US"/>
          </a:p>
        </p:txBody>
      </p:sp>
    </p:spTree>
    <p:extLst>
      <p:ext uri="{BB962C8B-B14F-4D97-AF65-F5344CB8AC3E}">
        <p14:creationId xmlns:p14="http://schemas.microsoft.com/office/powerpoint/2010/main" val="310665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about tracking form</a:t>
            </a:r>
          </a:p>
          <a:p>
            <a:r>
              <a:rPr lang="en-US" dirty="0"/>
              <a:t>Use this as </a:t>
            </a:r>
            <a:r>
              <a:rPr lang="en-US" dirty="0" err="1"/>
              <a:t>MoCOMP</a:t>
            </a:r>
            <a:r>
              <a:rPr lang="en-US" dirty="0"/>
              <a:t> credit</a:t>
            </a:r>
          </a:p>
        </p:txBody>
      </p:sp>
      <p:sp>
        <p:nvSpPr>
          <p:cNvPr id="4" name="Slide Number Placeholder 3"/>
          <p:cNvSpPr>
            <a:spLocks noGrp="1"/>
          </p:cNvSpPr>
          <p:nvPr>
            <p:ph type="sldNum" sz="quarter" idx="5"/>
          </p:nvPr>
        </p:nvSpPr>
        <p:spPr/>
        <p:txBody>
          <a:bodyPr/>
          <a:lstStyle/>
          <a:p>
            <a:fld id="{8FA662F8-0207-AF40-96C0-461087EE54F4}" type="slidenum">
              <a:rPr lang="en-US" smtClean="0"/>
              <a:t>54</a:t>
            </a:fld>
            <a:endParaRPr lang="en-US"/>
          </a:p>
        </p:txBody>
      </p:sp>
    </p:spTree>
    <p:extLst>
      <p:ext uri="{BB962C8B-B14F-4D97-AF65-F5344CB8AC3E}">
        <p14:creationId xmlns:p14="http://schemas.microsoft.com/office/powerpoint/2010/main" val="1528890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55</a:t>
            </a:fld>
            <a:endParaRPr lang="en-US"/>
          </a:p>
        </p:txBody>
      </p:sp>
    </p:spTree>
    <p:extLst>
      <p:ext uri="{BB962C8B-B14F-4D97-AF65-F5344CB8AC3E}">
        <p14:creationId xmlns:p14="http://schemas.microsoft.com/office/powerpoint/2010/main" val="3324751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them to the EPA handout &amp; explain how to read it.</a:t>
            </a:r>
          </a:p>
        </p:txBody>
      </p:sp>
      <p:sp>
        <p:nvSpPr>
          <p:cNvPr id="4" name="Slide Number Placeholder 3"/>
          <p:cNvSpPr>
            <a:spLocks noGrp="1"/>
          </p:cNvSpPr>
          <p:nvPr>
            <p:ph type="sldNum" sz="quarter" idx="5"/>
          </p:nvPr>
        </p:nvSpPr>
        <p:spPr/>
        <p:txBody>
          <a:bodyPr/>
          <a:lstStyle/>
          <a:p>
            <a:fld id="{8FA662F8-0207-AF40-96C0-461087EE54F4}" type="slidenum">
              <a:rPr lang="en-US" smtClean="0"/>
              <a:t>57</a:t>
            </a:fld>
            <a:endParaRPr lang="en-US"/>
          </a:p>
        </p:txBody>
      </p:sp>
    </p:spTree>
    <p:extLst>
      <p:ext uri="{BB962C8B-B14F-4D97-AF65-F5344CB8AC3E}">
        <p14:creationId xmlns:p14="http://schemas.microsoft.com/office/powerpoint/2010/main" val="3092500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58</a:t>
            </a:fld>
            <a:endParaRPr lang="en-US"/>
          </a:p>
        </p:txBody>
      </p:sp>
    </p:spTree>
    <p:extLst>
      <p:ext uri="{BB962C8B-B14F-4D97-AF65-F5344CB8AC3E}">
        <p14:creationId xmlns:p14="http://schemas.microsoft.com/office/powerpoint/2010/main" val="2874067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share their responses</a:t>
            </a:r>
          </a:p>
          <a:p>
            <a:endParaRPr lang="en-US" dirty="0"/>
          </a:p>
          <a:p>
            <a:r>
              <a:rPr lang="en-US" dirty="0"/>
              <a:t>Now break into </a:t>
            </a:r>
            <a:r>
              <a:rPr lang="en-US" dirty="0" err="1"/>
              <a:t>diads</a:t>
            </a:r>
            <a:r>
              <a:rPr lang="en-US" dirty="0"/>
              <a:t>.  Practice the kind of coaching feedback you would give to help the resident move from a 3 to a 4; from a 4 to a 5.</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60</a:t>
            </a:fld>
            <a:endParaRPr lang="en-US"/>
          </a:p>
        </p:txBody>
      </p:sp>
    </p:spTree>
    <p:extLst>
      <p:ext uri="{BB962C8B-B14F-4D97-AF65-F5344CB8AC3E}">
        <p14:creationId xmlns:p14="http://schemas.microsoft.com/office/powerpoint/2010/main" val="919953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share their responses</a:t>
            </a:r>
          </a:p>
          <a:p>
            <a:endParaRPr lang="en-US" dirty="0"/>
          </a:p>
          <a:p>
            <a:r>
              <a:rPr lang="en-US" dirty="0"/>
              <a:t>Now break into </a:t>
            </a:r>
            <a:r>
              <a:rPr lang="en-US" dirty="0" err="1"/>
              <a:t>diads</a:t>
            </a:r>
            <a:r>
              <a:rPr lang="en-US" dirty="0"/>
              <a:t>.  Practice the kind of coaching feedback you would give to help the resident move from a 3 to a 4; from a 4 to a 5.</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62</a:t>
            </a:fld>
            <a:endParaRPr lang="en-US"/>
          </a:p>
        </p:txBody>
      </p:sp>
    </p:spTree>
    <p:extLst>
      <p:ext uri="{BB962C8B-B14F-4D97-AF65-F5344CB8AC3E}">
        <p14:creationId xmlns:p14="http://schemas.microsoft.com/office/powerpoint/2010/main" val="3445614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65</a:t>
            </a:fld>
            <a:endParaRPr lang="en-US"/>
          </a:p>
        </p:txBody>
      </p:sp>
    </p:spTree>
    <p:extLst>
      <p:ext uri="{BB962C8B-B14F-4D97-AF65-F5344CB8AC3E}">
        <p14:creationId xmlns:p14="http://schemas.microsoft.com/office/powerpoint/2010/main" val="357509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there is overlap</a:t>
            </a:r>
          </a:p>
          <a:p>
            <a:r>
              <a:rPr lang="en-US" dirty="0"/>
              <a:t>Also important to understand which kind of feedback the recipient thinks they are going to get, need to get at that moment in time.</a:t>
            </a:r>
          </a:p>
        </p:txBody>
      </p:sp>
      <p:sp>
        <p:nvSpPr>
          <p:cNvPr id="4" name="Slide Number Placeholder 3"/>
          <p:cNvSpPr>
            <a:spLocks noGrp="1"/>
          </p:cNvSpPr>
          <p:nvPr>
            <p:ph type="sldNum" sz="quarter" idx="5"/>
          </p:nvPr>
        </p:nvSpPr>
        <p:spPr/>
        <p:txBody>
          <a:bodyPr/>
          <a:lstStyle/>
          <a:p>
            <a:fld id="{8FA662F8-0207-AF40-96C0-461087EE54F4}" type="slidenum">
              <a:rPr lang="en-US" smtClean="0"/>
              <a:t>67</a:t>
            </a:fld>
            <a:endParaRPr lang="en-US"/>
          </a:p>
        </p:txBody>
      </p:sp>
    </p:spTree>
    <p:extLst>
      <p:ext uri="{BB962C8B-B14F-4D97-AF65-F5344CB8AC3E}">
        <p14:creationId xmlns:p14="http://schemas.microsoft.com/office/powerpoint/2010/main" val="35794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 Live Date  July 1, 2020, for residents entering</a:t>
            </a:r>
            <a:r>
              <a:rPr lang="en-US" baseline="0" dirty="0"/>
              <a:t> that year.  So we will have two cohorts of residents for 4 years (likely 5 given mat leaves,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4</a:t>
            </a:fld>
            <a:endParaRPr lang="en-US"/>
          </a:p>
        </p:txBody>
      </p:sp>
    </p:spTree>
    <p:extLst>
      <p:ext uri="{BB962C8B-B14F-4D97-AF65-F5344CB8AC3E}">
        <p14:creationId xmlns:p14="http://schemas.microsoft.com/office/powerpoint/2010/main" val="340240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u="none" baseline="0" dirty="0"/>
              <a:t>With CBME, you will hear the term Coaching often.  Coaching refers to the manner in which feedback is given.</a:t>
            </a:r>
          </a:p>
          <a:p>
            <a:r>
              <a:rPr lang="en-CA" u="none" baseline="0" dirty="0"/>
              <a:t>Coaching over time – PD and Academic Coaches will do.</a:t>
            </a:r>
          </a:p>
          <a:p>
            <a:r>
              <a:rPr lang="en-CA" u="none" baseline="0" dirty="0"/>
              <a:t>As Supervisors, the coaching you will do is Coaching in the moment.</a:t>
            </a:r>
          </a:p>
          <a:p>
            <a:endParaRPr lang="en-CA" u="none" baseline="0" dirty="0"/>
          </a:p>
          <a:p>
            <a:r>
              <a:rPr lang="en-CA" u="none" baseline="0" dirty="0"/>
              <a:t>Coaching feedback is the prominent method to facilitate the learning and development.</a:t>
            </a:r>
          </a:p>
          <a:p>
            <a:pPr defTabSz="931774">
              <a:defRPr/>
            </a:pPr>
            <a:endParaRPr lang="en-CA" u="none" baseline="0" dirty="0"/>
          </a:p>
          <a:p>
            <a:pPr marL="0" marR="0" indent="0" algn="l" defTabSz="931774" rtl="0" eaLnBrk="1" fontAlgn="auto" latinLnBrk="0" hangingPunct="1">
              <a:lnSpc>
                <a:spcPct val="100000"/>
              </a:lnSpc>
              <a:spcBef>
                <a:spcPts val="0"/>
              </a:spcBef>
              <a:spcAft>
                <a:spcPts val="0"/>
              </a:spcAft>
              <a:buClrTx/>
              <a:buSzTx/>
              <a:buFontTx/>
              <a:buNone/>
              <a:tabLst/>
              <a:defRPr/>
            </a:pPr>
            <a:r>
              <a:rPr lang="en-CA" u="none" baseline="0" dirty="0"/>
              <a:t>(Resident learning is captured by documentation that is kept in the e-Portfolio and the blue pixelated ring represents the increasingly filled in depiction of the resident’s competence as development of expertise occurs.)</a:t>
            </a:r>
          </a:p>
          <a:p>
            <a:pPr marL="232943" indent="-232943">
              <a:buFont typeface="+mj-lt"/>
              <a:buNone/>
            </a:pPr>
            <a:endParaRPr lang="en-CA" baseline="0" dirty="0"/>
          </a:p>
          <a:p>
            <a:endParaRPr lang="en-CA" baseline="0" dirty="0"/>
          </a:p>
        </p:txBody>
      </p:sp>
      <p:sp>
        <p:nvSpPr>
          <p:cNvPr id="4" name="Slide Number Placeholder 3"/>
          <p:cNvSpPr>
            <a:spLocks noGrp="1"/>
          </p:cNvSpPr>
          <p:nvPr>
            <p:ph type="sldNum" sz="quarter" idx="10"/>
          </p:nvPr>
        </p:nvSpPr>
        <p:spPr/>
        <p:txBody>
          <a:bodyPr/>
          <a:lstStyle/>
          <a:p>
            <a:fld id="{C363E9D8-54C9-C64E-AA8F-4430CA68FE93}"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363411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a:endParaRPr lang="en-US" dirty="0"/>
          </a:p>
          <a:p>
            <a:pPr algn="l"/>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baseline="0" dirty="0">
                <a:latin typeface="Times" pitchFamily="-112" charset="0"/>
              </a:rPr>
              <a:t>In CBD, the role of clinical teacher is evolving from supervisor to observer and coach. When clinical teachers directly or indirectly observe the work residents do, these observations provide learning opportunities. </a:t>
            </a:r>
            <a:endParaRPr lang="en-US" dirty="0"/>
          </a:p>
          <a:p>
            <a:pPr algn="l"/>
            <a:endParaRPr lang="en-US" dirty="0"/>
          </a:p>
          <a:p>
            <a:pPr algn="l"/>
            <a:r>
              <a:rPr lang="en-US" dirty="0"/>
              <a:t>A coach is a person who</a:t>
            </a:r>
            <a:r>
              <a:rPr lang="en-US" baseline="0" dirty="0"/>
              <a:t> </a:t>
            </a:r>
            <a:r>
              <a:rPr lang="en-CA" sz="1200" b="0" dirty="0">
                <a:solidFill>
                  <a:schemeClr val="tx1"/>
                </a:solidFill>
              </a:rPr>
              <a:t>“… can help learners reflect on where their performance stands and how to improve” (</a:t>
            </a:r>
            <a:r>
              <a:rPr lang="en-CA" sz="1200" b="0" dirty="0" err="1">
                <a:solidFill>
                  <a:schemeClr val="tx1"/>
                </a:solidFill>
              </a:rPr>
              <a:t>Deiorio</a:t>
            </a:r>
            <a:r>
              <a:rPr lang="en-CA" sz="1200" b="0" dirty="0">
                <a:solidFill>
                  <a:schemeClr val="tx1"/>
                </a:solidFill>
              </a:rPr>
              <a:t>, 2016). </a:t>
            </a:r>
            <a:endParaRPr lang="en-US" dirty="0"/>
          </a:p>
          <a:p>
            <a:pPr>
              <a:buFont typeface="Arial" pitchFamily="34" charset="0"/>
              <a:buNone/>
            </a:pPr>
            <a:r>
              <a:rPr lang="en-US" dirty="0"/>
              <a:t> </a:t>
            </a:r>
          </a:p>
          <a:p>
            <a:pPr>
              <a:buFont typeface="Arial" pitchFamily="34" charset="0"/>
              <a:buChar char="•"/>
            </a:pPr>
            <a:r>
              <a:rPr lang="en-US" dirty="0"/>
              <a:t>Ask what qualities made one of their past coaches effective.</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altLang="en-US" baseline="0" dirty="0">
              <a:latin typeface="Times" pitchFamily="-112" charset="0"/>
            </a:endParaRP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363E9D8-54C9-C64E-AA8F-4430CA68FE93}" type="slidenum">
              <a:rPr lang="en-US" smtClean="0"/>
              <a:pPr/>
              <a:t>69</a:t>
            </a:fld>
            <a:endParaRPr lang="en-US" dirty="0"/>
          </a:p>
        </p:txBody>
      </p:sp>
    </p:spTree>
    <p:extLst>
      <p:ext uri="{BB962C8B-B14F-4D97-AF65-F5344CB8AC3E}">
        <p14:creationId xmlns:p14="http://schemas.microsoft.com/office/powerpoint/2010/main" val="2207778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Coaching is a form of teaching or instruction. It is focused on future performance or practice and is developmental.</a:t>
            </a:r>
          </a:p>
          <a:p>
            <a:endParaRPr lang="en-US" u="none" dirty="0"/>
          </a:p>
          <a:p>
            <a:endParaRPr lang="en-US" u="none" dirty="0"/>
          </a:p>
          <a:p>
            <a:r>
              <a:rPr lang="en-US" u="none" dirty="0"/>
              <a:t>Judgment</a:t>
            </a:r>
            <a:r>
              <a:rPr lang="en-US" u="none" baseline="0" dirty="0"/>
              <a:t> is NOT the purpose of the observation (Assessment)</a:t>
            </a:r>
            <a:r>
              <a:rPr lang="en-US" u="none" dirty="0"/>
              <a:t>.  Of course,</a:t>
            </a:r>
            <a:r>
              <a:rPr lang="en-US" u="none" baseline="0" dirty="0"/>
              <a:t> a coach will make decisions about the quality of the task performed but a</a:t>
            </a:r>
            <a:r>
              <a:rPr lang="en-US" u="none" dirty="0"/>
              <a:t> </a:t>
            </a:r>
            <a:r>
              <a:rPr lang="en-US" b="1" u="none" dirty="0">
                <a:solidFill>
                  <a:srgbClr val="FF0000"/>
                </a:solidFill>
              </a:rPr>
              <a:t>coach’s priority is to promote improvement</a:t>
            </a:r>
            <a:r>
              <a:rPr lang="en-US" u="none" dirty="0"/>
              <a:t>.  </a:t>
            </a:r>
          </a:p>
          <a:p>
            <a:endParaRPr lang="en-US" u="none" dirty="0"/>
          </a:p>
          <a:p>
            <a:r>
              <a:rPr lang="en-US" u="none" dirty="0"/>
              <a:t>A</a:t>
            </a:r>
            <a:r>
              <a:rPr lang="en-US" u="none" baseline="0" dirty="0"/>
              <a:t> coach always has the best interests and goal of performance improvement of the resident as their primary concerns. </a:t>
            </a:r>
            <a:r>
              <a:rPr lang="en-US" u="none" dirty="0"/>
              <a:t>Beneficence</a:t>
            </a:r>
            <a:r>
              <a:rPr lang="en-US" u="none" baseline="0" dirty="0"/>
              <a:t> of the learner!</a:t>
            </a:r>
          </a:p>
          <a:p>
            <a:endParaRPr lang="en-US" u="none" baseline="0" dirty="0"/>
          </a:p>
          <a:p>
            <a:r>
              <a:rPr lang="en-US" u="none" baseline="0" dirty="0"/>
              <a:t>Although coaching does involve observing the task, the purpose of observation is for the coach and resident to identify learning opportunities.</a:t>
            </a:r>
          </a:p>
          <a:p>
            <a:endParaRPr lang="en-US" u="none" baseline="0" dirty="0"/>
          </a:p>
          <a:p>
            <a:endParaRPr lang="en-US" dirty="0"/>
          </a:p>
          <a:p>
            <a:endParaRPr lang="en-US" dirty="0"/>
          </a:p>
          <a:p>
            <a:endParaRPr lang="en-US" dirty="0"/>
          </a:p>
          <a:p>
            <a:endParaRPr lang="en-US" dirty="0"/>
          </a:p>
          <a:p>
            <a:endParaRPr lang="en-US" u="none" baseline="0" dirty="0"/>
          </a:p>
        </p:txBody>
      </p:sp>
      <p:sp>
        <p:nvSpPr>
          <p:cNvPr id="4" name="Slide Number Placeholder 3"/>
          <p:cNvSpPr>
            <a:spLocks noGrp="1"/>
          </p:cNvSpPr>
          <p:nvPr>
            <p:ph type="sldNum" sz="quarter" idx="10"/>
          </p:nvPr>
        </p:nvSpPr>
        <p:spPr/>
        <p:txBody>
          <a:bodyPr/>
          <a:lstStyle/>
          <a:p>
            <a:fld id="{C363E9D8-54C9-C64E-AA8F-4430CA68FE93}" type="slidenum">
              <a:rPr lang="en-US" smtClean="0"/>
              <a:pPr/>
              <a:t>71</a:t>
            </a:fld>
            <a:endParaRPr lang="en-US" dirty="0"/>
          </a:p>
        </p:txBody>
      </p:sp>
    </p:spTree>
    <p:extLst>
      <p:ext uri="{BB962C8B-B14F-4D97-AF65-F5344CB8AC3E}">
        <p14:creationId xmlns:p14="http://schemas.microsoft.com/office/powerpoint/2010/main" val="2397025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72</a:t>
            </a:fld>
            <a:endParaRPr lang="en-US"/>
          </a:p>
        </p:txBody>
      </p:sp>
    </p:spTree>
    <p:extLst>
      <p:ext uri="{BB962C8B-B14F-4D97-AF65-F5344CB8AC3E}">
        <p14:creationId xmlns:p14="http://schemas.microsoft.com/office/powerpoint/2010/main" val="256347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CA" b="1" baseline="0" dirty="0"/>
              <a:t>FACILITATOR TIP: This slide is illustrating a change in how we, residents and teachers, need to </a:t>
            </a:r>
            <a:r>
              <a:rPr lang="en-CA" b="1" i="1" baseline="0" dirty="0"/>
              <a:t>view and value </a:t>
            </a:r>
            <a:r>
              <a:rPr lang="en-CA" b="1" baseline="0" dirty="0"/>
              <a:t>observation and assessment.  A shift in thinking to Assessment (Observation) FOR Learning is a big part of the change required for CBME to work. This is a paradigm shift that will take time.</a:t>
            </a:r>
          </a:p>
          <a:p>
            <a:pPr defTabSz="931774">
              <a:defRPr/>
            </a:pPr>
            <a:endParaRPr lang="en-CA" b="1" baseline="0" dirty="0"/>
          </a:p>
          <a:p>
            <a:pPr defTabSz="931774">
              <a:defRPr/>
            </a:pPr>
            <a:r>
              <a:rPr lang="en-US" dirty="0"/>
              <a:t>To be truly successful, the CBD coaching model requires an important philosophical shift in thinking about assessment of residents and, particularly, the purpose of such assessment. </a:t>
            </a:r>
            <a:r>
              <a:rPr lang="en-CA" baseline="0" dirty="0"/>
              <a:t>In our current system, many of our commonly used assessment methods do not get at what a resident does on a typical clinical day. There needs to be more observation of residents doing their daily work, rather than performing in a “testing” environment/situation. </a:t>
            </a:r>
            <a:r>
              <a:rPr lang="en-US" dirty="0"/>
              <a:t>Hence, the emphasis on Assessment </a:t>
            </a:r>
            <a:r>
              <a:rPr lang="en-US" b="1" dirty="0"/>
              <a:t>FOR</a:t>
            </a:r>
            <a:r>
              <a:rPr lang="en-US" dirty="0"/>
              <a:t> the</a:t>
            </a:r>
            <a:r>
              <a:rPr lang="en-US" baseline="0" dirty="0"/>
              <a:t> purpose of Learning </a:t>
            </a:r>
            <a:r>
              <a:rPr lang="en-US" dirty="0"/>
              <a:t>needs to be far greater</a:t>
            </a:r>
            <a:r>
              <a:rPr lang="en-US" baseline="0" dirty="0"/>
              <a:t> </a:t>
            </a:r>
            <a:r>
              <a:rPr lang="en-US" dirty="0"/>
              <a:t>than what currently exists. </a:t>
            </a:r>
            <a:r>
              <a:rPr lang="en-US" u="none" dirty="0"/>
              <a:t>I</a:t>
            </a:r>
            <a:r>
              <a:rPr lang="en-US" u="none" baseline="0" dirty="0"/>
              <a:t>n other words, assessments (or observations) identify opportunities for learning.</a:t>
            </a:r>
            <a:endParaRPr lang="en-US" u="none" dirty="0"/>
          </a:p>
          <a:p>
            <a:endParaRPr lang="en-US" baseline="0" dirty="0"/>
          </a:p>
          <a:p>
            <a:r>
              <a:rPr lang="en-US" dirty="0"/>
              <a:t>With</a:t>
            </a:r>
            <a:r>
              <a:rPr lang="en-US" baseline="0" dirty="0"/>
              <a:t>in a mindset of Assessment </a:t>
            </a:r>
            <a:r>
              <a:rPr lang="en-US" b="1" baseline="0" dirty="0"/>
              <a:t>OF</a:t>
            </a:r>
            <a:r>
              <a:rPr lang="en-US" baseline="0" dirty="0"/>
              <a:t> Learning (summative assessment), the </a:t>
            </a:r>
            <a:r>
              <a:rPr lang="en-US" dirty="0"/>
              <a:t>predominant purpose for assessment is that of a judgement or evaluation of what a resident knows or can do at that particular instant in time (or sometimes even a judgement of what the resident doesn’t know or can’t do).</a:t>
            </a:r>
            <a:r>
              <a:rPr lang="en-US" baseline="0" dirty="0"/>
              <a:t>  This can create unease for the resident and often puts them in a position of performing – doing what they believe is on “a checklist” as opposed to doing what they would normally do, as they felt appropriate, in the real clinical environment. </a:t>
            </a:r>
          </a:p>
          <a:p>
            <a:endParaRPr lang="en-US" baseline="0" dirty="0"/>
          </a:p>
          <a:p>
            <a:pPr defTabSz="931774">
              <a:defRPr/>
            </a:pPr>
            <a:r>
              <a:rPr lang="en-US" dirty="0"/>
              <a:t>With a shift in mindset,</a:t>
            </a:r>
            <a:r>
              <a:rPr lang="en-US" baseline="0" dirty="0"/>
              <a:t> to the framing of Assessment </a:t>
            </a:r>
            <a:r>
              <a:rPr lang="en-US" b="1" baseline="0" dirty="0"/>
              <a:t>FOR</a:t>
            </a:r>
            <a:r>
              <a:rPr lang="en-US" baseline="0" dirty="0"/>
              <a:t> Learning (formative assessment), t</a:t>
            </a:r>
            <a:r>
              <a:rPr lang="en-US" dirty="0"/>
              <a:t>he purpose of</a:t>
            </a:r>
            <a:r>
              <a:rPr lang="en-US" baseline="0" dirty="0"/>
              <a:t> assessment </a:t>
            </a:r>
            <a:r>
              <a:rPr lang="en-US" dirty="0"/>
              <a:t>is to be part of a process to guide the resident to what they can do to improve their current understanding or practice. </a:t>
            </a:r>
            <a:r>
              <a:rPr lang="en-US" baseline="0" dirty="0"/>
              <a:t>Formative assessment is lower stakes, frequent and ongoing and is embedded throughout the learning process rather than at the end. The goal is to monitor learning and provide immediate feedback that can be used to improve both teaching and learning and subsequent resident performance, thereby promoting a growth mindset. </a:t>
            </a:r>
            <a:endParaRPr lang="en-US" dirty="0"/>
          </a:p>
        </p:txBody>
      </p:sp>
      <p:sp>
        <p:nvSpPr>
          <p:cNvPr id="4" name="Slide Number Placeholder 3"/>
          <p:cNvSpPr>
            <a:spLocks noGrp="1"/>
          </p:cNvSpPr>
          <p:nvPr>
            <p:ph type="sldNum" sz="quarter" idx="10"/>
          </p:nvPr>
        </p:nvSpPr>
        <p:spPr/>
        <p:txBody>
          <a:bodyPr/>
          <a:lstStyle/>
          <a:p>
            <a:fld id="{C363E9D8-54C9-C64E-AA8F-4430CA68FE93}" type="slidenum">
              <a:rPr lang="en-US" smtClean="0"/>
              <a:pPr/>
              <a:t>73</a:t>
            </a:fld>
            <a:endParaRPr lang="en-US" dirty="0"/>
          </a:p>
        </p:txBody>
      </p:sp>
    </p:spTree>
    <p:extLst>
      <p:ext uri="{BB962C8B-B14F-4D97-AF65-F5344CB8AC3E}">
        <p14:creationId xmlns:p14="http://schemas.microsoft.com/office/powerpoint/2010/main" val="3724542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74</a:t>
            </a:fld>
            <a:endParaRPr lang="en-US"/>
          </a:p>
        </p:txBody>
      </p:sp>
    </p:spTree>
    <p:extLst>
      <p:ext uri="{BB962C8B-B14F-4D97-AF65-F5344CB8AC3E}">
        <p14:creationId xmlns:p14="http://schemas.microsoft.com/office/powerpoint/2010/main" val="2794591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baseline="0" dirty="0"/>
              <a:t>FACILITATOR TIP: The  series of slides on Coaching in the Moment is broadly applicable to all clinical teachers b/c the Coaching in the Moment concept is expected to have the most direct impact on their day-to-day work. We suggest you emphasize these slides when presenting to front-line clinical teachers.   Note: if your program already does these things well then you can “shrink the change” for your colleagues and simply tell them to keep up the good work.  If, however, there isn’t a lot of coaching in the moment already, then encourage your colleagues to set realistic goals and targets for incorporating this process into their work.</a:t>
            </a:r>
          </a:p>
          <a:p>
            <a:endParaRPr lang="en-US" dirty="0"/>
          </a:p>
          <a:p>
            <a:r>
              <a:rPr lang="en-US" dirty="0"/>
              <a:t>Coaching in the Moment is foundational</a:t>
            </a:r>
            <a:r>
              <a:rPr lang="en-US" baseline="0" dirty="0"/>
              <a:t> to competency focused instruction and workplace-based learning.</a:t>
            </a:r>
          </a:p>
          <a:p>
            <a:endParaRPr lang="en-US" baseline="0" dirty="0"/>
          </a:p>
          <a:p>
            <a:r>
              <a:rPr lang="en-US" baseline="0" dirty="0"/>
              <a:t>It is a process that is to occur “in the moment”, close to the time the observation occurred and in a clinical environment.</a:t>
            </a:r>
            <a:r>
              <a:rPr lang="en-US" dirty="0"/>
              <a:t> </a:t>
            </a:r>
          </a:p>
          <a:p>
            <a:endParaRPr lang="en-US" dirty="0"/>
          </a:p>
          <a:p>
            <a:r>
              <a:rPr lang="en-US" dirty="0"/>
              <a:t>Clinicians</a:t>
            </a:r>
            <a:r>
              <a:rPr lang="en-CA" dirty="0"/>
              <a:t> observe residents doing their daily work .</a:t>
            </a:r>
            <a:r>
              <a:rPr lang="en-CA" baseline="0" dirty="0"/>
              <a:t> </a:t>
            </a:r>
            <a:r>
              <a:rPr lang="en-CA" dirty="0"/>
              <a:t>The observations are shared with residents in a way that guides learning </a:t>
            </a:r>
            <a:r>
              <a:rPr lang="en-CA" u="none" dirty="0"/>
              <a:t>and </a:t>
            </a:r>
            <a:r>
              <a:rPr lang="en-CA" dirty="0"/>
              <a:t>improvement</a:t>
            </a:r>
            <a:r>
              <a:rPr lang="en-CA" baseline="0" dirty="0"/>
              <a:t> and then the observations and feedback is documented for the resident learning portfolio.</a:t>
            </a:r>
          </a:p>
          <a:p>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Reinforcing that the observations done</a:t>
            </a:r>
            <a:r>
              <a:rPr lang="en-US" baseline="0" dirty="0"/>
              <a:t> as part of Coaching in the Moment are </a:t>
            </a:r>
            <a:r>
              <a:rPr lang="en-US" dirty="0"/>
              <a:t>low stakes daily assessments</a:t>
            </a:r>
            <a:r>
              <a:rPr lang="en-US" baseline="0" dirty="0"/>
              <a:t> </a:t>
            </a:r>
            <a:r>
              <a:rPr lang="en-US" dirty="0"/>
              <a:t>and that the feedback given is part of the learning process to facilitate</a:t>
            </a:r>
            <a:r>
              <a:rPr lang="en-US" baseline="0" dirty="0"/>
              <a:t> development </a:t>
            </a:r>
            <a:r>
              <a:rPr lang="en-US" dirty="0"/>
              <a:t>toward competent practice should help to reassure the resident. This is part of establishing a safe environment for learning.</a:t>
            </a:r>
          </a:p>
        </p:txBody>
      </p:sp>
      <p:sp>
        <p:nvSpPr>
          <p:cNvPr id="4" name="Slide Number Placeholder 3"/>
          <p:cNvSpPr>
            <a:spLocks noGrp="1"/>
          </p:cNvSpPr>
          <p:nvPr>
            <p:ph type="sldNum" sz="quarter" idx="10"/>
          </p:nvPr>
        </p:nvSpPr>
        <p:spPr/>
        <p:txBody>
          <a:bodyPr/>
          <a:lstStyle/>
          <a:p>
            <a:fld id="{C363E9D8-54C9-C64E-AA8F-4430CA68FE93}"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2688576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Coaching in the Moment </a:t>
            </a:r>
            <a:r>
              <a:rPr lang="en-US" dirty="0"/>
              <a:t>follows a </a:t>
            </a:r>
            <a:r>
              <a:rPr lang="en-US" baseline="0" dirty="0"/>
              <a:t>process,  </a:t>
            </a:r>
          </a:p>
          <a:p>
            <a:endParaRPr lang="en-US" baseline="0" dirty="0"/>
          </a:p>
          <a:p>
            <a:r>
              <a:rPr lang="en-CA" dirty="0"/>
              <a:t>This process has been coined</a:t>
            </a:r>
            <a:r>
              <a:rPr lang="en-CA" baseline="0" dirty="0"/>
              <a:t> </a:t>
            </a:r>
            <a:r>
              <a:rPr lang="en-CA" dirty="0"/>
              <a:t>as the RX-OCD coaching process between the clinician coach and the resident.</a:t>
            </a:r>
          </a:p>
          <a:p>
            <a:endParaRPr lang="en-CA" dirty="0"/>
          </a:p>
          <a:p>
            <a:r>
              <a:rPr lang="en-CA" dirty="0"/>
              <a:t>The steps</a:t>
            </a:r>
            <a:r>
              <a:rPr lang="en-CA" baseline="0" dirty="0"/>
              <a:t> in the process are:  </a:t>
            </a:r>
          </a:p>
          <a:p>
            <a:pPr marL="228600" indent="-228600">
              <a:buFont typeface="+mj-lt"/>
              <a:buAutoNum type="arabicParenR"/>
            </a:pPr>
            <a:r>
              <a:rPr lang="en-CA" baseline="0" dirty="0"/>
              <a:t>R: </a:t>
            </a:r>
            <a:r>
              <a:rPr lang="en-US" dirty="0"/>
              <a:t>Establishing</a:t>
            </a:r>
            <a:r>
              <a:rPr lang="en-US" baseline="0" dirty="0"/>
              <a:t> educational “Rapport” between the resident and the clinician</a:t>
            </a:r>
          </a:p>
          <a:p>
            <a:pPr marL="228600" indent="-228600">
              <a:buFont typeface="+mj-lt"/>
              <a:buAutoNum type="arabicParenR"/>
            </a:pPr>
            <a:r>
              <a:rPr lang="en-US" dirty="0"/>
              <a:t>X: Setting</a:t>
            </a:r>
            <a:r>
              <a:rPr lang="en-US" baseline="0" dirty="0"/>
              <a:t> </a:t>
            </a:r>
            <a:r>
              <a:rPr lang="en-US" dirty="0"/>
              <a:t>“</a:t>
            </a:r>
            <a:r>
              <a:rPr lang="en-US" dirty="0" err="1"/>
              <a:t>eXpectations</a:t>
            </a:r>
            <a:r>
              <a:rPr lang="en-US" dirty="0"/>
              <a:t>” for the particular</a:t>
            </a:r>
            <a:r>
              <a:rPr lang="en-US" baseline="0" dirty="0"/>
              <a:t> clinical time period;</a:t>
            </a:r>
          </a:p>
          <a:p>
            <a:pPr marL="228600" indent="-228600">
              <a:buNone/>
            </a:pPr>
            <a:endParaRPr lang="en-US" dirty="0"/>
          </a:p>
          <a:p>
            <a:pPr marL="228600" indent="-228600">
              <a:buNone/>
            </a:pPr>
            <a:r>
              <a:rPr lang="en-US" baseline="0" dirty="0"/>
              <a:t>These initial 2 steps need not take longer than a few minutes.</a:t>
            </a:r>
          </a:p>
          <a:p>
            <a:pPr marL="228600" indent="-228600">
              <a:buNone/>
            </a:pPr>
            <a:endParaRPr lang="en-US" dirty="0"/>
          </a:p>
          <a:p>
            <a:r>
              <a:rPr lang="en-US" dirty="0"/>
              <a:t>3) O: “Observing” some type of work that the resident does</a:t>
            </a:r>
          </a:p>
          <a:p>
            <a:r>
              <a:rPr lang="en-US" dirty="0"/>
              <a:t>4) C:</a:t>
            </a:r>
            <a:r>
              <a:rPr lang="en-US" baseline="0" dirty="0"/>
              <a:t> </a:t>
            </a:r>
            <a:r>
              <a:rPr lang="en-US" dirty="0"/>
              <a:t>Engaging in a</a:t>
            </a:r>
            <a:r>
              <a:rPr lang="en-US" baseline="0" dirty="0"/>
              <a:t> “Conversation” </a:t>
            </a:r>
            <a:r>
              <a:rPr lang="en-US" dirty="0"/>
              <a:t>for the purpose of improvement of that work (“coaching”);</a:t>
            </a:r>
          </a:p>
          <a:p>
            <a:r>
              <a:rPr lang="en-US" dirty="0"/>
              <a:t>5) D: “Documenting” a summary of the dialogue that occurred so that the resident can build a portfolio of observations demonstrating progress and areas to be improved.</a:t>
            </a:r>
            <a:endParaRPr lang="en-CA"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363E9D8-54C9-C64E-AA8F-4430CA68FE93}"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1404634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conversation, RAPPORT</a:t>
            </a:r>
            <a:r>
              <a:rPr lang="en-US" baseline="0" dirty="0"/>
              <a:t> development, </a:t>
            </a:r>
            <a:r>
              <a:rPr lang="en-US" dirty="0"/>
              <a:t>as implied, needs to occur at the outset of any learning experience as it will serve as foundational to convey</a:t>
            </a:r>
            <a:r>
              <a:rPr lang="en-US" baseline="0" dirty="0"/>
              <a:t> </a:t>
            </a:r>
            <a:r>
              <a:rPr lang="en-US" dirty="0"/>
              <a:t>to the resident</a:t>
            </a:r>
            <a:r>
              <a:rPr lang="en-US" baseline="0" dirty="0"/>
              <a:t> </a:t>
            </a:r>
            <a:r>
              <a:rPr lang="en-US" dirty="0"/>
              <a:t>an established safe learning environment. </a:t>
            </a:r>
          </a:p>
          <a:p>
            <a:endParaRPr lang="en-US" dirty="0"/>
          </a:p>
          <a:p>
            <a:r>
              <a:rPr lang="en-US" dirty="0"/>
              <a:t>Establishing this learning partnership (or educational alliance) between the resident and clinician </a:t>
            </a:r>
            <a:r>
              <a:rPr lang="en-US" u="none" dirty="0"/>
              <a:t>is a critical reason for the initial conversation</a:t>
            </a:r>
            <a:r>
              <a:rPr lang="en-US" dirty="0"/>
              <a:t>.  It confirms, for the resident, the clinician’s engagement in the educational process, and specifically the clinician’s commitment to providing guidance for the growth </a:t>
            </a:r>
            <a:r>
              <a:rPr lang="en-US" baseline="0" dirty="0"/>
              <a:t> and </a:t>
            </a:r>
            <a:r>
              <a:rPr lang="en-US" dirty="0"/>
              <a:t>development of the resident;</a:t>
            </a:r>
            <a:r>
              <a:rPr lang="en-US" baseline="0" dirty="0"/>
              <a:t> in other words, employing  and conveying a</a:t>
            </a:r>
            <a:r>
              <a:rPr lang="en-US" dirty="0"/>
              <a:t> growth</a:t>
            </a:r>
            <a:r>
              <a:rPr lang="en-US" baseline="0" dirty="0"/>
              <a:t> mindset.   Explicitly stating this is important to assure it is understood.</a:t>
            </a:r>
          </a:p>
          <a:p>
            <a:endParaRPr lang="en-US" dirty="0"/>
          </a:p>
          <a:p>
            <a:r>
              <a:rPr lang="en-US" dirty="0"/>
              <a:t>This initial discussion could also allow the resident to disclose past experiences and preferences related to learning and assessment.</a:t>
            </a:r>
            <a:r>
              <a:rPr lang="en-US" baseline="0" dirty="0"/>
              <a:t> </a:t>
            </a:r>
            <a:r>
              <a:rPr lang="en-US" dirty="0"/>
              <a:t>Similarly, the clinician could convey their style in the learning environment.  </a:t>
            </a:r>
          </a:p>
          <a:p>
            <a:endParaRPr lang="en-US" dirty="0"/>
          </a:p>
          <a:p>
            <a:r>
              <a:rPr lang="en-US" b="1" baseline="0" dirty="0"/>
              <a:t>R</a:t>
            </a:r>
            <a:r>
              <a:rPr lang="en-US" baseline="0" dirty="0"/>
              <a:t>APPORT  is the “R” in RX-OCD</a:t>
            </a:r>
          </a:p>
          <a:p>
            <a:endParaRPr lang="en-US" baseline="0" dirty="0"/>
          </a:p>
          <a:p>
            <a:r>
              <a:rPr lang="en-US" baseline="0" dirty="0"/>
              <a:t>Image source: https://pixabay.com/en/shops-partnership-cooperation-1014038/ </a:t>
            </a:r>
            <a:endParaRPr lang="en-US" dirty="0"/>
          </a:p>
          <a:p>
            <a:endParaRPr lang="en-US" dirty="0"/>
          </a:p>
          <a:p>
            <a:endParaRPr lang="en-CA" dirty="0"/>
          </a:p>
        </p:txBody>
      </p:sp>
      <p:sp>
        <p:nvSpPr>
          <p:cNvPr id="4" name="Slide Number Placeholder 3"/>
          <p:cNvSpPr>
            <a:spLocks noGrp="1"/>
          </p:cNvSpPr>
          <p:nvPr>
            <p:ph type="sldNum" sz="quarter" idx="10"/>
          </p:nvPr>
        </p:nvSpPr>
        <p:spPr/>
        <p:txBody>
          <a:bodyPr/>
          <a:lstStyle/>
          <a:p>
            <a:fld id="{C363E9D8-54C9-C64E-AA8F-4430CA68FE93}"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3516659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Discussing specific learning goals and objectives, particularly</a:t>
            </a:r>
            <a:r>
              <a:rPr lang="en-US" baseline="0" dirty="0"/>
              <a:t> as related to </a:t>
            </a:r>
            <a:r>
              <a:rPr lang="en-US" dirty="0"/>
              <a:t>milestones, competencies and EPAs (Entrustable Professional Activities) that the resident is currently working toward, while considering the particular expectations of the clinical setting, will assure that both the resident and clinician have a shared understanding and agreement from the outset. </a:t>
            </a:r>
          </a:p>
          <a:p>
            <a:endParaRPr lang="en-US" dirty="0"/>
          </a:p>
          <a:p>
            <a:r>
              <a:rPr lang="en-US" dirty="0"/>
              <a:t>Again,</a:t>
            </a:r>
            <a:r>
              <a:rPr lang="en-US" baseline="0" dirty="0"/>
              <a:t> t</a:t>
            </a:r>
            <a:r>
              <a:rPr lang="en-US" dirty="0"/>
              <a:t>his discussion need not take longer than a few minutes at the beginning of a clinic or a day</a:t>
            </a:r>
            <a:r>
              <a:rPr lang="en-US" baseline="0" dirty="0"/>
              <a:t> or week </a:t>
            </a:r>
            <a:r>
              <a:rPr lang="en-US" dirty="0"/>
              <a:t>working together.</a:t>
            </a:r>
          </a:p>
          <a:p>
            <a:endParaRPr lang="en-US" dirty="0"/>
          </a:p>
          <a:p>
            <a:r>
              <a:rPr lang="en-US" baseline="0" dirty="0"/>
              <a:t>E</a:t>
            </a:r>
            <a:r>
              <a:rPr lang="en-US" b="1" baseline="0" dirty="0"/>
              <a:t>X</a:t>
            </a:r>
            <a:r>
              <a:rPr lang="en-US" baseline="0" dirty="0"/>
              <a:t>PECTATIONS  is the “X” in RX-OCD</a:t>
            </a:r>
            <a:endParaRPr lang="en-US" dirty="0"/>
          </a:p>
          <a:p>
            <a:endParaRPr lang="en-US" dirty="0"/>
          </a:p>
          <a:p>
            <a:endParaRPr lang="en-CA" dirty="0"/>
          </a:p>
        </p:txBody>
      </p:sp>
      <p:sp>
        <p:nvSpPr>
          <p:cNvPr id="4" name="Slide Number Placeholder 3"/>
          <p:cNvSpPr>
            <a:spLocks noGrp="1"/>
          </p:cNvSpPr>
          <p:nvPr>
            <p:ph type="sldNum" sz="quarter" idx="10"/>
          </p:nvPr>
        </p:nvSpPr>
        <p:spPr/>
        <p:txBody>
          <a:bodyPr/>
          <a:lstStyle/>
          <a:p>
            <a:fld id="{C363E9D8-54C9-C64E-AA8F-4430CA68FE93}"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211606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 Live Date  July 1, 2020, for residents entering</a:t>
            </a:r>
            <a:r>
              <a:rPr lang="en-US" baseline="0" dirty="0"/>
              <a:t> that year.  So we will have two cohorts of residents for 4 years (likely 5 given mat leaves,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5</a:t>
            </a:fld>
            <a:endParaRPr lang="en-US"/>
          </a:p>
        </p:txBody>
      </p:sp>
    </p:spTree>
    <p:extLst>
      <p:ext uri="{BB962C8B-B14F-4D97-AF65-F5344CB8AC3E}">
        <p14:creationId xmlns:p14="http://schemas.microsoft.com/office/powerpoint/2010/main" val="4010223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Discussing specific learning goals and objectives, particularly</a:t>
            </a:r>
            <a:r>
              <a:rPr lang="en-US" baseline="0" dirty="0"/>
              <a:t> as related to </a:t>
            </a:r>
            <a:r>
              <a:rPr lang="en-US" dirty="0"/>
              <a:t>milestones, competencies and EPAs (Entrustable Professional Activities) that the resident is currently working toward, while considering the particular expectations of the clinical setting, will assure that both the resident and clinician have a shared understanding and agreement from the outset. </a:t>
            </a:r>
          </a:p>
          <a:p>
            <a:endParaRPr lang="en-US" dirty="0"/>
          </a:p>
          <a:p>
            <a:r>
              <a:rPr lang="en-US" dirty="0"/>
              <a:t>Again,</a:t>
            </a:r>
            <a:r>
              <a:rPr lang="en-US" baseline="0" dirty="0"/>
              <a:t> t</a:t>
            </a:r>
            <a:r>
              <a:rPr lang="en-US" dirty="0"/>
              <a:t>his discussion need not take longer than a few minutes at the beginning of a clinic or a day</a:t>
            </a:r>
            <a:r>
              <a:rPr lang="en-US" baseline="0" dirty="0"/>
              <a:t> or week </a:t>
            </a:r>
            <a:r>
              <a:rPr lang="en-US" dirty="0"/>
              <a:t>working together.</a:t>
            </a:r>
          </a:p>
          <a:p>
            <a:endParaRPr lang="en-US" dirty="0"/>
          </a:p>
          <a:p>
            <a:r>
              <a:rPr lang="en-US" baseline="0" dirty="0"/>
              <a:t>E</a:t>
            </a:r>
            <a:r>
              <a:rPr lang="en-US" b="1" baseline="0" dirty="0"/>
              <a:t>X</a:t>
            </a:r>
            <a:r>
              <a:rPr lang="en-US" baseline="0" dirty="0"/>
              <a:t>PECTATIONS  is the “X” in RX-OCD</a:t>
            </a:r>
            <a:endParaRPr lang="en-US" dirty="0"/>
          </a:p>
          <a:p>
            <a:endParaRPr lang="en-US" dirty="0"/>
          </a:p>
          <a:p>
            <a:endParaRPr lang="en-CA" dirty="0"/>
          </a:p>
        </p:txBody>
      </p:sp>
      <p:sp>
        <p:nvSpPr>
          <p:cNvPr id="4" name="Slide Number Placeholder 3"/>
          <p:cNvSpPr>
            <a:spLocks noGrp="1"/>
          </p:cNvSpPr>
          <p:nvPr>
            <p:ph type="sldNum" sz="quarter" idx="10"/>
          </p:nvPr>
        </p:nvSpPr>
        <p:spPr/>
        <p:txBody>
          <a:bodyPr/>
          <a:lstStyle/>
          <a:p>
            <a:fld id="{C363E9D8-54C9-C64E-AA8F-4430CA68FE93}"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2232481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to the process</a:t>
            </a:r>
            <a:r>
              <a:rPr lang="en-US" baseline="0" dirty="0"/>
              <a:t> is the </a:t>
            </a:r>
            <a:r>
              <a:rPr lang="en-US" dirty="0"/>
              <a:t>dialogue that must occur between the clinician and the resident once</a:t>
            </a:r>
            <a:r>
              <a:rPr lang="en-US" baseline="0" dirty="0"/>
              <a:t> the clinician has observed the resident or the resident’s work</a:t>
            </a:r>
            <a:r>
              <a:rPr lang="en-US" dirty="0"/>
              <a:t>.</a:t>
            </a:r>
            <a:r>
              <a:rPr lang="en-US" baseline="0" dirty="0"/>
              <a:t> </a:t>
            </a:r>
          </a:p>
          <a:p>
            <a:endParaRPr lang="en-US" baseline="0" dirty="0"/>
          </a:p>
          <a:p>
            <a:r>
              <a:rPr lang="en-US" dirty="0"/>
              <a:t>The purpose of this conversation is </a:t>
            </a:r>
            <a:r>
              <a:rPr lang="en-US" u="none" dirty="0"/>
              <a:t>to ensure the resident understands </a:t>
            </a:r>
            <a:r>
              <a:rPr lang="en-US" dirty="0"/>
              <a:t>how improvements could be made. This is “</a:t>
            </a:r>
            <a:r>
              <a:rPr lang="en-US" b="1" dirty="0"/>
              <a:t>coaching feedback”</a:t>
            </a:r>
            <a:r>
              <a:rPr lang="en-US" dirty="0"/>
              <a:t>.</a:t>
            </a:r>
          </a:p>
          <a:p>
            <a:endParaRPr lang="en-US" dirty="0"/>
          </a:p>
          <a:p>
            <a:r>
              <a:rPr lang="en-US" dirty="0"/>
              <a:t>This type of coaching conversation would happen, most often, after the particular work task was completed but still “in the moment” of that clinical experience.   </a:t>
            </a:r>
          </a:p>
          <a:p>
            <a:endParaRPr lang="en-US" dirty="0"/>
          </a:p>
          <a:p>
            <a:r>
              <a:rPr lang="en-US" dirty="0"/>
              <a:t>In some instances, this feedback may be offered as the work is being done with the clinician providing real time coaching in the moment. This, of course, needs to be agreed upon by the resident and the clinician prior to the observation occurring and is dependent on the context.  </a:t>
            </a:r>
          </a:p>
          <a:p>
            <a:endParaRPr lang="en-US" dirty="0"/>
          </a:p>
          <a:p>
            <a:r>
              <a:rPr lang="en-US" b="1" baseline="0" dirty="0"/>
              <a:t>C</a:t>
            </a:r>
            <a:r>
              <a:rPr lang="en-US" baseline="0" dirty="0"/>
              <a:t>ONVERSATION is the ‘C’ in RX-OCD</a:t>
            </a:r>
            <a:endParaRPr lang="en-US" dirty="0"/>
          </a:p>
        </p:txBody>
      </p:sp>
      <p:sp>
        <p:nvSpPr>
          <p:cNvPr id="4" name="Slide Number Placeholder 3"/>
          <p:cNvSpPr>
            <a:spLocks noGrp="1"/>
          </p:cNvSpPr>
          <p:nvPr>
            <p:ph type="sldNum" sz="quarter" idx="10"/>
          </p:nvPr>
        </p:nvSpPr>
        <p:spPr/>
        <p:txBody>
          <a:bodyPr/>
          <a:lstStyle/>
          <a:p>
            <a:fld id="{C363E9D8-54C9-C64E-AA8F-4430CA68FE93}" type="slidenum">
              <a:rPr lang="en-US" smtClean="0"/>
              <a:pPr/>
              <a:t>80</a:t>
            </a:fld>
            <a:endParaRPr lang="en-US" dirty="0"/>
          </a:p>
        </p:txBody>
      </p:sp>
    </p:spTree>
    <p:extLst>
      <p:ext uri="{BB962C8B-B14F-4D97-AF65-F5344CB8AC3E}">
        <p14:creationId xmlns:p14="http://schemas.microsoft.com/office/powerpoint/2010/main" val="3054528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but essential step to the CinM</a:t>
            </a:r>
            <a:r>
              <a:rPr lang="en-US" baseline="0" dirty="0"/>
              <a:t> </a:t>
            </a:r>
            <a:r>
              <a:rPr lang="en-US" dirty="0"/>
              <a:t>process is for the clinician to take a few minutes to document a summary of the coaching feedback dialogue that takes place</a:t>
            </a:r>
            <a:r>
              <a:rPr lang="en-US" baseline="0" dirty="0"/>
              <a:t> (</a:t>
            </a:r>
            <a:r>
              <a:rPr lang="en-US" dirty="0"/>
              <a:t>at least some of the time) </a:t>
            </a:r>
            <a:r>
              <a:rPr lang="en-US" baseline="0" dirty="0"/>
              <a:t>in the resident portfolio</a:t>
            </a:r>
            <a:r>
              <a:rPr lang="en-US" dirty="0"/>
              <a:t>.  </a:t>
            </a:r>
          </a:p>
          <a:p>
            <a:endParaRPr lang="en-US" dirty="0"/>
          </a:p>
          <a:p>
            <a:pPr defTabSz="931774">
              <a:defRPr/>
            </a:pPr>
            <a:r>
              <a:rPr lang="en-US" dirty="0"/>
              <a:t>Every coaching interaction might not be documented in</a:t>
            </a:r>
            <a:r>
              <a:rPr lang="en-US" baseline="0" dirty="0"/>
              <a:t> clinical experiences of longer duration, </a:t>
            </a:r>
            <a:r>
              <a:rPr lang="en-US" dirty="0"/>
              <a:t>but a representative sample of the observations during that clinical time period is essential.  For short duration clinical  experiences </a:t>
            </a:r>
            <a:r>
              <a:rPr lang="en-CA" dirty="0"/>
              <a:t>(i.e. a resident spending</a:t>
            </a:r>
            <a:r>
              <a:rPr lang="en-CA" baseline="0" dirty="0"/>
              <a:t> only </a:t>
            </a:r>
            <a:r>
              <a:rPr lang="en-CA" dirty="0"/>
              <a:t>one half</a:t>
            </a:r>
            <a:r>
              <a:rPr lang="en-CA" baseline="0" dirty="0"/>
              <a:t> day clinic with a particular staff clinician) the goal should be for at least one coaching conversation to be recorded.  I</a:t>
            </a:r>
            <a:r>
              <a:rPr lang="en-US" dirty="0"/>
              <a:t>n</a:t>
            </a:r>
            <a:r>
              <a:rPr lang="en-US" baseline="0" dirty="0"/>
              <a:t> some instances, more than one observation of work and coaching opportunity might occur in one clinic and could be documented.</a:t>
            </a:r>
            <a:r>
              <a:rPr lang="en-US" dirty="0"/>
              <a:t>   </a:t>
            </a:r>
          </a:p>
          <a:p>
            <a:pPr defTabSz="931774">
              <a:defRPr/>
            </a:pPr>
            <a:endParaRPr lang="en-US" dirty="0"/>
          </a:p>
          <a:p>
            <a:pPr defTabSz="931774">
              <a:defRPr/>
            </a:pPr>
            <a:r>
              <a:rPr lang="en-US" baseline="0" dirty="0"/>
              <a:t>It is not critical t</a:t>
            </a:r>
            <a:r>
              <a:rPr lang="en-CA" dirty="0"/>
              <a:t>hat the </a:t>
            </a:r>
            <a:r>
              <a:rPr lang="en-US" dirty="0"/>
              <a:t>clinician know whether</a:t>
            </a:r>
            <a:r>
              <a:rPr lang="en-US" baseline="0" dirty="0"/>
              <a:t> what was observed is</a:t>
            </a:r>
            <a:r>
              <a:rPr lang="en-US" dirty="0"/>
              <a:t> a representative performance of a task</a:t>
            </a:r>
            <a:r>
              <a:rPr lang="en-US" baseline="0" dirty="0"/>
              <a:t> for a particular learner.  Documenting observations and suggestions for improvement, whether representative or an outlier execution of a task, helps create a comprehensive illustration of competence. A</a:t>
            </a:r>
            <a:r>
              <a:rPr lang="en-US" dirty="0"/>
              <a:t>ny one observation leading</a:t>
            </a:r>
            <a:r>
              <a:rPr lang="en-US" baseline="0" dirty="0"/>
              <a:t> to </a:t>
            </a:r>
            <a:r>
              <a:rPr lang="en-US" dirty="0"/>
              <a:t>Coaching</a:t>
            </a:r>
            <a:r>
              <a:rPr lang="en-US" baseline="0" dirty="0"/>
              <a:t> in the Moment</a:t>
            </a:r>
            <a:r>
              <a:rPr lang="en-US" dirty="0"/>
              <a:t> is not high stakes and will not lead to grave consequences, but</a:t>
            </a:r>
            <a:r>
              <a:rPr lang="en-US" baseline="0" dirty="0"/>
              <a:t> </a:t>
            </a:r>
            <a:r>
              <a:rPr lang="en-US" dirty="0"/>
              <a:t>is part of the process to support resident development and progress.</a:t>
            </a:r>
          </a:p>
          <a:p>
            <a:pPr defTabSz="931774">
              <a:defRPr/>
            </a:pPr>
            <a:endParaRPr lang="en-US" dirty="0"/>
          </a:p>
          <a:p>
            <a:r>
              <a:rPr lang="en-US" dirty="0"/>
              <a:t>Whether or not a clinician documents</a:t>
            </a:r>
            <a:r>
              <a:rPr lang="en-US" baseline="0" dirty="0"/>
              <a:t> an encounter does not </a:t>
            </a:r>
            <a:r>
              <a:rPr lang="en-US" dirty="0"/>
              <a:t>restrict the resident from making their own record of the feedback and suggestions given, including their personal reflections on how it was helpful for and/or integrated into their practice performance.</a:t>
            </a:r>
          </a:p>
          <a:p>
            <a:endParaRPr lang="en-US" dirty="0"/>
          </a:p>
          <a:p>
            <a:r>
              <a:rPr lang="en-US" dirty="0"/>
              <a:t>DOCUMENT is</a:t>
            </a:r>
            <a:r>
              <a:rPr lang="en-US" baseline="0" dirty="0"/>
              <a:t> the ‘D’ in RX-OCD</a:t>
            </a:r>
            <a:endParaRPr lang="en-US" dirty="0"/>
          </a:p>
          <a:p>
            <a:endParaRPr lang="en-US" dirty="0"/>
          </a:p>
        </p:txBody>
      </p:sp>
      <p:sp>
        <p:nvSpPr>
          <p:cNvPr id="4" name="Slide Number Placeholder 3"/>
          <p:cNvSpPr>
            <a:spLocks noGrp="1"/>
          </p:cNvSpPr>
          <p:nvPr>
            <p:ph type="sldNum" sz="quarter" idx="10"/>
          </p:nvPr>
        </p:nvSpPr>
        <p:spPr/>
        <p:txBody>
          <a:bodyPr/>
          <a:lstStyle/>
          <a:p>
            <a:fld id="{C363E9D8-54C9-C64E-AA8F-4430CA68FE93}" type="slidenum">
              <a:rPr lang="en-US" smtClean="0"/>
              <a:pPr/>
              <a:t>82</a:t>
            </a:fld>
            <a:endParaRPr lang="en-US" dirty="0"/>
          </a:p>
        </p:txBody>
      </p:sp>
    </p:spTree>
    <p:extLst>
      <p:ext uri="{BB962C8B-B14F-4D97-AF65-F5344CB8AC3E}">
        <p14:creationId xmlns:p14="http://schemas.microsoft.com/office/powerpoint/2010/main" val="425498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you are going to tend to see Residents during pgy3 C &amp; A rotation and then pgy5 </a:t>
            </a:r>
            <a:r>
              <a:rPr lang="en-US" dirty="0" err="1"/>
              <a:t>Selectives</a:t>
            </a:r>
            <a:r>
              <a:rPr lang="en-US" dirty="0"/>
              <a:t> and Electives,</a:t>
            </a:r>
          </a:p>
          <a:p>
            <a:r>
              <a:rPr lang="en-US" dirty="0"/>
              <a:t>Which translate to (next slide)</a:t>
            </a:r>
          </a:p>
        </p:txBody>
      </p:sp>
      <p:sp>
        <p:nvSpPr>
          <p:cNvPr id="4" name="Slide Number Placeholder 3"/>
          <p:cNvSpPr>
            <a:spLocks noGrp="1"/>
          </p:cNvSpPr>
          <p:nvPr>
            <p:ph type="sldNum" sz="quarter" idx="5"/>
          </p:nvPr>
        </p:nvSpPr>
        <p:spPr/>
        <p:txBody>
          <a:bodyPr/>
          <a:lstStyle/>
          <a:p>
            <a:fld id="{8FA662F8-0207-AF40-96C0-461087EE54F4}" type="slidenum">
              <a:rPr lang="en-US" smtClean="0"/>
              <a:t>87</a:t>
            </a:fld>
            <a:endParaRPr lang="en-US"/>
          </a:p>
        </p:txBody>
      </p:sp>
    </p:spTree>
    <p:extLst>
      <p:ext uri="{BB962C8B-B14F-4D97-AF65-F5344CB8AC3E}">
        <p14:creationId xmlns:p14="http://schemas.microsoft.com/office/powerpoint/2010/main" val="4277395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of Discipline &amp; Transition to Practice Stages of Training</a:t>
            </a:r>
          </a:p>
          <a:p>
            <a:r>
              <a:rPr lang="en-US" dirty="0"/>
              <a:t>Which will begin to apply for the soft launch cohort in 2022, I will be coming back to meet with you in advance of that to more specifically review the EPAs for those stages, though after the break we are going to look at the EPAs that will apply to Geriatric Psychiatry specifically</a:t>
            </a:r>
          </a:p>
          <a:p>
            <a:r>
              <a:rPr lang="en-US" dirty="0"/>
              <a:t>Which leads us to one last component of rolling out CBME,  (next slide)</a:t>
            </a:r>
          </a:p>
        </p:txBody>
      </p:sp>
      <p:sp>
        <p:nvSpPr>
          <p:cNvPr id="4" name="Slide Number Placeholder 3"/>
          <p:cNvSpPr>
            <a:spLocks noGrp="1"/>
          </p:cNvSpPr>
          <p:nvPr>
            <p:ph type="sldNum" sz="quarter" idx="5"/>
          </p:nvPr>
        </p:nvSpPr>
        <p:spPr/>
        <p:txBody>
          <a:bodyPr/>
          <a:lstStyle/>
          <a:p>
            <a:fld id="{8FA662F8-0207-AF40-96C0-461087EE54F4}" type="slidenum">
              <a:rPr lang="en-US" smtClean="0"/>
              <a:t>88</a:t>
            </a:fld>
            <a:endParaRPr lang="en-US"/>
          </a:p>
        </p:txBody>
      </p:sp>
    </p:spTree>
    <p:extLst>
      <p:ext uri="{BB962C8B-B14F-4D97-AF65-F5344CB8AC3E}">
        <p14:creationId xmlns:p14="http://schemas.microsoft.com/office/powerpoint/2010/main" val="2841506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CA" dirty="0"/>
              <a:t>Carol Dweck is Psychology professor, at Stanford</a:t>
            </a:r>
            <a:r>
              <a:rPr lang="en-CA" baseline="0" dirty="0"/>
              <a:t> University, in California, and she has been doing research on achievement and success of students for the last several decades.  She coined the terms “Growth Mindset” and “Fixed Mindset” to describe peoples beliefs about and therefore their approach to learning.</a:t>
            </a:r>
          </a:p>
          <a:p>
            <a:endParaRPr lang="en-CA" baseline="0" dirty="0"/>
          </a:p>
          <a:p>
            <a:r>
              <a:rPr lang="en-CA" baseline="0" dirty="0"/>
              <a:t>The Growth Mindset, is one in which it is believed that there is potential for an individual’s growth and improvement and this very much aligns with coaching as a teaching and learning method to promote development. </a:t>
            </a:r>
          </a:p>
          <a:p>
            <a:endParaRPr lang="en-CA" baseline="0" dirty="0"/>
          </a:p>
          <a:p>
            <a:r>
              <a:rPr lang="en-CA" baseline="0" dirty="0"/>
              <a:t>Whereas someone who ascribes to the Fixed mindset (example features of which are in the yellow column) believes the level of achievement is predetermined, and effort dedicated toward learning will not promote greater achievement.</a:t>
            </a:r>
          </a:p>
          <a:p>
            <a:endParaRPr lang="en-CA" baseline="0" dirty="0"/>
          </a:p>
          <a:p>
            <a:r>
              <a:rPr lang="en-CA" baseline="0" dirty="0"/>
              <a:t>According to Dweck, someone with a Growth mindset has:</a:t>
            </a:r>
          </a:p>
          <a:p>
            <a:pPr>
              <a:buFontTx/>
              <a:buChar char="-"/>
            </a:pPr>
            <a:r>
              <a:rPr lang="en-CA" baseline="0" dirty="0"/>
              <a:t> a high DESIRE to learn, looks for opportunities to challenge their current status &amp; grow as a result of taking on challenges, </a:t>
            </a:r>
          </a:p>
          <a:p>
            <a:pPr>
              <a:buFontTx/>
              <a:buChar char="-"/>
            </a:pPr>
            <a:r>
              <a:rPr lang="en-CA" baseline="0" dirty="0"/>
              <a:t> learns from feedback and wants to know how to improve, while recognising that the improvement will require practice and effort.</a:t>
            </a:r>
          </a:p>
          <a:p>
            <a:pPr>
              <a:buFontTx/>
              <a:buNone/>
            </a:pPr>
            <a:endParaRPr lang="en-CA" baseline="0" dirty="0"/>
          </a:p>
          <a:p>
            <a:pPr>
              <a:buFontTx/>
              <a:buNone/>
            </a:pPr>
            <a:r>
              <a:rPr lang="en-CA" baseline="0" dirty="0"/>
              <a:t>In contrast, someone with a Fixed Mindset perspective:</a:t>
            </a:r>
          </a:p>
          <a:p>
            <a:pPr>
              <a:buFontTx/>
              <a:buChar char="-"/>
            </a:pPr>
            <a:r>
              <a:rPr lang="en-CA" baseline="0" dirty="0"/>
              <a:t>approaches situations with a judgement lens, wondering “how will I look – smart or not?” Individuals who are of a Fixed Mindset don’t value challenging situations as learning opportunities </a:t>
            </a:r>
          </a:p>
          <a:p>
            <a:pPr>
              <a:buFontTx/>
              <a:buChar char="-"/>
            </a:pPr>
            <a:r>
              <a:rPr lang="en-CA" baseline="0" dirty="0"/>
              <a:t>because effort is pointless as is responding to feedback</a:t>
            </a:r>
          </a:p>
          <a:p>
            <a:endParaRPr lang="en-CA" baseline="0" dirty="0"/>
          </a:p>
          <a:p>
            <a:r>
              <a:rPr lang="en-CA" dirty="0"/>
              <a:t>If we consider</a:t>
            </a:r>
            <a:r>
              <a:rPr lang="en-CA" baseline="0" dirty="0"/>
              <a:t> this in the context of clinical teaching, from the residents’ perspective – someone who is aligned with a Fixed Mindset  would view observation done by a coach as an assessment at that p</a:t>
            </a:r>
            <a:r>
              <a:rPr lang="en-CA" dirty="0"/>
              <a:t>oint in time</a:t>
            </a:r>
            <a:r>
              <a:rPr lang="en-CA" baseline="0" dirty="0"/>
              <a:t> for </a:t>
            </a:r>
            <a:r>
              <a:rPr lang="en-CA" dirty="0"/>
              <a:t>what they</a:t>
            </a:r>
            <a:r>
              <a:rPr lang="en-CA" baseline="0" dirty="0"/>
              <a:t> know, and that judgements and decisions about my future will be made based on this point in time status.  This could be called an “assessment OF the learning” that has taken place.</a:t>
            </a:r>
          </a:p>
          <a:p>
            <a:r>
              <a:rPr lang="en-CA" baseline="0" dirty="0"/>
              <a:t>Someone holding a Growth mindset, would see an opportunity to have an expert coach observe their work at any point in time as an opportunity to get expert input and feedback on what they could improve.  This could be called an “assessment FOR learning”</a:t>
            </a:r>
          </a:p>
          <a:p>
            <a:endParaRPr lang="en-CA" baseline="0" dirty="0"/>
          </a:p>
          <a:p>
            <a:r>
              <a:rPr lang="en-CA" sz="1200" b="0" i="0" kern="1200" dirty="0">
                <a:solidFill>
                  <a:schemeClr val="tx1"/>
                </a:solidFill>
                <a:effectLst/>
                <a:latin typeface="+mn-lt"/>
                <a:ea typeface="+mn-ea"/>
                <a:cs typeface="+mn-cs"/>
              </a:rPr>
              <a:t>Dweck, C. S. (2006). </a:t>
            </a:r>
            <a:r>
              <a:rPr lang="en-CA" sz="1200" b="0" i="1" kern="1200" dirty="0">
                <a:solidFill>
                  <a:schemeClr val="tx1"/>
                </a:solidFill>
                <a:effectLst/>
                <a:latin typeface="+mn-lt"/>
                <a:ea typeface="+mn-ea"/>
                <a:cs typeface="+mn-cs"/>
              </a:rPr>
              <a:t>Mindset: The new psychology of success</a:t>
            </a:r>
            <a:r>
              <a:rPr lang="en-CA" sz="1200" b="0" i="0" kern="1200" dirty="0">
                <a:solidFill>
                  <a:schemeClr val="tx1"/>
                </a:solidFill>
                <a:effectLst/>
                <a:latin typeface="+mn-lt"/>
                <a:ea typeface="+mn-ea"/>
                <a:cs typeface="+mn-cs"/>
              </a:rPr>
              <a:t>. New York: Random House.</a:t>
            </a:r>
          </a:p>
        </p:txBody>
      </p:sp>
      <p:sp>
        <p:nvSpPr>
          <p:cNvPr id="4" name="Slide Number Placeholder 3"/>
          <p:cNvSpPr>
            <a:spLocks noGrp="1"/>
          </p:cNvSpPr>
          <p:nvPr>
            <p:ph type="sldNum" sz="quarter" idx="10"/>
          </p:nvPr>
        </p:nvSpPr>
        <p:spPr/>
        <p:txBody>
          <a:bodyPr/>
          <a:lstStyle/>
          <a:p>
            <a:fld id="{C363E9D8-54C9-C64E-AA8F-4430CA68FE93}" type="slidenum">
              <a:rPr lang="en-US" smtClean="0"/>
              <a:pPr/>
              <a:t>90</a:t>
            </a:fld>
            <a:endParaRPr lang="en-US" dirty="0"/>
          </a:p>
        </p:txBody>
      </p:sp>
    </p:spTree>
    <p:extLst>
      <p:ext uri="{BB962C8B-B14F-4D97-AF65-F5344CB8AC3E}">
        <p14:creationId xmlns:p14="http://schemas.microsoft.com/office/powerpoint/2010/main" val="4221043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6</a:t>
            </a:fld>
            <a:endParaRPr lang="en-US"/>
          </a:p>
        </p:txBody>
      </p:sp>
    </p:spTree>
    <p:extLst>
      <p:ext uri="{BB962C8B-B14F-4D97-AF65-F5344CB8AC3E}">
        <p14:creationId xmlns:p14="http://schemas.microsoft.com/office/powerpoint/2010/main" val="675461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Sometimes people have good ideas.  Things that could make the way we are current</a:t>
            </a:r>
            <a:r>
              <a:rPr lang="en-US" baseline="0" dirty="0"/>
              <a:t>ly doing things, a little better.  </a:t>
            </a:r>
            <a:endParaRPr lang="en-US" dirty="0"/>
          </a:p>
          <a:p>
            <a:r>
              <a:rPr lang="en-US" dirty="0"/>
              <a:t>But as humans, we are very resistant to change.  </a:t>
            </a:r>
            <a:endParaRPr lang="en-US" baseline="0" dirty="0"/>
          </a:p>
          <a:p>
            <a:r>
              <a:rPr lang="en-US" baseline="0" dirty="0"/>
              <a:t>Why would we want to change something if it seems to be working ok?</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7</a:t>
            </a:fld>
            <a:endParaRPr lang="en-US"/>
          </a:p>
        </p:txBody>
      </p:sp>
    </p:spTree>
    <p:extLst>
      <p:ext uri="{BB962C8B-B14F-4D97-AF65-F5344CB8AC3E}">
        <p14:creationId xmlns:p14="http://schemas.microsoft.com/office/powerpoint/2010/main" val="2465171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Because we want to work to educate even better.</a:t>
            </a:r>
          </a:p>
          <a:p>
            <a:r>
              <a:rPr lang="en-US" dirty="0"/>
              <a:t>	To better prepare our</a:t>
            </a:r>
            <a:r>
              <a:rPr lang="en-US" baseline="0" dirty="0"/>
              <a:t> graduates</a:t>
            </a:r>
          </a:p>
          <a:p>
            <a:r>
              <a:rPr lang="en-US" baseline="0" dirty="0"/>
              <a:t>	To feel more fulfilled as educators</a:t>
            </a:r>
          </a:p>
          <a:p>
            <a:r>
              <a:rPr lang="en-US" baseline="0" dirty="0"/>
              <a:t>	And most importantly, to provide even better patient care moving forward</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10</a:t>
            </a:fld>
            <a:endParaRPr lang="en-US"/>
          </a:p>
        </p:txBody>
      </p:sp>
    </p:spTree>
    <p:extLst>
      <p:ext uri="{BB962C8B-B14F-4D97-AF65-F5344CB8AC3E}">
        <p14:creationId xmlns:p14="http://schemas.microsoft.com/office/powerpoint/2010/main" val="3156534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11</a:t>
            </a:fld>
            <a:endParaRPr lang="en-US"/>
          </a:p>
        </p:txBody>
      </p:sp>
    </p:spTree>
    <p:extLst>
      <p:ext uri="{BB962C8B-B14F-4D97-AF65-F5344CB8AC3E}">
        <p14:creationId xmlns:p14="http://schemas.microsoft.com/office/powerpoint/2010/main" val="2371906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Unless something really wrong happens, they do the required time in a rotation, they pass.</a:t>
            </a:r>
          </a:p>
        </p:txBody>
      </p:sp>
      <p:sp>
        <p:nvSpPr>
          <p:cNvPr id="4" name="Slide Number Placeholder 3"/>
          <p:cNvSpPr>
            <a:spLocks noGrp="1"/>
          </p:cNvSpPr>
          <p:nvPr>
            <p:ph type="sldNum" sz="quarter" idx="10"/>
          </p:nvPr>
        </p:nvSpPr>
        <p:spPr/>
        <p:txBody>
          <a:bodyPr/>
          <a:lstStyle/>
          <a:p>
            <a:fld id="{700EB76D-35C4-AB4A-A2CC-01288DE3A1F0}" type="slidenum">
              <a:rPr lang="en-US" smtClean="0"/>
              <a:t>13</a:t>
            </a:fld>
            <a:endParaRPr lang="en-US"/>
          </a:p>
        </p:txBody>
      </p:sp>
    </p:spTree>
    <p:extLst>
      <p:ext uri="{BB962C8B-B14F-4D97-AF65-F5344CB8AC3E}">
        <p14:creationId xmlns:p14="http://schemas.microsoft.com/office/powerpoint/2010/main" val="3177788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7348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8927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894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13"/>
          <p:cNvSpPr>
            <a:spLocks noChangeArrowheads="1"/>
          </p:cNvSpPr>
          <p:nvPr userDrawn="1"/>
        </p:nvSpPr>
        <p:spPr bwMode="auto">
          <a:xfrm>
            <a:off x="0" y="1219200"/>
            <a:ext cx="12192000" cy="5638800"/>
          </a:xfrm>
          <a:prstGeom prst="rect">
            <a:avLst/>
          </a:prstGeom>
          <a:solidFill>
            <a:srgbClr val="003152">
              <a:alpha val="85000"/>
            </a:srgbClr>
          </a:solidFill>
          <a:ln>
            <a:noFill/>
          </a:ln>
          <a:effectLst/>
        </p:spPr>
        <p:txBody>
          <a:bodyPr wrap="none" anchor="ctr"/>
          <a:lstStyle/>
          <a:p>
            <a:endParaRPr lang="en-US" sz="1350"/>
          </a:p>
        </p:txBody>
      </p:sp>
      <p:sp>
        <p:nvSpPr>
          <p:cNvPr id="9" name="Rectangle 14"/>
          <p:cNvSpPr>
            <a:spLocks noChangeArrowheads="1"/>
          </p:cNvSpPr>
          <p:nvPr userDrawn="1"/>
        </p:nvSpPr>
        <p:spPr bwMode="auto">
          <a:xfrm>
            <a:off x="508000" y="1022350"/>
            <a:ext cx="11176000" cy="5530850"/>
          </a:xfrm>
          <a:prstGeom prst="rect">
            <a:avLst/>
          </a:prstGeom>
          <a:solidFill>
            <a:schemeClr val="bg1"/>
          </a:solidFill>
          <a:ln w="38100">
            <a:solidFill>
              <a:srgbClr val="998D5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 name="Rectangle 21"/>
          <p:cNvSpPr/>
          <p:nvPr userDrawn="1"/>
        </p:nvSpPr>
        <p:spPr>
          <a:xfrm>
            <a:off x="0" y="0"/>
            <a:ext cx="12192000" cy="1219200"/>
          </a:xfrm>
          <a:prstGeom prst="rect">
            <a:avLst/>
          </a:prstGeom>
          <a:solidFill>
            <a:srgbClr val="003152"/>
          </a:solidFill>
          <a:ln>
            <a:noFill/>
          </a:ln>
          <a:effectLst>
            <a:outerShdw blurRad="111125" dist="508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userDrawn="1"/>
        </p:nvSpPr>
        <p:spPr>
          <a:xfrm>
            <a:off x="115690" y="78887"/>
            <a:ext cx="11959748" cy="106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p:cNvSpPr/>
          <p:nvPr userDrawn="1"/>
        </p:nvSpPr>
        <p:spPr>
          <a:xfrm>
            <a:off x="2762869" y="169858"/>
            <a:ext cx="6840000" cy="894905"/>
          </a:xfrm>
          <a:prstGeom prst="rect">
            <a:avLst/>
          </a:prstGeom>
          <a:solidFill>
            <a:srgbClr val="998D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885840" y="196114"/>
            <a:ext cx="6601061" cy="844917"/>
          </a:xfrm>
        </p:spPr>
        <p:txBody>
          <a:bodyPr>
            <a:normAutofit/>
          </a:bodyPr>
          <a:lstStyle>
            <a:lvl1pPr algn="l">
              <a:defRPr sz="1800">
                <a:solidFill>
                  <a:schemeClr val="bg1"/>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117600" y="1524001"/>
            <a:ext cx="9855200" cy="4419600"/>
          </a:xfrm>
        </p:spPr>
        <p:txBody>
          <a:bodyPr/>
          <a:lstStyle>
            <a:lvl1pPr marL="171450" indent="-171450">
              <a:spcAft>
                <a:spcPts val="648"/>
              </a:spcAft>
              <a:defRPr sz="1800" b="0" i="0">
                <a:solidFill>
                  <a:srgbClr val="0F3350"/>
                </a:solidFill>
                <a:latin typeface="Verdana"/>
                <a:cs typeface="Verdana"/>
              </a:defRPr>
            </a:lvl1pPr>
            <a:lvl2pPr marL="557213" indent="-214313">
              <a:spcBef>
                <a:spcPts val="36"/>
              </a:spcBef>
              <a:buFont typeface="Arial"/>
              <a:buChar char="•"/>
              <a:defRPr sz="1500" b="0" i="0">
                <a:solidFill>
                  <a:schemeClr val="accent2"/>
                </a:solidFill>
                <a:latin typeface="Verdana"/>
                <a:cs typeface="Verdana"/>
              </a:defRPr>
            </a:lvl2pPr>
            <a:lvl3pPr marL="857250" indent="-171450">
              <a:spcBef>
                <a:spcPts val="450"/>
              </a:spcBef>
              <a:buFont typeface="Lucida Grande"/>
              <a:buChar char="-"/>
              <a:defRPr sz="1350" b="0" i="0">
                <a:solidFill>
                  <a:srgbClr val="414F5C"/>
                </a:solidFill>
                <a:latin typeface="Verdana"/>
                <a:cs typeface="Verdana"/>
              </a:defRPr>
            </a:lvl3pPr>
            <a:lvl4pPr marL="1062990" indent="-171450">
              <a:spcBef>
                <a:spcPts val="450"/>
              </a:spcBef>
              <a:buFont typeface="Lucida Grande"/>
              <a:buChar char="-"/>
              <a:defRPr sz="1200" b="0" i="0">
                <a:solidFill>
                  <a:schemeClr val="accent6"/>
                </a:solidFill>
                <a:latin typeface="Verdana"/>
                <a:cs typeface="Verdana"/>
              </a:defRPr>
            </a:lvl4pPr>
            <a:lvl5pPr marL="1268730" indent="-171450">
              <a:spcBef>
                <a:spcPts val="450"/>
              </a:spcBef>
              <a:buFont typeface="Lucida Grande"/>
              <a:buChar char="-"/>
              <a:defRPr sz="1200" b="0" i="0">
                <a:solidFill>
                  <a:schemeClr val="accent6"/>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910364" y="6490049"/>
            <a:ext cx="4165072" cy="365125"/>
          </a:xfrm>
        </p:spPr>
        <p:txBody>
          <a:bodyPr/>
          <a:lstStyle>
            <a:lvl1pPr>
              <a:defRPr sz="750">
                <a:latin typeface="Verdana"/>
                <a:cs typeface="Verdana"/>
              </a:defRPr>
            </a:lvl1pPr>
          </a:lstStyle>
          <a:p>
            <a:fld id="{51EBB4C4-B395-064C-BD76-B6B6D3504CC4}" type="slidenum">
              <a:rPr lang="en-US" smtClean="0"/>
              <a:pPr/>
              <a:t>‹#›</a:t>
            </a:fld>
            <a:endParaRPr lang="en-US" dirty="0"/>
          </a:p>
        </p:txBody>
      </p:sp>
      <p:sp>
        <p:nvSpPr>
          <p:cNvPr id="17" name="Picture Placeholder 16"/>
          <p:cNvSpPr>
            <a:spLocks noGrp="1"/>
          </p:cNvSpPr>
          <p:nvPr>
            <p:ph type="pic" sz="quarter" idx="13"/>
          </p:nvPr>
        </p:nvSpPr>
        <p:spPr>
          <a:xfrm>
            <a:off x="10212148" y="244546"/>
            <a:ext cx="1646081" cy="749677"/>
          </a:xfrm>
          <a:ln w="19050" cmpd="sng">
            <a:solidFill>
              <a:schemeClr val="bg1"/>
            </a:solidFill>
          </a:ln>
        </p:spPr>
        <p:txBody>
          <a:bodyPr>
            <a:normAutofit/>
          </a:bodyPr>
          <a:lstStyle>
            <a:lvl1pPr marL="0" indent="0">
              <a:buFontTx/>
              <a:buNone/>
              <a:defRPr sz="750">
                <a:latin typeface="Verdana"/>
                <a:cs typeface="Verdana"/>
              </a:defRPr>
            </a:lvl1pPr>
          </a:lstStyle>
          <a:p>
            <a:endParaRPr lang="en-US" dirty="0"/>
          </a:p>
        </p:txBody>
      </p:sp>
      <p:pic>
        <p:nvPicPr>
          <p:cNvPr id="19" name="Picture 18" descr="Title Slide_external_bilen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538" y="139099"/>
            <a:ext cx="2499761" cy="969264"/>
          </a:xfrm>
          <a:prstGeom prst="rect">
            <a:avLst/>
          </a:prstGeom>
        </p:spPr>
      </p:pic>
    </p:spTree>
    <p:extLst>
      <p:ext uri="{BB962C8B-B14F-4D97-AF65-F5344CB8AC3E}">
        <p14:creationId xmlns:p14="http://schemas.microsoft.com/office/powerpoint/2010/main" val="55976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53664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2877A8-5B4B-164C-BA7C-09293E983B4C}" type="datetimeFigureOut">
              <a:rPr lang="en-US" smtClean="0"/>
              <a:t>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32625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46557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63258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549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51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92111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62877A8-5B4B-164C-BA7C-09293E983B4C}" type="datetimeFigureOut">
              <a:rPr lang="en-US" smtClean="0"/>
              <a:t>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66925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6342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2266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62877A8-5B4B-164C-BA7C-09293E983B4C}" type="datetimeFigureOut">
              <a:rPr lang="en-US" smtClean="0"/>
              <a:t>2/6/21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7150D19-294F-8846-93DA-B480E7FA2117}" type="slidenum">
              <a:rPr lang="en-US" smtClean="0"/>
              <a:t>‹#›</a:t>
            </a:fld>
            <a:endParaRPr lang="en-US"/>
          </a:p>
        </p:txBody>
      </p:sp>
    </p:spTree>
    <p:extLst>
      <p:ext uri="{BB962C8B-B14F-4D97-AF65-F5344CB8AC3E}">
        <p14:creationId xmlns:p14="http://schemas.microsoft.com/office/powerpoint/2010/main" val="17281487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662" r:id="rId12"/>
    <p:sldLayoutId id="2147483737" r:id="rId13"/>
    <p:sldLayoutId id="214748373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diagramLayout" Target="../diagrams/layout2.xml"/><Relationship Id="rId7" Type="http://schemas.openxmlformats.org/officeDocument/2006/relationships/image" Target="../media/image3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diagramLayout" Target="../diagrams/layout3.xml"/><Relationship Id="rId7" Type="http://schemas.openxmlformats.org/officeDocument/2006/relationships/image" Target="../media/image3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diagramLayout" Target="../diagrams/layout5.xml"/><Relationship Id="rId7" Type="http://schemas.openxmlformats.org/officeDocument/2006/relationships/image" Target="../media/image57.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60.svg"/><Relationship Id="rId4" Type="http://schemas.openxmlformats.org/officeDocument/2006/relationships/diagramQuickStyle" Target="../diagrams/quickStyle5.xml"/><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5.wdp"/><Relationship Id="rId3" Type="http://schemas.microsoft.com/office/2007/relationships/hdphoto" Target="../media/hdphoto5.wdp"/><Relationship Id="rId7" Type="http://schemas.microsoft.com/office/2007/relationships/hdphoto" Target="../media/hdphoto9.wdp"/><Relationship Id="rId12" Type="http://schemas.microsoft.com/office/2007/relationships/hdphoto" Target="../media/hdphoto14.wdp"/><Relationship Id="rId2" Type="http://schemas.openxmlformats.org/officeDocument/2006/relationships/image" Target="../media/image61.png"/><Relationship Id="rId16" Type="http://schemas.microsoft.com/office/2007/relationships/hdphoto" Target="../media/hdphoto18.wdp"/><Relationship Id="rId1" Type="http://schemas.openxmlformats.org/officeDocument/2006/relationships/slideLayout" Target="../slideLayouts/slideLayout2.xml"/><Relationship Id="rId6" Type="http://schemas.microsoft.com/office/2007/relationships/hdphoto" Target="../media/hdphoto8.wdp"/><Relationship Id="rId11" Type="http://schemas.microsoft.com/office/2007/relationships/hdphoto" Target="../media/hdphoto13.wdp"/><Relationship Id="rId5" Type="http://schemas.microsoft.com/office/2007/relationships/hdphoto" Target="../media/hdphoto7.wdp"/><Relationship Id="rId15" Type="http://schemas.microsoft.com/office/2007/relationships/hdphoto" Target="../media/hdphoto17.wdp"/><Relationship Id="rId10" Type="http://schemas.microsoft.com/office/2007/relationships/hdphoto" Target="../media/hdphoto12.wdp"/><Relationship Id="rId4" Type="http://schemas.microsoft.com/office/2007/relationships/hdphoto" Target="../media/hdphoto6.wdp"/><Relationship Id="rId9" Type="http://schemas.microsoft.com/office/2007/relationships/hdphoto" Target="../media/hdphoto11.wdp"/><Relationship Id="rId14" Type="http://schemas.microsoft.com/office/2007/relationships/hdphoto" Target="../media/hdphoto16.wdp"/></Relationships>
</file>

<file path=ppt/slides/_rels/slide2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diagramLayout" Target="../diagrams/layout6.xml"/><Relationship Id="rId7" Type="http://schemas.openxmlformats.org/officeDocument/2006/relationships/image" Target="../media/image38.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82.sv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9.svg"/><Relationship Id="rId7" Type="http://schemas.openxmlformats.org/officeDocument/2006/relationships/diagramColors" Target="../diagrams/colors8.xml"/><Relationship Id="rId12" Type="http://schemas.openxmlformats.org/officeDocument/2006/relationships/image" Target="../media/image86.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image" Target="../media/image64.png"/><Relationship Id="rId5" Type="http://schemas.openxmlformats.org/officeDocument/2006/relationships/diagramLayout" Target="../diagrams/layout8.xml"/><Relationship Id="rId10" Type="http://schemas.openxmlformats.org/officeDocument/2006/relationships/image" Target="../media/image85.svg"/><Relationship Id="rId4" Type="http://schemas.openxmlformats.org/officeDocument/2006/relationships/diagramData" Target="../diagrams/data8.xml"/><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67.gif"/><Relationship Id="rId7" Type="http://schemas.openxmlformats.org/officeDocument/2006/relationships/image" Target="../media/image90.pn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9.sv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97.png"/><Relationship Id="rId18" Type="http://schemas.openxmlformats.org/officeDocument/2006/relationships/image" Target="../media/image102.jp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96.jpeg"/><Relationship Id="rId17" Type="http://schemas.openxmlformats.org/officeDocument/2006/relationships/image" Target="../media/image101.jpg"/><Relationship Id="rId2" Type="http://schemas.openxmlformats.org/officeDocument/2006/relationships/notesSlide" Target="../notesSlides/notesSlide15.xml"/><Relationship Id="rId16" Type="http://schemas.openxmlformats.org/officeDocument/2006/relationships/image" Target="../media/image100.jpg"/><Relationship Id="rId1" Type="http://schemas.openxmlformats.org/officeDocument/2006/relationships/slideLayout" Target="../slideLayouts/slideLayout7.xml"/><Relationship Id="rId6" Type="http://schemas.openxmlformats.org/officeDocument/2006/relationships/image" Target="../media/image93.jpg"/><Relationship Id="rId11" Type="http://schemas.openxmlformats.org/officeDocument/2006/relationships/image" Target="../media/image68.png"/><Relationship Id="rId5" Type="http://schemas.openxmlformats.org/officeDocument/2006/relationships/image" Target="../media/image67.gif"/><Relationship Id="rId15" Type="http://schemas.openxmlformats.org/officeDocument/2006/relationships/image" Target="../media/image99.jpg"/><Relationship Id="rId10" Type="http://schemas.openxmlformats.org/officeDocument/2006/relationships/image" Target="../media/image69.jpg"/><Relationship Id="rId4" Type="http://schemas.microsoft.com/office/2007/relationships/hdphoto" Target="../media/hdphoto20.wdp"/><Relationship Id="rId9" Type="http://schemas.openxmlformats.org/officeDocument/2006/relationships/image" Target="../media/image95.jpeg"/><Relationship Id="rId14" Type="http://schemas.openxmlformats.org/officeDocument/2006/relationships/image" Target="../media/image98.svg"/></Relationships>
</file>

<file path=ppt/slides/_rels/slide3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9.svg"/><Relationship Id="rId7" Type="http://schemas.openxmlformats.org/officeDocument/2006/relationships/diagramColors" Target="../diagrams/colors9.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91.svg"/><Relationship Id="rId2" Type="http://schemas.openxmlformats.org/officeDocument/2006/relationships/image" Target="../media/image67.gif"/><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102.jpg"/><Relationship Id="rId4" Type="http://schemas.openxmlformats.org/officeDocument/2006/relationships/image" Target="../media/image107.svg"/></Relationships>
</file>

<file path=ppt/slides/_rels/slide4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67.gif"/><Relationship Id="rId7" Type="http://schemas.openxmlformats.org/officeDocument/2006/relationships/image" Target="../media/image90.pn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102.jpg"/></Relationships>
</file>

<file path=ppt/slides/_rels/slide43.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97.png"/><Relationship Id="rId18" Type="http://schemas.openxmlformats.org/officeDocument/2006/relationships/image" Target="../media/image102.jp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96.jpeg"/><Relationship Id="rId17" Type="http://schemas.openxmlformats.org/officeDocument/2006/relationships/image" Target="../media/image101.jpg"/><Relationship Id="rId2" Type="http://schemas.openxmlformats.org/officeDocument/2006/relationships/notesSlide" Target="../notesSlides/notesSlide16.xml"/><Relationship Id="rId16" Type="http://schemas.openxmlformats.org/officeDocument/2006/relationships/image" Target="../media/image100.jpg"/><Relationship Id="rId1" Type="http://schemas.openxmlformats.org/officeDocument/2006/relationships/slideLayout" Target="../slideLayouts/slideLayout7.xml"/><Relationship Id="rId6" Type="http://schemas.openxmlformats.org/officeDocument/2006/relationships/image" Target="../media/image93.jpg"/><Relationship Id="rId11" Type="http://schemas.openxmlformats.org/officeDocument/2006/relationships/image" Target="../media/image68.png"/><Relationship Id="rId5" Type="http://schemas.openxmlformats.org/officeDocument/2006/relationships/image" Target="../media/image67.gif"/><Relationship Id="rId15" Type="http://schemas.openxmlformats.org/officeDocument/2006/relationships/image" Target="../media/image99.jpg"/><Relationship Id="rId10" Type="http://schemas.openxmlformats.org/officeDocument/2006/relationships/image" Target="../media/image69.jpg"/><Relationship Id="rId4" Type="http://schemas.microsoft.com/office/2007/relationships/hdphoto" Target="../media/hdphoto20.wdp"/><Relationship Id="rId9" Type="http://schemas.openxmlformats.org/officeDocument/2006/relationships/image" Target="../media/image95.jpeg"/><Relationship Id="rId14" Type="http://schemas.openxmlformats.org/officeDocument/2006/relationships/image" Target="../media/image98.svg"/></Relationships>
</file>

<file path=ppt/slides/_rels/slide4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113.jpg"/><Relationship Id="rId4" Type="http://schemas.openxmlformats.org/officeDocument/2006/relationships/diagramLayout" Target="../diagrams/layout12.xml"/><Relationship Id="rId9" Type="http://schemas.openxmlformats.org/officeDocument/2006/relationships/image" Target="../media/image39.svg"/></Relationships>
</file>

<file path=ppt/slides/_rels/slide5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14.png"/><Relationship Id="rId1" Type="http://schemas.openxmlformats.org/officeDocument/2006/relationships/slideLayout" Target="../slideLayouts/slideLayout3.xml"/><Relationship Id="rId5" Type="http://schemas.microsoft.com/office/2007/relationships/hdphoto" Target="../media/hdphoto23.wdp"/><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17.sv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14.png"/><Relationship Id="rId1" Type="http://schemas.openxmlformats.org/officeDocument/2006/relationships/slideLayout" Target="../slideLayouts/slideLayout3.xml"/><Relationship Id="rId5" Type="http://schemas.microsoft.com/office/2007/relationships/hdphoto" Target="../media/hdphoto23.wdp"/><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20.svg"/></Relationships>
</file>

<file path=ppt/slides/_rels/slide66.xml.rels><?xml version="1.0" encoding="UTF-8" standalone="yes"?>
<Relationships xmlns="http://schemas.openxmlformats.org/package/2006/relationships"><Relationship Id="rId2" Type="http://schemas.openxmlformats.org/officeDocument/2006/relationships/hyperlink" Target="https://youtu.be/uiErUw8Kj1A"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123.png"/><Relationship Id="rId4" Type="http://schemas.openxmlformats.org/officeDocument/2006/relationships/image" Target="../media/image122.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126.jpg"/><Relationship Id="rId4" Type="http://schemas.openxmlformats.org/officeDocument/2006/relationships/image" Target="../media/image125.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eg"/><Relationship Id="rId1" Type="http://schemas.openxmlformats.org/officeDocument/2006/relationships/slideLayout" Target="../slideLayouts/slideLayout14.xml"/><Relationship Id="rId4" Type="http://schemas.openxmlformats.org/officeDocument/2006/relationships/image" Target="../media/image129.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30.jp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34.xml"/><Relationship Id="rId7" Type="http://schemas.openxmlformats.org/officeDocument/2006/relationships/diagramColors" Target="../diagrams/colors15.xml"/><Relationship Id="rId12" Type="http://schemas.openxmlformats.org/officeDocument/2006/relationships/image" Target="../media/image134.sv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diagramQuickStyle" Target="../diagrams/quickStyle15.xml"/><Relationship Id="rId11" Type="http://schemas.openxmlformats.org/officeDocument/2006/relationships/image" Target="../media/image133.png"/><Relationship Id="rId5" Type="http://schemas.openxmlformats.org/officeDocument/2006/relationships/diagramLayout" Target="../diagrams/layout15.xml"/><Relationship Id="rId10" Type="http://schemas.openxmlformats.org/officeDocument/2006/relationships/image" Target="../media/image132.svg"/><Relationship Id="rId4" Type="http://schemas.openxmlformats.org/officeDocument/2006/relationships/diagramData" Target="../diagrams/data15.xml"/><Relationship Id="rId9" Type="http://schemas.openxmlformats.org/officeDocument/2006/relationships/image" Target="../media/image131.png"/></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2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35.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6.jp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91.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0.png"/><Relationship Id="rId5" Type="http://schemas.openxmlformats.org/officeDocument/2006/relationships/image" Target="../media/image69.jpg"/><Relationship Id="rId4" Type="http://schemas.openxmlformats.org/officeDocument/2006/relationships/image" Target="../media/image67.gi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69.jpg"/><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21.wdp"/><Relationship Id="rId5" Type="http://schemas.openxmlformats.org/officeDocument/2006/relationships/image" Target="../media/image94.png"/><Relationship Id="rId4" Type="http://schemas.openxmlformats.org/officeDocument/2006/relationships/image" Target="../media/image6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71.sv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70.png"/><Relationship Id="rId5" Type="http://schemas.openxmlformats.org/officeDocument/2006/relationships/image" Target="../media/image67.gif"/><Relationship Id="rId4" Type="http://schemas.openxmlformats.org/officeDocument/2006/relationships/image" Target="../media/image69.jpg"/></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00.jpg"/><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38.svg"/><Relationship Id="rId4" Type="http://schemas.openxmlformats.org/officeDocument/2006/relationships/image" Target="../media/image137.png"/></Relationships>
</file>

<file path=ppt/slides/_rels/slide8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80607" y="1298448"/>
            <a:ext cx="3847930" cy="3255264"/>
          </a:xfrm>
        </p:spPr>
        <p:txBody>
          <a:bodyPr>
            <a:normAutofit/>
          </a:bodyPr>
          <a:lstStyle/>
          <a:p>
            <a:r>
              <a:rPr lang="en-US" sz="4600" b="1" dirty="0"/>
              <a:t>On the Road </a:t>
            </a:r>
            <a:br>
              <a:rPr lang="en-US" sz="4600" b="1" dirty="0"/>
            </a:br>
            <a:r>
              <a:rPr lang="en-US" sz="4600" b="1" dirty="0"/>
              <a:t>to Competency Based Medical Education!</a:t>
            </a:r>
          </a:p>
        </p:txBody>
      </p:sp>
      <p:sp>
        <p:nvSpPr>
          <p:cNvPr id="3" name="Subtitle 2"/>
          <p:cNvSpPr>
            <a:spLocks noGrp="1"/>
          </p:cNvSpPr>
          <p:nvPr>
            <p:ph type="subTitle" idx="1"/>
          </p:nvPr>
        </p:nvSpPr>
        <p:spPr>
          <a:xfrm>
            <a:off x="480607" y="4670246"/>
            <a:ext cx="3847929" cy="914400"/>
          </a:xfrm>
        </p:spPr>
        <p:txBody>
          <a:bodyPr>
            <a:normAutofit/>
          </a:bodyPr>
          <a:lstStyle/>
          <a:p>
            <a:pPr>
              <a:spcBef>
                <a:spcPts val="0"/>
              </a:spcBef>
              <a:spcAft>
                <a:spcPts val="600"/>
              </a:spcAft>
            </a:pPr>
            <a:r>
              <a:rPr lang="en-US" sz="1700"/>
              <a:t>JoAnn Corey, CBME Lead</a:t>
            </a:r>
          </a:p>
          <a:p>
            <a:pPr>
              <a:spcBef>
                <a:spcPts val="0"/>
              </a:spcBef>
              <a:spcAft>
                <a:spcPts val="600"/>
              </a:spcAft>
            </a:pPr>
            <a:r>
              <a:rPr lang="en-US" sz="1700"/>
              <a:t>Dept. of Psychiatry, McMaster University</a:t>
            </a:r>
          </a:p>
        </p:txBody>
      </p:sp>
      <p:sp>
        <p:nvSpPr>
          <p:cNvPr id="9" name="Rectangle 13">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C-CB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608" y="1820230"/>
            <a:ext cx="3054096" cy="1068933"/>
          </a:xfrm>
          <a:prstGeom prst="rect">
            <a:avLst/>
          </a:prstGeom>
        </p:spPr>
      </p:pic>
      <p:sp>
        <p:nvSpPr>
          <p:cNvPr id="11" name="Rectangle 15">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9">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BD Logo.jpg"/>
          <p:cNvPicPr>
            <a:picLocks noChangeAspect="1"/>
          </p:cNvPicPr>
          <p:nvPr/>
        </p:nvPicPr>
        <p:blipFill>
          <a:blip r:embed="rId3">
            <a:extLst>
              <a:ext uri="{BEBA8EAE-BF5A-486C-A8C5-ECC9F3942E4B}">
                <a14:imgProps xmlns:a14="http://schemas.microsoft.com/office/drawing/2010/main">
                  <a14:imgLayer r:embed="rId4">
                    <a14:imgEffect>
                      <a14:backgroundRemoval t="0" b="99219" l="424" r="100000">
                        <a14:foregroundMark x1="94915" y1="51563" x2="94915" y2="51563"/>
                        <a14:backgroundMark x1="2542" y1="3125" x2="2542" y2="3125"/>
                      </a14:backgroundRemoval>
                    </a14:imgEffect>
                  </a14:imgLayer>
                </a14:imgProps>
              </a:ext>
              <a:ext uri="{28A0092B-C50C-407E-A947-70E740481C1C}">
                <a14:useLocalDpi xmlns:a14="http://schemas.microsoft.com/office/drawing/2010/main" val="0"/>
              </a:ext>
            </a:extLst>
          </a:blip>
          <a:stretch>
            <a:fillRect/>
          </a:stretch>
        </p:blipFill>
        <p:spPr>
          <a:xfrm>
            <a:off x="8801387" y="3721950"/>
            <a:ext cx="2523744" cy="1368810"/>
          </a:xfrm>
          <a:prstGeom prst="rect">
            <a:avLst/>
          </a:prstGeom>
        </p:spPr>
      </p:pic>
      <p:sp>
        <p:nvSpPr>
          <p:cNvPr id="17" name="Rectangle 21">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785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normAutofit/>
          </a:bodyPr>
          <a:lstStyle/>
          <a:p>
            <a:r>
              <a:rPr lang="en-US" b="1" dirty="0"/>
              <a:t>Why move to Competency Based Medical Education?</a:t>
            </a:r>
          </a:p>
        </p:txBody>
      </p:sp>
      <p:graphicFrame>
        <p:nvGraphicFramePr>
          <p:cNvPr id="5" name="Content Placeholder 2">
            <a:extLst>
              <a:ext uri="{FF2B5EF4-FFF2-40B4-BE49-F238E27FC236}">
                <a16:creationId xmlns:a16="http://schemas.microsoft.com/office/drawing/2014/main" id="{7536AB53-925B-49AF-BACF-7918538FBE30}"/>
              </a:ext>
            </a:extLst>
          </p:cNvPr>
          <p:cNvGraphicFramePr>
            <a:graphicFrameLocks noGrp="1"/>
          </p:cNvGraphicFramePr>
          <p:nvPr>
            <p:ph idx="1"/>
            <p:extLst>
              <p:ext uri="{D42A27DB-BD31-4B8C-83A1-F6EECF244321}">
                <p14:modId xmlns:p14="http://schemas.microsoft.com/office/powerpoint/2010/main" val="2154568756"/>
              </p:ext>
            </p:extLst>
          </p:nvPr>
        </p:nvGraphicFramePr>
        <p:xfrm>
          <a:off x="3759896" y="1123837"/>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BC9191C3-C8CB-DF4C-93E6-2801D59BD3BF}"/>
              </a:ext>
            </a:extLst>
          </p:cNvPr>
          <p:cNvCxnSpPr/>
          <p:nvPr/>
        </p:nvCxnSpPr>
        <p:spPr>
          <a:xfrm flipH="1">
            <a:off x="6096000" y="3031067"/>
            <a:ext cx="423333" cy="39793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091265-4FDC-D544-B832-42ED59FC7AF7}"/>
              </a:ext>
            </a:extLst>
          </p:cNvPr>
          <p:cNvCxnSpPr>
            <a:cxnSpLocks/>
          </p:cNvCxnSpPr>
          <p:nvPr/>
        </p:nvCxnSpPr>
        <p:spPr>
          <a:xfrm>
            <a:off x="7640554" y="3048000"/>
            <a:ext cx="0" cy="39336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A693D5-1F20-1C4C-9167-0B7D4E1B4C14}"/>
              </a:ext>
            </a:extLst>
          </p:cNvPr>
          <p:cNvCxnSpPr>
            <a:cxnSpLocks/>
          </p:cNvCxnSpPr>
          <p:nvPr/>
        </p:nvCxnSpPr>
        <p:spPr>
          <a:xfrm>
            <a:off x="8607511" y="3031067"/>
            <a:ext cx="495852" cy="397933"/>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74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9EF1BD8-28AA-40FA-826B-D0983274C494}"/>
                                            </p:graphicEl>
                                          </p:spTgt>
                                        </p:tgtEl>
                                        <p:attrNameLst>
                                          <p:attrName>style.visibility</p:attrName>
                                        </p:attrNameLst>
                                      </p:cBhvr>
                                      <p:to>
                                        <p:strVal val="visible"/>
                                      </p:to>
                                    </p:set>
                                    <p:animEffect transition="in" filter="fade">
                                      <p:cBhvr>
                                        <p:cTn id="7" dur="500"/>
                                        <p:tgtEl>
                                          <p:spTgt spid="5">
                                            <p:graphicEl>
                                              <a:dgm id="{99EF1BD8-28AA-40FA-826B-D0983274C49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6B91EB5E-F4F1-4682-9E20-1986EBD82618}"/>
                                            </p:graphicEl>
                                          </p:spTgt>
                                        </p:tgtEl>
                                        <p:attrNameLst>
                                          <p:attrName>style.visibility</p:attrName>
                                        </p:attrNameLst>
                                      </p:cBhvr>
                                      <p:to>
                                        <p:strVal val="visible"/>
                                      </p:to>
                                    </p:set>
                                    <p:animEffect transition="in" filter="fade">
                                      <p:cBhvr>
                                        <p:cTn id="10" dur="500"/>
                                        <p:tgtEl>
                                          <p:spTgt spid="5">
                                            <p:graphicEl>
                                              <a:dgm id="{6B91EB5E-F4F1-4682-9E20-1986EBD82618}"/>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D301DFFE-4497-465C-9118-FC0417F2590C}"/>
                                            </p:graphicEl>
                                          </p:spTgt>
                                        </p:tgtEl>
                                        <p:attrNameLst>
                                          <p:attrName>style.visibility</p:attrName>
                                        </p:attrNameLst>
                                      </p:cBhvr>
                                      <p:to>
                                        <p:strVal val="visible"/>
                                      </p:to>
                                    </p:set>
                                    <p:animEffect transition="in" filter="fade">
                                      <p:cBhvr>
                                        <p:cTn id="13" dur="500"/>
                                        <p:tgtEl>
                                          <p:spTgt spid="5">
                                            <p:graphicEl>
                                              <a:dgm id="{D301DFFE-4497-465C-9118-FC0417F2590C}"/>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B55C41F4-FE24-451B-8147-8F005C587B3B}"/>
                                            </p:graphicEl>
                                          </p:spTgt>
                                        </p:tgtEl>
                                        <p:attrNameLst>
                                          <p:attrName>style.visibility</p:attrName>
                                        </p:attrNameLst>
                                      </p:cBhvr>
                                      <p:to>
                                        <p:strVal val="visible"/>
                                      </p:to>
                                    </p:set>
                                    <p:animEffect transition="in" filter="fade">
                                      <p:cBhvr>
                                        <p:cTn id="16" dur="500"/>
                                        <p:tgtEl>
                                          <p:spTgt spid="5">
                                            <p:graphicEl>
                                              <a:dgm id="{B55C41F4-FE24-451B-8147-8F005C587B3B}"/>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graphicEl>
                                              <a:dgm id="{C5587CAC-945B-4C2E-8E53-5542EC1C1B7D}"/>
                                            </p:graphicEl>
                                          </p:spTgt>
                                        </p:tgtEl>
                                        <p:attrNameLst>
                                          <p:attrName>style.visibility</p:attrName>
                                        </p:attrNameLst>
                                      </p:cBhvr>
                                      <p:to>
                                        <p:strVal val="visible"/>
                                      </p:to>
                                    </p:set>
                                    <p:animEffect transition="in" filter="fade">
                                      <p:cBhvr>
                                        <p:cTn id="19" dur="500"/>
                                        <p:tgtEl>
                                          <p:spTgt spid="5">
                                            <p:graphicEl>
                                              <a:dgm id="{C5587CAC-945B-4C2E-8E53-5542EC1C1B7D}"/>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0CBEFE04-EA92-474A-8860-0829A4C56B59}"/>
                                            </p:graphicEl>
                                          </p:spTgt>
                                        </p:tgtEl>
                                        <p:attrNameLst>
                                          <p:attrName>style.visibility</p:attrName>
                                        </p:attrNameLst>
                                      </p:cBhvr>
                                      <p:to>
                                        <p:strVal val="visible"/>
                                      </p:to>
                                    </p:set>
                                    <p:animEffect transition="in" filter="fade">
                                      <p:cBhvr>
                                        <p:cTn id="22" dur="500"/>
                                        <p:tgtEl>
                                          <p:spTgt spid="5">
                                            <p:graphicEl>
                                              <a:dgm id="{0CBEFE04-EA92-474A-8860-0829A4C56B59}"/>
                                            </p:graphic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10F59B-7BAC-6341-9B91-FBD08B7841EB}"/>
              </a:ext>
            </a:extLst>
          </p:cNvPr>
          <p:cNvSpPr>
            <a:spLocks noGrp="1"/>
          </p:cNvSpPr>
          <p:nvPr>
            <p:ph type="title"/>
          </p:nvPr>
        </p:nvSpPr>
        <p:spPr/>
        <p:txBody>
          <a:bodyPr/>
          <a:lstStyle/>
          <a:p>
            <a:r>
              <a:rPr lang="en-US" dirty="0">
                <a:solidFill>
                  <a:schemeClr val="accent1"/>
                </a:solidFill>
              </a:rPr>
              <a:t>MANY THINGS STILL THE SAME</a:t>
            </a:r>
            <a:endParaRPr lang="en-US" dirty="0"/>
          </a:p>
        </p:txBody>
      </p:sp>
      <p:sp>
        <p:nvSpPr>
          <p:cNvPr id="8" name="Text Placeholder 7">
            <a:extLst>
              <a:ext uri="{FF2B5EF4-FFF2-40B4-BE49-F238E27FC236}">
                <a16:creationId xmlns:a16="http://schemas.microsoft.com/office/drawing/2014/main" id="{3C798AAA-4C26-8A4B-B80B-2CB63AE36F9F}"/>
              </a:ext>
            </a:extLst>
          </p:cNvPr>
          <p:cNvSpPr>
            <a:spLocks noGrp="1"/>
          </p:cNvSpPr>
          <p:nvPr>
            <p:ph type="body" idx="1"/>
          </p:nvPr>
        </p:nvSpPr>
        <p:spPr>
          <a:xfrm>
            <a:off x="7874228" y="4595353"/>
            <a:ext cx="3310128" cy="576262"/>
          </a:xfrm>
        </p:spPr>
        <p:txBody>
          <a:bodyPr/>
          <a:lstStyle/>
          <a:p>
            <a:r>
              <a:rPr lang="en-US" sz="2800" dirty="0"/>
              <a:t>Current Evaluations</a:t>
            </a:r>
          </a:p>
          <a:p>
            <a:r>
              <a:rPr lang="en-US" sz="2800" dirty="0"/>
              <a:t>ITARs</a:t>
            </a:r>
          </a:p>
        </p:txBody>
      </p:sp>
      <p:pic>
        <p:nvPicPr>
          <p:cNvPr id="24" name="Picture Placeholder 23" descr="List">
            <a:extLst>
              <a:ext uri="{FF2B5EF4-FFF2-40B4-BE49-F238E27FC236}">
                <a16:creationId xmlns:a16="http://schemas.microsoft.com/office/drawing/2014/main" id="{6903E0C0-ED71-A140-BFE5-5564B8DE4120}"/>
              </a:ext>
            </a:extLst>
          </p:cNvPr>
          <p:cNvPicPr>
            <a:picLocks noGrp="1" noChangeAspect="1"/>
          </p:cNvPicPr>
          <p:nvPr>
            <p:ph type="pic" idx="15"/>
          </p:nvPr>
        </p:nvPicPr>
        <p:blipFill>
          <a:blip r:embed="rId3">
            <a:extLst>
              <a:ext uri="{96DAC541-7B7A-43D3-8B79-37D633B846F1}">
                <asvg:svgBlip xmlns:asvg="http://schemas.microsoft.com/office/drawing/2016/SVG/main" r:embed="rId4"/>
              </a:ext>
            </a:extLst>
          </a:blip>
          <a:srcRect/>
          <a:stretch/>
        </p:blipFill>
        <p:spPr>
          <a:xfrm>
            <a:off x="8660022" y="2206857"/>
            <a:ext cx="1536725" cy="1536725"/>
          </a:xfrm>
        </p:spPr>
      </p:pic>
      <p:sp>
        <p:nvSpPr>
          <p:cNvPr id="9" name="Text Placeholder 8">
            <a:extLst>
              <a:ext uri="{FF2B5EF4-FFF2-40B4-BE49-F238E27FC236}">
                <a16:creationId xmlns:a16="http://schemas.microsoft.com/office/drawing/2014/main" id="{E994BB2F-7B3A-CA4B-BCD8-D8BC583A5CA2}"/>
              </a:ext>
            </a:extLst>
          </p:cNvPr>
          <p:cNvSpPr>
            <a:spLocks noGrp="1"/>
          </p:cNvSpPr>
          <p:nvPr>
            <p:ph type="body" sz="quarter" idx="3"/>
          </p:nvPr>
        </p:nvSpPr>
        <p:spPr>
          <a:xfrm>
            <a:off x="814525" y="4028604"/>
            <a:ext cx="3310128" cy="576262"/>
          </a:xfrm>
        </p:spPr>
        <p:txBody>
          <a:bodyPr/>
          <a:lstStyle/>
          <a:p>
            <a:r>
              <a:rPr lang="en-US" sz="2800" dirty="0"/>
              <a:t>Defined Rotations</a:t>
            </a:r>
          </a:p>
        </p:txBody>
      </p:sp>
      <p:pic>
        <p:nvPicPr>
          <p:cNvPr id="20" name="Picture Placeholder 19" descr="Daily calendar">
            <a:extLst>
              <a:ext uri="{FF2B5EF4-FFF2-40B4-BE49-F238E27FC236}">
                <a16:creationId xmlns:a16="http://schemas.microsoft.com/office/drawing/2014/main" id="{5D9FCDC8-65E7-4443-8197-47E327D519CE}"/>
              </a:ext>
            </a:extLst>
          </p:cNvPr>
          <p:cNvPicPr>
            <a:picLocks noGrp="1" noChangeAspect="1"/>
          </p:cNvPicPr>
          <p:nvPr>
            <p:ph type="pic" idx="21"/>
          </p:nvPr>
        </p:nvPicPr>
        <p:blipFill>
          <a:blip r:embed="rId5">
            <a:extLst>
              <a:ext uri="{96DAC541-7B7A-43D3-8B79-37D633B846F1}">
                <asvg:svgBlip xmlns:asvg="http://schemas.microsoft.com/office/drawing/2016/SVG/main" r:embed="rId6"/>
              </a:ext>
            </a:extLst>
          </a:blip>
          <a:srcRect/>
          <a:stretch/>
        </p:blipFill>
        <p:spPr>
          <a:xfrm>
            <a:off x="1573225" y="2177407"/>
            <a:ext cx="1535237" cy="1535237"/>
          </a:xfrm>
        </p:spPr>
      </p:pic>
      <p:sp>
        <p:nvSpPr>
          <p:cNvPr id="10" name="Text Placeholder 9">
            <a:extLst>
              <a:ext uri="{FF2B5EF4-FFF2-40B4-BE49-F238E27FC236}">
                <a16:creationId xmlns:a16="http://schemas.microsoft.com/office/drawing/2014/main" id="{834CB1BD-ADAC-954D-B0F8-82C5002E8251}"/>
              </a:ext>
            </a:extLst>
          </p:cNvPr>
          <p:cNvSpPr>
            <a:spLocks noGrp="1"/>
          </p:cNvSpPr>
          <p:nvPr>
            <p:ph type="body" sz="quarter" idx="13"/>
          </p:nvPr>
        </p:nvSpPr>
        <p:spPr>
          <a:xfrm>
            <a:off x="4235999" y="4019091"/>
            <a:ext cx="3310128" cy="576262"/>
          </a:xfrm>
        </p:spPr>
        <p:txBody>
          <a:bodyPr/>
          <a:lstStyle/>
          <a:p>
            <a:r>
              <a:rPr lang="en-US" sz="2800" dirty="0"/>
              <a:t>Psychotherapy</a:t>
            </a:r>
          </a:p>
        </p:txBody>
      </p:sp>
      <p:pic>
        <p:nvPicPr>
          <p:cNvPr id="22" name="Picture Placeholder 21" descr="Questions">
            <a:extLst>
              <a:ext uri="{FF2B5EF4-FFF2-40B4-BE49-F238E27FC236}">
                <a16:creationId xmlns:a16="http://schemas.microsoft.com/office/drawing/2014/main" id="{7296B589-1954-1842-95BE-922EB1D37AD0}"/>
              </a:ext>
            </a:extLst>
          </p:cNvPr>
          <p:cNvPicPr>
            <a:picLocks noGrp="1" noChangeAspect="1"/>
          </p:cNvPicPr>
          <p:nvPr>
            <p:ph type="pic" idx="22"/>
          </p:nvPr>
        </p:nvPicPr>
        <p:blipFill>
          <a:blip r:embed="rId7">
            <a:extLst>
              <a:ext uri="{96DAC541-7B7A-43D3-8B79-37D633B846F1}">
                <asvg:svgBlip xmlns:asvg="http://schemas.microsoft.com/office/drawing/2016/SVG/main" r:embed="rId8"/>
              </a:ext>
            </a:extLst>
          </a:blip>
          <a:srcRect/>
          <a:stretch/>
        </p:blipFill>
        <p:spPr>
          <a:xfrm>
            <a:off x="5115644" y="2206857"/>
            <a:ext cx="1537196" cy="1537196"/>
          </a:xfrm>
        </p:spPr>
      </p:pic>
    </p:spTree>
    <p:extLst>
      <p:ext uri="{BB962C8B-B14F-4D97-AF65-F5344CB8AC3E}">
        <p14:creationId xmlns:p14="http://schemas.microsoft.com/office/powerpoint/2010/main" val="1117332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8E6568-206C-0049-8714-4B7673B41301}"/>
              </a:ext>
            </a:extLst>
          </p:cNvPr>
          <p:cNvSpPr>
            <a:spLocks noGrp="1"/>
          </p:cNvSpPr>
          <p:nvPr>
            <p:ph type="ctrTitle"/>
          </p:nvPr>
        </p:nvSpPr>
        <p:spPr>
          <a:xfrm>
            <a:off x="1703295" y="1083732"/>
            <a:ext cx="5509628" cy="4690534"/>
          </a:xfrm>
        </p:spPr>
        <p:txBody>
          <a:bodyPr anchor="ctr">
            <a:normAutofit/>
          </a:bodyPr>
          <a:lstStyle/>
          <a:p>
            <a:pPr algn="r"/>
            <a:r>
              <a:rPr lang="en-US" sz="6700">
                <a:solidFill>
                  <a:schemeClr val="tx1">
                    <a:lumMod val="75000"/>
                    <a:lumOff val="25000"/>
                  </a:schemeClr>
                </a:solidFill>
              </a:rPr>
              <a:t>What is different ab0ut Competency Based Medical Education?</a:t>
            </a:r>
          </a:p>
        </p:txBody>
      </p:sp>
      <p:sp>
        <p:nvSpPr>
          <p:cNvPr id="19" name="Rectangle 9">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1">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13">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CD9A5F-80A5-4247-BAB1-81BC93F79F15}"/>
              </a:ext>
            </a:extLst>
          </p:cNvPr>
          <p:cNvPicPr>
            <a:picLocks noChangeAspect="1"/>
          </p:cNvPicPr>
          <p:nvPr/>
        </p:nvPicPr>
        <p:blipFill>
          <a:blip r:embed="rId2"/>
          <a:stretch>
            <a:fillRect/>
          </a:stretch>
        </p:blipFill>
        <p:spPr>
          <a:xfrm>
            <a:off x="8738930" y="2085681"/>
            <a:ext cx="1961597" cy="3107699"/>
          </a:xfrm>
          <a:prstGeom prst="rect">
            <a:avLst/>
          </a:prstGeom>
        </p:spPr>
      </p:pic>
    </p:spTree>
    <p:extLst>
      <p:ext uri="{BB962C8B-B14F-4D97-AF65-F5344CB8AC3E}">
        <p14:creationId xmlns:p14="http://schemas.microsoft.com/office/powerpoint/2010/main" val="3422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normAutofit/>
          </a:bodyPr>
          <a:lstStyle/>
          <a:p>
            <a:r>
              <a:rPr lang="en-US" b="1"/>
              <a:t>What is</a:t>
            </a:r>
            <a:br>
              <a:rPr lang="en-US" b="1"/>
            </a:br>
            <a:r>
              <a:rPr lang="en-US" b="1"/>
              <a:t>Competency Based Medical Education? </a:t>
            </a:r>
          </a:p>
        </p:txBody>
      </p:sp>
      <p:sp>
        <p:nvSpPr>
          <p:cNvPr id="3" name="Content Placeholder 2"/>
          <p:cNvSpPr>
            <a:spLocks noGrp="1"/>
          </p:cNvSpPr>
          <p:nvPr>
            <p:ph idx="1"/>
          </p:nvPr>
        </p:nvSpPr>
        <p:spPr>
          <a:xfrm>
            <a:off x="3645488" y="919400"/>
            <a:ext cx="3585891" cy="5120640"/>
          </a:xfrm>
        </p:spPr>
        <p:txBody>
          <a:bodyPr>
            <a:normAutofit/>
          </a:bodyPr>
          <a:lstStyle/>
          <a:p>
            <a:pPr marL="0" indent="0">
              <a:buNone/>
            </a:pPr>
            <a:r>
              <a:rPr lang="en-US" dirty="0"/>
              <a:t>Currently, </a:t>
            </a:r>
          </a:p>
          <a:p>
            <a:pPr lvl="1"/>
            <a:r>
              <a:rPr lang="en-US" sz="2000" dirty="0"/>
              <a:t>Time is emphasized as a marker of resident having acquired the required knowledge &amp; skills.</a:t>
            </a:r>
          </a:p>
        </p:txBody>
      </p:sp>
      <p:pic>
        <p:nvPicPr>
          <p:cNvPr id="4" name="Picture 3" descr="Program Schematics Pic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379" y="1787365"/>
            <a:ext cx="4512946" cy="3384710"/>
          </a:xfrm>
          <a:prstGeom prst="rect">
            <a:avLst/>
          </a:prstGeom>
        </p:spPr>
      </p:pic>
    </p:spTree>
    <p:extLst>
      <p:ext uri="{BB962C8B-B14F-4D97-AF65-F5344CB8AC3E}">
        <p14:creationId xmlns:p14="http://schemas.microsoft.com/office/powerpoint/2010/main" val="25824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normAutofit/>
          </a:bodyPr>
          <a:lstStyle/>
          <a:p>
            <a:r>
              <a:rPr lang="en-US" b="1" dirty="0"/>
              <a:t>What is</a:t>
            </a:r>
            <a:br>
              <a:rPr lang="en-US" b="1" dirty="0"/>
            </a:br>
            <a:r>
              <a:rPr lang="en-US" b="1" dirty="0"/>
              <a:t>Competency Based Medical Education? </a:t>
            </a:r>
          </a:p>
        </p:txBody>
      </p:sp>
      <p:sp>
        <p:nvSpPr>
          <p:cNvPr id="3" name="Content Placeholder 2"/>
          <p:cNvSpPr>
            <a:spLocks noGrp="1"/>
          </p:cNvSpPr>
          <p:nvPr>
            <p:ph idx="1"/>
          </p:nvPr>
        </p:nvSpPr>
        <p:spPr>
          <a:xfrm>
            <a:off x="1726660" y="1318718"/>
            <a:ext cx="8060278" cy="5120640"/>
          </a:xfrm>
        </p:spPr>
        <p:txBody>
          <a:bodyPr>
            <a:normAutofit/>
          </a:bodyPr>
          <a:lstStyle/>
          <a:p>
            <a:pPr lvl="4"/>
            <a:r>
              <a:rPr lang="en-US" sz="2400" dirty="0"/>
              <a:t>Problem with our current system of assessment:</a:t>
            </a:r>
          </a:p>
          <a:p>
            <a:pPr lvl="5"/>
            <a:r>
              <a:rPr lang="en-US" sz="2400" dirty="0"/>
              <a:t>Mainly at the end of the experience</a:t>
            </a:r>
          </a:p>
          <a:p>
            <a:pPr lvl="5"/>
            <a:r>
              <a:rPr lang="en-US" sz="2400" dirty="0"/>
              <a:t>Evaluations are not always useful</a:t>
            </a:r>
          </a:p>
          <a:p>
            <a:pPr lvl="5"/>
            <a:r>
              <a:rPr lang="en-US" sz="2400" dirty="0"/>
              <a:t>Inter-evaluator inconsistency</a:t>
            </a:r>
          </a:p>
          <a:p>
            <a:pPr lvl="5"/>
            <a:r>
              <a:rPr lang="en-US" sz="2400" dirty="0"/>
              <a:t>Not capturing concerns early</a:t>
            </a:r>
          </a:p>
          <a:p>
            <a:pPr lvl="5"/>
            <a:r>
              <a:rPr lang="en-US" sz="2400" dirty="0"/>
              <a:t>Less effective at promoting development</a:t>
            </a:r>
          </a:p>
          <a:p>
            <a:pPr marL="857250" lvl="4" indent="0">
              <a:buFont typeface="Wingdings 2" pitchFamily="18" charset="2"/>
              <a:buNone/>
            </a:pPr>
            <a:r>
              <a:rPr lang="en-US" sz="1700" dirty="0"/>
              <a:t>	 </a:t>
            </a:r>
          </a:p>
          <a:p>
            <a:pPr marL="0" indent="0">
              <a:buFont typeface="Wingdings 2" pitchFamily="18" charset="2"/>
              <a:buNone/>
            </a:pPr>
            <a:endParaRPr lang="en-US" sz="1700" dirty="0"/>
          </a:p>
        </p:txBody>
      </p:sp>
      <p:pic>
        <p:nvPicPr>
          <p:cNvPr id="9" name="Graphic 8" descr="Magnifying glass">
            <a:extLst>
              <a:ext uri="{FF2B5EF4-FFF2-40B4-BE49-F238E27FC236}">
                <a16:creationId xmlns:a16="http://schemas.microsoft.com/office/drawing/2014/main" id="{DBB2065A-A385-40F1-975A-A9326CA4A4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03957" y="1500188"/>
            <a:ext cx="2751772" cy="2751772"/>
          </a:xfrm>
          <a:prstGeom prst="rect">
            <a:avLst/>
          </a:prstGeom>
        </p:spPr>
      </p:pic>
    </p:spTree>
    <p:extLst>
      <p:ext uri="{BB962C8B-B14F-4D97-AF65-F5344CB8AC3E}">
        <p14:creationId xmlns:p14="http://schemas.microsoft.com/office/powerpoint/2010/main" val="39859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lstStyle/>
          <a:p>
            <a:r>
              <a:rPr lang="en-US" b="1"/>
              <a:t>What is Competency Based Medical Education?</a:t>
            </a:r>
            <a:br>
              <a:rPr lang="en-US" sz="2550"/>
            </a:br>
            <a:endParaRPr lang="en-US" sz="2550" dirty="0"/>
          </a:p>
        </p:txBody>
      </p:sp>
      <p:sp>
        <p:nvSpPr>
          <p:cNvPr id="3" name="Content Placeholder 2"/>
          <p:cNvSpPr>
            <a:spLocks noGrp="1"/>
          </p:cNvSpPr>
          <p:nvPr>
            <p:ph idx="1"/>
          </p:nvPr>
        </p:nvSpPr>
        <p:spPr>
          <a:xfrm>
            <a:off x="3843338" y="1359727"/>
            <a:ext cx="7315200" cy="5120640"/>
          </a:xfrm>
        </p:spPr>
        <p:txBody>
          <a:bodyPr>
            <a:normAutofit fontScale="92500"/>
          </a:bodyPr>
          <a:lstStyle/>
          <a:p>
            <a:endParaRPr lang="en-US" dirty="0"/>
          </a:p>
          <a:p>
            <a:pPr marL="0" indent="0">
              <a:buNone/>
            </a:pPr>
            <a:endParaRPr lang="en-US" sz="2600" dirty="0"/>
          </a:p>
          <a:p>
            <a:r>
              <a:rPr lang="en-US" sz="2600" dirty="0"/>
              <a:t>CBME:</a:t>
            </a:r>
          </a:p>
          <a:p>
            <a:pPr lvl="1"/>
            <a:r>
              <a:rPr lang="en-US" sz="2600" dirty="0"/>
              <a:t>Rotations will still be defined times</a:t>
            </a:r>
          </a:p>
          <a:p>
            <a:pPr lvl="1"/>
            <a:r>
              <a:rPr lang="en-US" sz="2600" dirty="0"/>
              <a:t>Emphasize acquisition of knowledge &amp; skills</a:t>
            </a:r>
          </a:p>
          <a:p>
            <a:pPr lvl="1"/>
            <a:r>
              <a:rPr lang="en-US" sz="2600" dirty="0"/>
              <a:t>Organized around outcomes expected of a resident</a:t>
            </a:r>
          </a:p>
          <a:p>
            <a:pPr lvl="1"/>
            <a:r>
              <a:rPr lang="en-US" sz="2600" dirty="0"/>
              <a:t>Advancement dependent on achieving those expected outcomes</a:t>
            </a:r>
          </a:p>
          <a:p>
            <a:pPr lvl="1"/>
            <a:r>
              <a:rPr lang="en-US" sz="2600" dirty="0"/>
              <a:t>Allow more frequent, low-stakes assessments &amp; feedback</a:t>
            </a:r>
          </a:p>
          <a:p>
            <a:pPr lvl="1">
              <a:spcBef>
                <a:spcPts val="0"/>
              </a:spcBef>
            </a:pPr>
            <a:r>
              <a:rPr lang="en-US" sz="2600" dirty="0"/>
              <a:t>Foster effective feedback</a:t>
            </a:r>
          </a:p>
          <a:p>
            <a:pPr lvl="1">
              <a:spcBef>
                <a:spcPts val="0"/>
              </a:spcBef>
            </a:pPr>
            <a:r>
              <a:rPr lang="en-US" sz="2600" dirty="0"/>
              <a:t>Allow residents to be more open to feedback</a:t>
            </a:r>
            <a:r>
              <a:rPr lang="en-US" sz="2400" dirty="0"/>
              <a:t>	</a:t>
            </a:r>
          </a:p>
          <a:p>
            <a:pPr marL="0" indent="0">
              <a:spcBef>
                <a:spcPts val="0"/>
              </a:spcBef>
              <a:buNone/>
            </a:pPr>
            <a:r>
              <a:rPr lang="en-US" dirty="0"/>
              <a:t>	</a:t>
            </a:r>
          </a:p>
          <a:p>
            <a:endParaRPr lang="en-US" dirty="0"/>
          </a:p>
          <a:p>
            <a:endParaRPr lang="en-US" dirty="0"/>
          </a:p>
          <a:p>
            <a:endParaRPr lang="en-US" dirty="0"/>
          </a:p>
          <a:p>
            <a:endParaRPr lang="en-US" dirty="0"/>
          </a:p>
        </p:txBody>
      </p:sp>
      <p:pic>
        <p:nvPicPr>
          <p:cNvPr id="8" name="Graphic 7" descr="Checkmark">
            <a:extLst>
              <a:ext uri="{FF2B5EF4-FFF2-40B4-BE49-F238E27FC236}">
                <a16:creationId xmlns:a16="http://schemas.microsoft.com/office/drawing/2014/main" id="{16DB02A4-18E2-E744-823F-8ECE1F50C5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0750" y="685833"/>
            <a:ext cx="1347788" cy="1347788"/>
          </a:xfrm>
          <a:prstGeom prst="rect">
            <a:avLst/>
          </a:prstGeom>
        </p:spPr>
      </p:pic>
    </p:spTree>
    <p:extLst>
      <p:ext uri="{BB962C8B-B14F-4D97-AF65-F5344CB8AC3E}">
        <p14:creationId xmlns:p14="http://schemas.microsoft.com/office/powerpoint/2010/main" val="123593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3984099874"/>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Bookmark">
            <a:extLst>
              <a:ext uri="{FF2B5EF4-FFF2-40B4-BE49-F238E27FC236}">
                <a16:creationId xmlns:a16="http://schemas.microsoft.com/office/drawing/2014/main" id="{8A328B3A-04FB-9042-8400-A2B8FE9D7A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9881" y="4482506"/>
            <a:ext cx="914400" cy="914400"/>
          </a:xfrm>
          <a:prstGeom prst="rect">
            <a:avLst/>
          </a:prstGeom>
        </p:spPr>
      </p:pic>
    </p:spTree>
    <p:extLst>
      <p:ext uri="{BB962C8B-B14F-4D97-AF65-F5344CB8AC3E}">
        <p14:creationId xmlns:p14="http://schemas.microsoft.com/office/powerpoint/2010/main" val="41241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8A4DBD17-19AD-4376-A55A-C527EF944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DB7C943-6BFC-4A35-8DFA-0B204CD18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2B9C17-37AE-7546-9BD5-603050A84472}"/>
              </a:ext>
            </a:extLst>
          </p:cNvPr>
          <p:cNvSpPr>
            <a:spLocks noGrp="1"/>
          </p:cNvSpPr>
          <p:nvPr>
            <p:ph type="title"/>
          </p:nvPr>
        </p:nvSpPr>
        <p:spPr>
          <a:xfrm>
            <a:off x="1069848" y="1298448"/>
            <a:ext cx="6068070" cy="3255264"/>
          </a:xfrm>
        </p:spPr>
        <p:txBody>
          <a:bodyPr vert="horz" lIns="91440" tIns="45720" rIns="91440" bIns="45720" rtlCol="0" anchor="b">
            <a:normAutofit/>
          </a:bodyPr>
          <a:lstStyle/>
          <a:p>
            <a:r>
              <a:rPr lang="en-US">
                <a:solidFill>
                  <a:srgbClr val="FFFFFF"/>
                </a:solidFill>
              </a:rPr>
              <a:t>What is this going to look like?</a:t>
            </a:r>
          </a:p>
        </p:txBody>
      </p:sp>
      <p:pic>
        <p:nvPicPr>
          <p:cNvPr id="5" name="Content Placeholder 4" descr="67974619-cartoon-confused-person-vector-illustration.jpg"/>
          <p:cNvPicPr>
            <a:picLocks noGrp="1" noChangeAspect="1"/>
          </p:cNvPicPr>
          <p:nvPr>
            <p:ph idx="4294967295"/>
          </p:nvPr>
        </p:nvPicPr>
        <p:blipFill rotWithShape="1">
          <a:blip r:embed="rId2">
            <a:extLst>
              <a:ext uri="{BEBA8EAE-BF5A-486C-A8C5-ECC9F3942E4B}">
                <a14:imgProps xmlns:a14="http://schemas.microsoft.com/office/drawing/2010/main">
                  <a14:imgLayer r:embed="rId3">
                    <a14:imgEffect>
                      <a14:backgroundRemoval t="4385" b="96231" l="17269" r="82885"/>
                    </a14:imgEffect>
                  </a14:imgLayer>
                </a14:imgProps>
              </a:ext>
              <a:ext uri="{28A0092B-C50C-407E-A947-70E740481C1C}">
                <a14:useLocalDpi xmlns:a14="http://schemas.microsoft.com/office/drawing/2010/main" val="0"/>
              </a:ext>
            </a:extLst>
          </a:blip>
          <a:srcRect l="15654" r="19473" b="3"/>
          <a:stretch/>
        </p:blipFill>
        <p:spPr>
          <a:xfrm>
            <a:off x="8037574" y="759599"/>
            <a:ext cx="3458249" cy="5330650"/>
          </a:xfrm>
          <a:prstGeom prst="rect">
            <a:avLst/>
          </a:prstGeom>
        </p:spPr>
      </p:pic>
      <p:sp>
        <p:nvSpPr>
          <p:cNvPr id="31" name="Rectangle 30">
            <a:extLst>
              <a:ext uri="{FF2B5EF4-FFF2-40B4-BE49-F238E27FC236}">
                <a16:creationId xmlns:a16="http://schemas.microsoft.com/office/drawing/2014/main" id="{79DF27D9-327F-4301-A56A-9A8EC61E6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496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lstStyle/>
          <a:p>
            <a:r>
              <a:rPr lang="en-US" sz="2800" dirty="0">
                <a:solidFill>
                  <a:schemeClr val="bg1"/>
                </a:solidFill>
              </a:rPr>
              <a:t>Training Requirements</a:t>
            </a:r>
            <a:br>
              <a:rPr lang="en-US" sz="2800" dirty="0">
                <a:solidFill>
                  <a:schemeClr val="bg1"/>
                </a:solidFill>
              </a:rPr>
            </a:br>
            <a:br>
              <a:rPr lang="en-US" sz="2800" dirty="0">
                <a:solidFill>
                  <a:schemeClr val="bg1"/>
                </a:solidFill>
              </a:rPr>
            </a:br>
            <a:r>
              <a:rPr lang="en-US" sz="2800" dirty="0">
                <a:solidFill>
                  <a:schemeClr val="bg1"/>
                </a:solidFill>
              </a:rPr>
              <a:t>	Current:</a:t>
            </a:r>
          </a:p>
        </p:txBody>
      </p:sp>
      <p:pic>
        <p:nvPicPr>
          <p:cNvPr id="27" name="Picture 26">
            <a:extLst>
              <a:ext uri="{FF2B5EF4-FFF2-40B4-BE49-F238E27FC236}">
                <a16:creationId xmlns:a16="http://schemas.microsoft.com/office/drawing/2014/main" id="{A25C8974-7BC4-F645-A252-EF1CE085C3CF}"/>
              </a:ext>
            </a:extLst>
          </p:cNvPr>
          <p:cNvPicPr>
            <a:picLocks noChangeAspect="1"/>
          </p:cNvPicPr>
          <p:nvPr/>
        </p:nvPicPr>
        <p:blipFill>
          <a:blip r:embed="rId3"/>
          <a:stretch>
            <a:fillRect/>
          </a:stretch>
        </p:blipFill>
        <p:spPr>
          <a:xfrm>
            <a:off x="2699004" y="0"/>
            <a:ext cx="9143999" cy="6858000"/>
          </a:xfrm>
          <a:prstGeom prst="rect">
            <a:avLst/>
          </a:prstGeom>
        </p:spPr>
      </p:pic>
    </p:spTree>
    <p:extLst>
      <p:ext uri="{BB962C8B-B14F-4D97-AF65-F5344CB8AC3E}">
        <p14:creationId xmlns:p14="http://schemas.microsoft.com/office/powerpoint/2010/main" val="161021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9E87FE-090E-9A4F-B25E-41CDA850B718}"/>
              </a:ext>
            </a:extLst>
          </p:cNvPr>
          <p:cNvPicPr>
            <a:picLocks noChangeAspect="1"/>
          </p:cNvPicPr>
          <p:nvPr/>
        </p:nvPicPr>
        <p:blipFill>
          <a:blip r:embed="rId3"/>
          <a:stretch>
            <a:fillRect/>
          </a:stretch>
        </p:blipFill>
        <p:spPr>
          <a:xfrm>
            <a:off x="2930548" y="101600"/>
            <a:ext cx="9008533" cy="6756400"/>
          </a:xfrm>
          <a:prstGeom prst="rect">
            <a:avLst/>
          </a:prstGeom>
        </p:spPr>
      </p:pic>
      <p:sp>
        <p:nvSpPr>
          <p:cNvPr id="5" name="TextBox 4">
            <a:extLst>
              <a:ext uri="{FF2B5EF4-FFF2-40B4-BE49-F238E27FC236}">
                <a16:creationId xmlns:a16="http://schemas.microsoft.com/office/drawing/2014/main" id="{4B0689D3-A706-5B4B-8415-C821CDF4B796}"/>
              </a:ext>
            </a:extLst>
          </p:cNvPr>
          <p:cNvSpPr txBox="1"/>
          <p:nvPr/>
        </p:nvSpPr>
        <p:spPr>
          <a:xfrm>
            <a:off x="2930547" y="237067"/>
            <a:ext cx="8736519" cy="541866"/>
          </a:xfrm>
          <a:prstGeom prst="rect">
            <a:avLst/>
          </a:prstGeom>
          <a:solidFill>
            <a:schemeClr val="bg1"/>
          </a:solidFill>
        </p:spPr>
        <p:txBody>
          <a:bodyPr wrap="square" rtlCol="0">
            <a:spAutoFit/>
          </a:bodyPr>
          <a:lstStyle/>
          <a:p>
            <a:endParaRPr lang="en-US" dirty="0"/>
          </a:p>
        </p:txBody>
      </p:sp>
      <p:sp>
        <p:nvSpPr>
          <p:cNvPr id="6" name="Title 1">
            <a:extLst>
              <a:ext uri="{FF2B5EF4-FFF2-40B4-BE49-F238E27FC236}">
                <a16:creationId xmlns:a16="http://schemas.microsoft.com/office/drawing/2014/main" id="{036D625B-D427-2A4E-A916-0F2B721755A4}"/>
              </a:ext>
            </a:extLst>
          </p:cNvPr>
          <p:cNvSpPr txBox="1">
            <a:spLocks/>
          </p:cNvSpPr>
          <p:nvPr/>
        </p:nvSpPr>
        <p:spPr>
          <a:xfrm>
            <a:off x="405319" y="12762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2800" dirty="0">
                <a:solidFill>
                  <a:schemeClr val="bg1"/>
                </a:solidFill>
              </a:rPr>
              <a:t>Training Requirements</a:t>
            </a:r>
            <a:br>
              <a:rPr lang="en-US" sz="2800" dirty="0">
                <a:solidFill>
                  <a:schemeClr val="bg1"/>
                </a:solidFill>
              </a:rPr>
            </a:br>
            <a:br>
              <a:rPr lang="en-US" sz="2800" dirty="0">
                <a:solidFill>
                  <a:schemeClr val="bg1"/>
                </a:solidFill>
              </a:rPr>
            </a:br>
            <a:r>
              <a:rPr lang="en-US" sz="2800" dirty="0">
                <a:solidFill>
                  <a:schemeClr val="bg1"/>
                </a:solidFill>
              </a:rPr>
              <a:t>	</a:t>
            </a:r>
            <a:r>
              <a:rPr lang="en-US" sz="2800" dirty="0">
                <a:solidFill>
                  <a:schemeClr val="tx2"/>
                </a:solidFill>
              </a:rPr>
              <a:t>CBME:</a:t>
            </a:r>
          </a:p>
        </p:txBody>
      </p:sp>
    </p:spTree>
    <p:extLst>
      <p:ext uri="{BB962C8B-B14F-4D97-AF65-F5344CB8AC3E}">
        <p14:creationId xmlns:p14="http://schemas.microsoft.com/office/powerpoint/2010/main" val="422521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4B5CB2E3-2252-2445-8693-7F42A46C1B62}"/>
              </a:ext>
            </a:extLst>
          </p:cNvPr>
          <p:cNvSpPr>
            <a:spLocks noGrp="1"/>
          </p:cNvSpPr>
          <p:nvPr>
            <p:ph type="title"/>
          </p:nvPr>
        </p:nvSpPr>
        <p:spPr>
          <a:xfrm>
            <a:off x="643467" y="1298448"/>
            <a:ext cx="3685070" cy="3255264"/>
          </a:xfrm>
        </p:spPr>
        <p:txBody>
          <a:bodyPr vert="horz" lIns="91440" tIns="45720" rIns="91440" bIns="45720" rtlCol="0" anchor="b">
            <a:normAutofit/>
          </a:bodyPr>
          <a:lstStyle/>
          <a:p>
            <a:pPr algn="ctr"/>
            <a:r>
              <a:rPr lang="en-US" sz="2000" dirty="0">
                <a:solidFill>
                  <a:srgbClr val="FFFFFF"/>
                </a:solidFill>
              </a:rPr>
              <a:t>2 hours Dept. CBME Learning Requirement</a:t>
            </a:r>
            <a:br>
              <a:rPr lang="en-US" sz="2000" dirty="0">
                <a:solidFill>
                  <a:srgbClr val="FFFFFF"/>
                </a:solidFill>
              </a:rPr>
            </a:br>
            <a:r>
              <a:rPr lang="en-US" sz="2000" dirty="0">
                <a:solidFill>
                  <a:srgbClr val="FFFFFF"/>
                </a:solidFill>
              </a:rPr>
              <a:t>&amp;</a:t>
            </a:r>
            <a:br>
              <a:rPr lang="en-US" sz="2000" dirty="0">
                <a:solidFill>
                  <a:srgbClr val="FFFFFF"/>
                </a:solidFill>
              </a:rPr>
            </a:br>
            <a:r>
              <a:rPr lang="en-US" sz="2000" dirty="0">
                <a:solidFill>
                  <a:srgbClr val="FFFFFF"/>
                </a:solidFill>
              </a:rPr>
              <a:t>Two Section 1 Royal College  </a:t>
            </a:r>
            <a:r>
              <a:rPr lang="en-US" sz="2000" dirty="0" err="1">
                <a:solidFill>
                  <a:srgbClr val="FFFFFF"/>
                </a:solidFill>
              </a:rPr>
              <a:t>MoCOMP</a:t>
            </a:r>
            <a:r>
              <a:rPr lang="en-US" sz="2000" dirty="0">
                <a:solidFill>
                  <a:srgbClr val="FFFFFF"/>
                </a:solidFill>
              </a:rPr>
              <a:t> credits</a:t>
            </a:r>
          </a:p>
        </p:txBody>
      </p:sp>
      <p:sp>
        <p:nvSpPr>
          <p:cNvPr id="5" name="Text Placeholder 4">
            <a:extLst>
              <a:ext uri="{FF2B5EF4-FFF2-40B4-BE49-F238E27FC236}">
                <a16:creationId xmlns:a16="http://schemas.microsoft.com/office/drawing/2014/main" id="{F1E9028C-3CA5-6440-9D2E-4D3BF3588CB7}"/>
              </a:ext>
            </a:extLst>
          </p:cNvPr>
          <p:cNvSpPr>
            <a:spLocks noGrp="1"/>
          </p:cNvSpPr>
          <p:nvPr>
            <p:ph type="body" idx="1"/>
          </p:nvPr>
        </p:nvSpPr>
        <p:spPr>
          <a:xfrm>
            <a:off x="531561" y="2011680"/>
            <a:ext cx="3685070" cy="914400"/>
          </a:xfrm>
        </p:spPr>
        <p:txBody>
          <a:bodyPr vert="horz" lIns="91440" tIns="45720" rIns="91440" bIns="45720" rtlCol="0" anchor="t">
            <a:normAutofit/>
          </a:bodyPr>
          <a:lstStyle/>
          <a:p>
            <a:pPr algn="ctr"/>
            <a:r>
              <a:rPr lang="en-US" b="1" dirty="0">
                <a:solidFill>
                  <a:schemeClr val="bg1"/>
                </a:solidFill>
              </a:rPr>
              <a:t>CREDITS for TODAY</a:t>
            </a:r>
          </a:p>
        </p:txBody>
      </p:sp>
      <p:pic>
        <p:nvPicPr>
          <p:cNvPr id="7" name="Picture 6">
            <a:extLst>
              <a:ext uri="{FF2B5EF4-FFF2-40B4-BE49-F238E27FC236}">
                <a16:creationId xmlns:a16="http://schemas.microsoft.com/office/drawing/2014/main" id="{18D292D2-7F1C-9D4C-8DF0-5A26DF97E4B4}"/>
              </a:ext>
            </a:extLst>
          </p:cNvPr>
          <p:cNvPicPr>
            <a:picLocks noChangeAspect="1"/>
          </p:cNvPicPr>
          <p:nvPr/>
        </p:nvPicPr>
        <p:blipFill rotWithShape="1">
          <a:blip r:embed="rId3"/>
          <a:srcRect l="1522" r="14268"/>
          <a:stretch/>
        </p:blipFill>
        <p:spPr>
          <a:xfrm>
            <a:off x="5120640" y="759599"/>
            <a:ext cx="6367271" cy="5330650"/>
          </a:xfrm>
          <a:prstGeom prst="rect">
            <a:avLst/>
          </a:prstGeom>
        </p:spPr>
      </p:pic>
      <p:sp>
        <p:nvSpPr>
          <p:cNvPr id="20" name="Rectangle 1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258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Competence Continuum</a:t>
            </a:r>
            <a:br>
              <a:rPr lang="en-US" b="1" dirty="0">
                <a:solidFill>
                  <a:schemeClr val="bg1"/>
                </a:solidFill>
              </a:rPr>
            </a:br>
            <a:br>
              <a:rPr lang="en-US" dirty="0">
                <a:solidFill>
                  <a:schemeClr val="bg1"/>
                </a:solidFill>
              </a:rPr>
            </a:br>
            <a:r>
              <a:rPr lang="en-US" sz="2800" dirty="0">
                <a:solidFill>
                  <a:schemeClr val="bg1"/>
                </a:solidFill>
              </a:rPr>
              <a:t>-Stages of Training-</a:t>
            </a:r>
          </a:p>
        </p:txBody>
      </p:sp>
      <p:pic>
        <p:nvPicPr>
          <p:cNvPr id="3" name="Picture 2" descr="Competence Continuum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863" y="22767"/>
            <a:ext cx="6901826" cy="6487718"/>
          </a:xfrm>
          <a:prstGeom prst="rect">
            <a:avLst/>
          </a:prstGeom>
        </p:spPr>
      </p:pic>
      <p:sp>
        <p:nvSpPr>
          <p:cNvPr id="4" name="TextBox 3"/>
          <p:cNvSpPr txBox="1"/>
          <p:nvPr/>
        </p:nvSpPr>
        <p:spPr>
          <a:xfrm>
            <a:off x="4491118" y="5216391"/>
            <a:ext cx="839807" cy="338554"/>
          </a:xfrm>
          <a:prstGeom prst="rect">
            <a:avLst/>
          </a:prstGeom>
          <a:noFill/>
        </p:spPr>
        <p:txBody>
          <a:bodyPr wrap="square" rtlCol="0">
            <a:spAutoFit/>
          </a:bodyPr>
          <a:lstStyle/>
          <a:p>
            <a:pPr algn="ctr"/>
            <a:r>
              <a:rPr lang="en-US" sz="1600" dirty="0"/>
              <a:t>PGY-1</a:t>
            </a:r>
          </a:p>
        </p:txBody>
      </p:sp>
      <p:sp>
        <p:nvSpPr>
          <p:cNvPr id="5" name="TextBox 4"/>
          <p:cNvSpPr txBox="1"/>
          <p:nvPr/>
        </p:nvSpPr>
        <p:spPr>
          <a:xfrm>
            <a:off x="4491119" y="4637878"/>
            <a:ext cx="839807" cy="338554"/>
          </a:xfrm>
          <a:prstGeom prst="rect">
            <a:avLst/>
          </a:prstGeom>
          <a:noFill/>
        </p:spPr>
        <p:txBody>
          <a:bodyPr wrap="square" rtlCol="0">
            <a:spAutoFit/>
          </a:bodyPr>
          <a:lstStyle/>
          <a:p>
            <a:pPr algn="ctr"/>
            <a:r>
              <a:rPr lang="en-US" sz="1600" dirty="0"/>
              <a:t>PGY-2</a:t>
            </a:r>
          </a:p>
        </p:txBody>
      </p:sp>
      <p:sp>
        <p:nvSpPr>
          <p:cNvPr id="6" name="TextBox 5"/>
          <p:cNvSpPr txBox="1"/>
          <p:nvPr/>
        </p:nvSpPr>
        <p:spPr>
          <a:xfrm>
            <a:off x="4491119" y="3128918"/>
            <a:ext cx="839807" cy="338554"/>
          </a:xfrm>
          <a:prstGeom prst="rect">
            <a:avLst/>
          </a:prstGeom>
          <a:noFill/>
        </p:spPr>
        <p:txBody>
          <a:bodyPr wrap="square" rtlCol="0">
            <a:spAutoFit/>
          </a:bodyPr>
          <a:lstStyle/>
          <a:p>
            <a:pPr algn="ctr"/>
            <a:r>
              <a:rPr lang="en-US" sz="1600" dirty="0"/>
              <a:t>PGY-5</a:t>
            </a:r>
          </a:p>
        </p:txBody>
      </p:sp>
      <p:sp>
        <p:nvSpPr>
          <p:cNvPr id="7" name="TextBox 6"/>
          <p:cNvSpPr txBox="1"/>
          <p:nvPr/>
        </p:nvSpPr>
        <p:spPr>
          <a:xfrm>
            <a:off x="4491119" y="3796387"/>
            <a:ext cx="839807" cy="338554"/>
          </a:xfrm>
          <a:prstGeom prst="rect">
            <a:avLst/>
          </a:prstGeom>
          <a:noFill/>
        </p:spPr>
        <p:txBody>
          <a:bodyPr wrap="square" rtlCol="0">
            <a:spAutoFit/>
          </a:bodyPr>
          <a:lstStyle/>
          <a:p>
            <a:pPr algn="ctr"/>
            <a:r>
              <a:rPr lang="en-US" sz="1600" dirty="0"/>
              <a:t>PGY-4</a:t>
            </a:r>
          </a:p>
        </p:txBody>
      </p:sp>
      <p:sp>
        <p:nvSpPr>
          <p:cNvPr id="8" name="TextBox 7"/>
          <p:cNvSpPr txBox="1"/>
          <p:nvPr/>
        </p:nvSpPr>
        <p:spPr>
          <a:xfrm>
            <a:off x="4491119" y="4211572"/>
            <a:ext cx="839807" cy="338554"/>
          </a:xfrm>
          <a:prstGeom prst="rect">
            <a:avLst/>
          </a:prstGeom>
          <a:noFill/>
        </p:spPr>
        <p:txBody>
          <a:bodyPr wrap="square" rtlCol="0">
            <a:spAutoFit/>
          </a:bodyPr>
          <a:lstStyle/>
          <a:p>
            <a:pPr algn="ctr"/>
            <a:r>
              <a:rPr lang="en-US" sz="1600" dirty="0"/>
              <a:t>PGY-3</a:t>
            </a:r>
          </a:p>
        </p:txBody>
      </p:sp>
      <p:cxnSp>
        <p:nvCxnSpPr>
          <p:cNvPr id="12" name="Straight Connector 11"/>
          <p:cNvCxnSpPr>
            <a:stCxn id="5" idx="0"/>
            <a:endCxn id="8" idx="2"/>
          </p:cNvCxnSpPr>
          <p:nvPr/>
        </p:nvCxnSpPr>
        <p:spPr>
          <a:xfrm flipV="1">
            <a:off x="4911023" y="4550126"/>
            <a:ext cx="0" cy="87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7" idx="2"/>
            <a:endCxn id="8" idx="0"/>
          </p:cNvCxnSpPr>
          <p:nvPr/>
        </p:nvCxnSpPr>
        <p:spPr>
          <a:xfrm>
            <a:off x="4911023" y="4134941"/>
            <a:ext cx="0" cy="766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6" idx="2"/>
            <a:endCxn id="7" idx="0"/>
          </p:cNvCxnSpPr>
          <p:nvPr/>
        </p:nvCxnSpPr>
        <p:spPr>
          <a:xfrm>
            <a:off x="4911023" y="3467472"/>
            <a:ext cx="0" cy="3289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6" idx="0"/>
          </p:cNvCxnSpPr>
          <p:nvPr/>
        </p:nvCxnSpPr>
        <p:spPr>
          <a:xfrm flipH="1" flipV="1">
            <a:off x="4911022" y="2770909"/>
            <a:ext cx="1" cy="35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4" idx="0"/>
            <a:endCxn id="5" idx="2"/>
          </p:cNvCxnSpPr>
          <p:nvPr/>
        </p:nvCxnSpPr>
        <p:spPr>
          <a:xfrm flipV="1">
            <a:off x="4911022" y="4976432"/>
            <a:ext cx="1" cy="239959"/>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0D9140F-DD5A-4643-8B13-60B70BE0C978}"/>
              </a:ext>
            </a:extLst>
          </p:cNvPr>
          <p:cNvSpPr txBox="1"/>
          <p:nvPr/>
        </p:nvSpPr>
        <p:spPr>
          <a:xfrm>
            <a:off x="10596563" y="4038069"/>
            <a:ext cx="839807" cy="338554"/>
          </a:xfrm>
          <a:prstGeom prst="rect">
            <a:avLst/>
          </a:prstGeom>
          <a:noFill/>
        </p:spPr>
        <p:txBody>
          <a:bodyPr wrap="square" rtlCol="0">
            <a:spAutoFit/>
          </a:bodyPr>
          <a:lstStyle/>
          <a:p>
            <a:pPr algn="ctr"/>
            <a:r>
              <a:rPr lang="en-US" sz="1600" dirty="0"/>
              <a:t>PGY-6</a:t>
            </a:r>
          </a:p>
        </p:txBody>
      </p:sp>
      <p:sp>
        <p:nvSpPr>
          <p:cNvPr id="15" name="TextBox 14">
            <a:extLst>
              <a:ext uri="{FF2B5EF4-FFF2-40B4-BE49-F238E27FC236}">
                <a16:creationId xmlns:a16="http://schemas.microsoft.com/office/drawing/2014/main" id="{2686E8E4-00C3-8E49-9D3C-785550504D48}"/>
              </a:ext>
            </a:extLst>
          </p:cNvPr>
          <p:cNvSpPr txBox="1"/>
          <p:nvPr/>
        </p:nvSpPr>
        <p:spPr>
          <a:xfrm>
            <a:off x="10676882" y="5538068"/>
            <a:ext cx="839807" cy="338554"/>
          </a:xfrm>
          <a:prstGeom prst="rect">
            <a:avLst/>
          </a:prstGeom>
          <a:noFill/>
        </p:spPr>
        <p:txBody>
          <a:bodyPr wrap="square" rtlCol="0">
            <a:spAutoFit/>
          </a:bodyPr>
          <a:lstStyle/>
          <a:p>
            <a:pPr algn="ctr"/>
            <a:r>
              <a:rPr lang="en-US" sz="1600" dirty="0"/>
              <a:t>PGY-5</a:t>
            </a:r>
          </a:p>
        </p:txBody>
      </p:sp>
      <p:cxnSp>
        <p:nvCxnSpPr>
          <p:cNvPr id="16" name="Straight Arrow Connector 15">
            <a:extLst>
              <a:ext uri="{FF2B5EF4-FFF2-40B4-BE49-F238E27FC236}">
                <a16:creationId xmlns:a16="http://schemas.microsoft.com/office/drawing/2014/main" id="{8A99EDE0-5B08-0F4A-B28A-83C28721FF31}"/>
              </a:ext>
            </a:extLst>
          </p:cNvPr>
          <p:cNvCxnSpPr>
            <a:cxnSpLocks/>
          </p:cNvCxnSpPr>
          <p:nvPr/>
        </p:nvCxnSpPr>
        <p:spPr>
          <a:xfrm flipH="1" flipV="1">
            <a:off x="11016466" y="2949913"/>
            <a:ext cx="2" cy="10499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AABC7B6-4011-304D-A48E-799B3227B7B0}"/>
              </a:ext>
            </a:extLst>
          </p:cNvPr>
          <p:cNvCxnSpPr>
            <a:cxnSpLocks/>
            <a:stCxn id="14" idx="2"/>
          </p:cNvCxnSpPr>
          <p:nvPr/>
        </p:nvCxnSpPr>
        <p:spPr>
          <a:xfrm>
            <a:off x="11016467" y="4376623"/>
            <a:ext cx="0" cy="1161445"/>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6B45A93-368A-2A4D-BF7A-33C710D84730}"/>
              </a:ext>
            </a:extLst>
          </p:cNvPr>
          <p:cNvSpPr txBox="1"/>
          <p:nvPr/>
        </p:nvSpPr>
        <p:spPr>
          <a:xfrm>
            <a:off x="10294342" y="6235217"/>
            <a:ext cx="1444247" cy="369332"/>
          </a:xfrm>
          <a:prstGeom prst="rect">
            <a:avLst/>
          </a:prstGeom>
          <a:noFill/>
        </p:spPr>
        <p:txBody>
          <a:bodyPr wrap="square" rtlCol="0">
            <a:spAutoFit/>
          </a:bodyPr>
          <a:lstStyle/>
          <a:p>
            <a:pPr algn="ctr"/>
            <a:r>
              <a:rPr lang="en-US" dirty="0"/>
              <a:t>Subspecialty</a:t>
            </a:r>
          </a:p>
        </p:txBody>
      </p:sp>
    </p:spTree>
    <p:extLst>
      <p:ext uri="{BB962C8B-B14F-4D97-AF65-F5344CB8AC3E}">
        <p14:creationId xmlns:p14="http://schemas.microsoft.com/office/powerpoint/2010/main" val="5307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1664642063"/>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Bookmark">
            <a:extLst>
              <a:ext uri="{FF2B5EF4-FFF2-40B4-BE49-F238E27FC236}">
                <a16:creationId xmlns:a16="http://schemas.microsoft.com/office/drawing/2014/main" id="{16A7BC1A-6B38-964B-A747-BC44319A54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9881" y="4482506"/>
            <a:ext cx="914400" cy="914400"/>
          </a:xfrm>
          <a:prstGeom prst="rect">
            <a:avLst/>
          </a:prstGeom>
        </p:spPr>
      </p:pic>
    </p:spTree>
    <p:extLst>
      <p:ext uri="{BB962C8B-B14F-4D97-AF65-F5344CB8AC3E}">
        <p14:creationId xmlns:p14="http://schemas.microsoft.com/office/powerpoint/2010/main" val="15772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4EA713-9073-5D46-ABA3-3652E0F61CB7}"/>
              </a:ext>
            </a:extLst>
          </p:cNvPr>
          <p:cNvSpPr>
            <a:spLocks noGrp="1"/>
          </p:cNvSpPr>
          <p:nvPr>
            <p:ph type="title"/>
          </p:nvPr>
        </p:nvSpPr>
        <p:spPr>
          <a:xfrm>
            <a:off x="1069848" y="1298448"/>
            <a:ext cx="7315200" cy="3255264"/>
          </a:xfrm>
        </p:spPr>
        <p:txBody>
          <a:bodyPr vert="horz" lIns="91440" tIns="45720" rIns="91440" bIns="45720" rtlCol="0" anchor="b">
            <a:normAutofit/>
          </a:bodyPr>
          <a:lstStyle/>
          <a:p>
            <a:r>
              <a:rPr lang="en-US" sz="4100" dirty="0">
                <a:solidFill>
                  <a:srgbClr val="FFFFFF"/>
                </a:solidFill>
              </a:rPr>
              <a:t>During each stage of training there will be defined Competencies </a:t>
            </a:r>
            <a:br>
              <a:rPr lang="en-US" sz="4100" dirty="0">
                <a:solidFill>
                  <a:srgbClr val="FFFFFF"/>
                </a:solidFill>
              </a:rPr>
            </a:br>
            <a:r>
              <a:rPr lang="en-US" sz="4100" dirty="0">
                <a:solidFill>
                  <a:srgbClr val="FFFFFF"/>
                </a:solidFill>
              </a:rPr>
              <a:t>(i.e. knowledge &amp; skills) </a:t>
            </a:r>
            <a:br>
              <a:rPr lang="en-US" sz="4100" dirty="0">
                <a:solidFill>
                  <a:srgbClr val="FFFFFF"/>
                </a:solidFill>
              </a:rPr>
            </a:br>
            <a:r>
              <a:rPr lang="en-US" sz="4100" dirty="0">
                <a:solidFill>
                  <a:srgbClr val="FFFFFF"/>
                </a:solidFill>
              </a:rPr>
              <a:t>that a resident must acquire </a:t>
            </a:r>
            <a:br>
              <a:rPr lang="en-US" sz="4100" dirty="0">
                <a:solidFill>
                  <a:srgbClr val="FFFFFF"/>
                </a:solidFill>
              </a:rPr>
            </a:br>
            <a:endParaRPr lang="en-US" sz="4100" dirty="0">
              <a:solidFill>
                <a:srgbClr val="FFFFFF"/>
              </a:solidFill>
            </a:endParaRPr>
          </a:p>
        </p:txBody>
      </p:sp>
      <p:sp useBgFill="1">
        <p:nvSpPr>
          <p:cNvPr id="14" name="Rectangle 13">
            <a:extLst>
              <a:ext uri="{FF2B5EF4-FFF2-40B4-BE49-F238E27FC236}">
                <a16:creationId xmlns:a16="http://schemas.microsoft.com/office/drawing/2014/main" id="{65545176-0CD1-4EE4-9063-A071470E3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4668" y="0"/>
            <a:ext cx="3057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ecklist">
            <a:extLst>
              <a:ext uri="{FF2B5EF4-FFF2-40B4-BE49-F238E27FC236}">
                <a16:creationId xmlns:a16="http://schemas.microsoft.com/office/drawing/2014/main" id="{A21790DB-AC1C-8242-84A6-336CDEAE2A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96152" y="2219315"/>
            <a:ext cx="2411217" cy="2411217"/>
          </a:xfrm>
          <a:prstGeom prst="rect">
            <a:avLst/>
          </a:prstGeom>
        </p:spPr>
      </p:pic>
    </p:spTree>
    <p:extLst>
      <p:ext uri="{BB962C8B-B14F-4D97-AF65-F5344CB8AC3E}">
        <p14:creationId xmlns:p14="http://schemas.microsoft.com/office/powerpoint/2010/main" val="236533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243916" cy="3810000"/>
          </a:xfrm>
        </p:spPr>
        <p:txBody>
          <a:bodyPr vert="horz" lIns="91440" tIns="45720" rIns="91440" bIns="45720" rtlCol="0" anchor="t">
            <a:normAutofit/>
          </a:bodyPr>
          <a:lstStyle/>
          <a:p>
            <a:r>
              <a:rPr lang="en-US" sz="6600" dirty="0">
                <a:solidFill>
                  <a:schemeClr val="accent1"/>
                </a:solidFill>
              </a:rPr>
              <a:t>Entrustable</a:t>
            </a:r>
            <a:br>
              <a:rPr lang="en-US" sz="6600" dirty="0">
                <a:solidFill>
                  <a:schemeClr val="accent1"/>
                </a:solidFill>
              </a:rPr>
            </a:br>
            <a:r>
              <a:rPr lang="en-US" sz="6600" dirty="0">
                <a:solidFill>
                  <a:schemeClr val="accent1"/>
                </a:solidFill>
              </a:rPr>
              <a:t>Professional</a:t>
            </a:r>
            <a:br>
              <a:rPr lang="en-US" sz="6600" dirty="0">
                <a:solidFill>
                  <a:schemeClr val="accent1"/>
                </a:solidFill>
              </a:rPr>
            </a:br>
            <a:r>
              <a:rPr lang="en-US" sz="6600" dirty="0">
                <a:solidFill>
                  <a:schemeClr val="accent1"/>
                </a:solidFill>
              </a:rPr>
              <a:t>Activities    (EPAs)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These competencies are called</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468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4">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252919" y="1123837"/>
            <a:ext cx="2947482" cy="4601183"/>
          </a:xfrm>
        </p:spPr>
        <p:txBody>
          <a:bodyPr vert="horz" lIns="91440" tIns="45720" rIns="91440" bIns="45720" rtlCol="0" anchor="ctr">
            <a:normAutofit/>
          </a:bodyPr>
          <a:lstStyle/>
          <a:p>
            <a:r>
              <a:rPr lang="en-US" sz="3600" b="1" dirty="0"/>
              <a:t>Entrustable</a:t>
            </a:r>
            <a:br>
              <a:rPr lang="en-US" sz="3600" b="1" dirty="0"/>
            </a:br>
            <a:r>
              <a:rPr lang="en-US" sz="3600" b="1" dirty="0"/>
              <a:t>Professional</a:t>
            </a:r>
            <a:br>
              <a:rPr lang="en-US" sz="3600" b="1" dirty="0"/>
            </a:br>
            <a:r>
              <a:rPr lang="en-US" sz="3600" b="1" dirty="0"/>
              <a:t>Activities </a:t>
            </a:r>
            <a:br>
              <a:rPr lang="en-US" sz="3600" b="1" dirty="0"/>
            </a:br>
            <a:r>
              <a:rPr lang="en-US" sz="3600" b="1" dirty="0"/>
              <a:t>(EPAs)</a:t>
            </a:r>
          </a:p>
        </p:txBody>
      </p:sp>
      <p:graphicFrame>
        <p:nvGraphicFramePr>
          <p:cNvPr id="29" name="Text Placeholder 5">
            <a:extLst>
              <a:ext uri="{FF2B5EF4-FFF2-40B4-BE49-F238E27FC236}">
                <a16:creationId xmlns:a16="http://schemas.microsoft.com/office/drawing/2014/main" id="{BD1D1CF2-89ED-4471-8308-8911D68B3355}"/>
              </a:ext>
            </a:extLst>
          </p:cNvPr>
          <p:cNvGraphicFramePr/>
          <p:nvPr>
            <p:extLst>
              <p:ext uri="{D42A27DB-BD31-4B8C-83A1-F6EECF244321}">
                <p14:modId xmlns:p14="http://schemas.microsoft.com/office/powerpoint/2010/main" val="1561823186"/>
              </p:ext>
            </p:extLst>
          </p:nvPr>
        </p:nvGraphicFramePr>
        <p:xfrm>
          <a:off x="4087597" y="880766"/>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40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a:solidFill>
                  <a:schemeClr val="accent1"/>
                </a:solidFill>
              </a:rPr>
              <a:t>Developmental</a:t>
            </a:r>
            <a:br>
              <a:rPr lang="en-US" sz="6600" dirty="0">
                <a:solidFill>
                  <a:schemeClr val="accent1"/>
                </a:solidFill>
              </a:rPr>
            </a:br>
            <a:r>
              <a:rPr lang="en-US" sz="6600" dirty="0">
                <a:solidFill>
                  <a:schemeClr val="accent1"/>
                </a:solidFill>
              </a:rPr>
              <a:t>Milestones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EPAs can be broken down into smaller, component parts called</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descr="EPA Milestone Logo.jpg">
            <a:extLst>
              <a:ext uri="{FF2B5EF4-FFF2-40B4-BE49-F238E27FC236}">
                <a16:creationId xmlns:a16="http://schemas.microsoft.com/office/drawing/2014/main" id="{90A65D2A-D619-F746-89F0-F030D41EC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634" y="3277553"/>
            <a:ext cx="3474720" cy="3474720"/>
          </a:xfrm>
          <a:prstGeom prst="rect">
            <a:avLst/>
          </a:prstGeom>
        </p:spPr>
      </p:pic>
    </p:spTree>
    <p:extLst>
      <p:ext uri="{BB962C8B-B14F-4D97-AF65-F5344CB8AC3E}">
        <p14:creationId xmlns:p14="http://schemas.microsoft.com/office/powerpoint/2010/main" val="33483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4">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252919" y="1123837"/>
            <a:ext cx="2947482" cy="4601183"/>
          </a:xfrm>
        </p:spPr>
        <p:txBody>
          <a:bodyPr vert="horz" lIns="91440" tIns="45720" rIns="91440" bIns="45720" rtlCol="0" anchor="ctr">
            <a:normAutofit/>
          </a:bodyPr>
          <a:lstStyle/>
          <a:p>
            <a:r>
              <a:rPr lang="en-US" b="1" dirty="0"/>
              <a:t>Developmental </a:t>
            </a:r>
            <a:br>
              <a:rPr lang="en-US" b="1" dirty="0"/>
            </a:br>
            <a:r>
              <a:rPr lang="en-US" b="1" dirty="0"/>
              <a:t>Milestones</a:t>
            </a:r>
          </a:p>
        </p:txBody>
      </p:sp>
      <p:graphicFrame>
        <p:nvGraphicFramePr>
          <p:cNvPr id="29" name="Text Placeholder 5">
            <a:extLst>
              <a:ext uri="{FF2B5EF4-FFF2-40B4-BE49-F238E27FC236}">
                <a16:creationId xmlns:a16="http://schemas.microsoft.com/office/drawing/2014/main" id="{BD1D1CF2-89ED-4471-8308-8911D68B3355}"/>
              </a:ext>
            </a:extLst>
          </p:cNvPr>
          <p:cNvGraphicFramePr/>
          <p:nvPr>
            <p:extLst>
              <p:ext uri="{D42A27DB-BD31-4B8C-83A1-F6EECF244321}">
                <p14:modId xmlns:p14="http://schemas.microsoft.com/office/powerpoint/2010/main" val="1160834937"/>
              </p:ext>
            </p:extLst>
          </p:nvPr>
        </p:nvGraphicFramePr>
        <p:xfrm>
          <a:off x="4087597" y="880766"/>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Single gear">
            <a:extLst>
              <a:ext uri="{FF2B5EF4-FFF2-40B4-BE49-F238E27FC236}">
                <a16:creationId xmlns:a16="http://schemas.microsoft.com/office/drawing/2014/main" id="{47AE522A-BAB6-A747-800B-326D5610A0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9574" y="2414588"/>
            <a:ext cx="696658" cy="696658"/>
          </a:xfrm>
          <a:prstGeom prst="rect">
            <a:avLst/>
          </a:prstGeom>
        </p:spPr>
      </p:pic>
      <p:pic>
        <p:nvPicPr>
          <p:cNvPr id="6" name="Graphic 5" descr="Head with gears">
            <a:extLst>
              <a:ext uri="{FF2B5EF4-FFF2-40B4-BE49-F238E27FC236}">
                <a16:creationId xmlns:a16="http://schemas.microsoft.com/office/drawing/2014/main" id="{ED7FAE54-A1BE-6E4B-BE65-6625085C0F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15293" y="3746755"/>
            <a:ext cx="696658" cy="696658"/>
          </a:xfrm>
          <a:prstGeom prst="rect">
            <a:avLst/>
          </a:prstGeom>
        </p:spPr>
      </p:pic>
    </p:spTree>
    <p:extLst>
      <p:ext uri="{BB962C8B-B14F-4D97-AF65-F5344CB8AC3E}">
        <p14:creationId xmlns:p14="http://schemas.microsoft.com/office/powerpoint/2010/main" val="11123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5B55554-B1F9-9D40-8647-08728C6BF8D7}"/>
              </a:ext>
            </a:extLst>
          </p:cNvPr>
          <p:cNvSpPr>
            <a:spLocks noGrp="1"/>
          </p:cNvSpPr>
          <p:nvPr>
            <p:ph type="title"/>
          </p:nvPr>
        </p:nvSpPr>
        <p:spPr>
          <a:xfrm>
            <a:off x="1040720" y="5095180"/>
            <a:ext cx="10210862" cy="1065690"/>
          </a:xfrm>
        </p:spPr>
        <p:txBody>
          <a:bodyPr vert="horz" lIns="91440" tIns="45720" rIns="91440" bIns="45720" rtlCol="0" anchor="b">
            <a:noAutofit/>
          </a:bodyPr>
          <a:lstStyle/>
          <a:p>
            <a:r>
              <a:rPr lang="en-US" sz="4000" spc="-100" dirty="0"/>
              <a:t>The Royal College will define which EPAs a resident must acquire before they can advance to the next Stage of Training.</a:t>
            </a:r>
          </a:p>
        </p:txBody>
      </p:sp>
      <p:sp>
        <p:nvSpPr>
          <p:cNvPr id="4" name="Trapezoid 3">
            <a:extLst>
              <a:ext uri="{FF2B5EF4-FFF2-40B4-BE49-F238E27FC236}">
                <a16:creationId xmlns:a16="http://schemas.microsoft.com/office/drawing/2014/main" id="{0F9EA49B-513C-9A4A-AFB7-98BB7CECBEC3}"/>
              </a:ext>
            </a:extLst>
          </p:cNvPr>
          <p:cNvSpPr/>
          <p:nvPr/>
        </p:nvSpPr>
        <p:spPr>
          <a:xfrm flipV="1">
            <a:off x="4182534" y="3428994"/>
            <a:ext cx="4959086" cy="669217"/>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9A3268D-9738-F04C-8524-1FB43FC1EDF5}"/>
              </a:ext>
            </a:extLst>
          </p:cNvPr>
          <p:cNvSpPr/>
          <p:nvPr/>
        </p:nvSpPr>
        <p:spPr>
          <a:xfrm flipV="1">
            <a:off x="3979333" y="2403995"/>
            <a:ext cx="5435600" cy="810626"/>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4C1051F-5BF3-DD4A-8B56-784817850EC1}"/>
              </a:ext>
            </a:extLst>
          </p:cNvPr>
          <p:cNvSpPr/>
          <p:nvPr/>
        </p:nvSpPr>
        <p:spPr>
          <a:xfrm flipV="1">
            <a:off x="3488264" y="375034"/>
            <a:ext cx="6366935" cy="797227"/>
          </a:xfrm>
          <a:prstGeom prst="trapezoid">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CF304D9-B12F-FA4B-853F-2071315FB98B}"/>
              </a:ext>
            </a:extLst>
          </p:cNvPr>
          <p:cNvSpPr/>
          <p:nvPr/>
        </p:nvSpPr>
        <p:spPr>
          <a:xfrm flipV="1">
            <a:off x="3691467" y="1337342"/>
            <a:ext cx="6011333" cy="901572"/>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PA Milestone Logo.jpg">
            <a:extLst>
              <a:ext uri="{FF2B5EF4-FFF2-40B4-BE49-F238E27FC236}">
                <a16:creationId xmlns:a16="http://schemas.microsoft.com/office/drawing/2014/main" id="{1C2A5CB4-32CC-F446-9D79-5DF751B4BD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488831" y="477686"/>
            <a:ext cx="584937" cy="584937"/>
          </a:xfrm>
          <a:prstGeom prst="rect">
            <a:avLst/>
          </a:prstGeom>
        </p:spPr>
      </p:pic>
      <p:pic>
        <p:nvPicPr>
          <p:cNvPr id="18" name="Picture 17" descr="EPA Milestone Logo.jpg">
            <a:extLst>
              <a:ext uri="{FF2B5EF4-FFF2-40B4-BE49-F238E27FC236}">
                <a16:creationId xmlns:a16="http://schemas.microsoft.com/office/drawing/2014/main" id="{6694BDD8-EA46-1248-B658-0F5462BA2A7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981609" y="1559221"/>
            <a:ext cx="584937" cy="584937"/>
          </a:xfrm>
          <a:prstGeom prst="rect">
            <a:avLst/>
          </a:prstGeom>
        </p:spPr>
      </p:pic>
      <p:pic>
        <p:nvPicPr>
          <p:cNvPr id="19" name="Picture 18" descr="EPA Milestone Logo.jpg">
            <a:extLst>
              <a:ext uri="{FF2B5EF4-FFF2-40B4-BE49-F238E27FC236}">
                <a16:creationId xmlns:a16="http://schemas.microsoft.com/office/drawing/2014/main" id="{82EE858C-54D3-4E44-B4CD-BF9CFA471308}"/>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34938" y="2539739"/>
            <a:ext cx="584937" cy="584937"/>
          </a:xfrm>
          <a:prstGeom prst="rect">
            <a:avLst/>
          </a:prstGeom>
        </p:spPr>
      </p:pic>
      <p:pic>
        <p:nvPicPr>
          <p:cNvPr id="20" name="Picture 19" descr="EPA Milestone Logo.jpg">
            <a:extLst>
              <a:ext uri="{FF2B5EF4-FFF2-40B4-BE49-F238E27FC236}">
                <a16:creationId xmlns:a16="http://schemas.microsoft.com/office/drawing/2014/main" id="{CB540345-1851-724B-BF5F-138E5DE364D1}"/>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056900" y="2537601"/>
            <a:ext cx="584937" cy="584937"/>
          </a:xfrm>
          <a:prstGeom prst="rect">
            <a:avLst/>
          </a:prstGeom>
        </p:spPr>
      </p:pic>
      <p:pic>
        <p:nvPicPr>
          <p:cNvPr id="21" name="Picture 20" descr="EPA Milestone Logo.jpg">
            <a:extLst>
              <a:ext uri="{FF2B5EF4-FFF2-40B4-BE49-F238E27FC236}">
                <a16:creationId xmlns:a16="http://schemas.microsoft.com/office/drawing/2014/main" id="{9ADF85E2-69B8-C34E-AE74-8683D5B23E9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343319" y="2559331"/>
            <a:ext cx="584937" cy="584937"/>
          </a:xfrm>
          <a:prstGeom prst="rect">
            <a:avLst/>
          </a:prstGeom>
        </p:spPr>
      </p:pic>
      <p:pic>
        <p:nvPicPr>
          <p:cNvPr id="22" name="Picture 21" descr="EPA Milestone Logo.jpg">
            <a:extLst>
              <a:ext uri="{FF2B5EF4-FFF2-40B4-BE49-F238E27FC236}">
                <a16:creationId xmlns:a16="http://schemas.microsoft.com/office/drawing/2014/main" id="{68F33B40-BB02-1E4F-8990-78F86A23F729}"/>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61214" y="2550129"/>
            <a:ext cx="584937" cy="584937"/>
          </a:xfrm>
          <a:prstGeom prst="rect">
            <a:avLst/>
          </a:prstGeom>
        </p:spPr>
      </p:pic>
      <p:pic>
        <p:nvPicPr>
          <p:cNvPr id="23" name="Picture 22" descr="EPA Milestone Logo.jpg">
            <a:extLst>
              <a:ext uri="{FF2B5EF4-FFF2-40B4-BE49-F238E27FC236}">
                <a16:creationId xmlns:a16="http://schemas.microsoft.com/office/drawing/2014/main" id="{230554B2-32D3-0448-86C2-56FDDE3DD05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867038" y="2555418"/>
            <a:ext cx="584937" cy="584937"/>
          </a:xfrm>
          <a:prstGeom prst="rect">
            <a:avLst/>
          </a:prstGeom>
        </p:spPr>
      </p:pic>
      <p:pic>
        <p:nvPicPr>
          <p:cNvPr id="24" name="Picture 23" descr="EPA Milestone Logo.jpg">
            <a:extLst>
              <a:ext uri="{FF2B5EF4-FFF2-40B4-BE49-F238E27FC236}">
                <a16:creationId xmlns:a16="http://schemas.microsoft.com/office/drawing/2014/main" id="{222C751C-9AD7-7547-8A44-189ADCB2BAAD}"/>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928256" y="3534617"/>
            <a:ext cx="584937" cy="584937"/>
          </a:xfrm>
          <a:prstGeom prst="rect">
            <a:avLst/>
          </a:prstGeom>
        </p:spPr>
      </p:pic>
      <p:pic>
        <p:nvPicPr>
          <p:cNvPr id="25" name="Picture 24" descr="EPA Milestone Logo.jpg">
            <a:extLst>
              <a:ext uri="{FF2B5EF4-FFF2-40B4-BE49-F238E27FC236}">
                <a16:creationId xmlns:a16="http://schemas.microsoft.com/office/drawing/2014/main" id="{A438D5EA-BC4D-BB4E-94ED-A5C40E854444}"/>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13705" y="3538748"/>
            <a:ext cx="584937" cy="584937"/>
          </a:xfrm>
          <a:prstGeom prst="rect">
            <a:avLst/>
          </a:prstGeom>
        </p:spPr>
      </p:pic>
      <p:pic>
        <p:nvPicPr>
          <p:cNvPr id="26" name="Picture 25" descr="EPA Milestone Logo.jpg">
            <a:extLst>
              <a:ext uri="{FF2B5EF4-FFF2-40B4-BE49-F238E27FC236}">
                <a16:creationId xmlns:a16="http://schemas.microsoft.com/office/drawing/2014/main" id="{65B9FB6A-86B6-5446-B3DA-21ECA8915E66}"/>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444768" y="1559221"/>
            <a:ext cx="584937" cy="584937"/>
          </a:xfrm>
          <a:prstGeom prst="rect">
            <a:avLst/>
          </a:prstGeom>
        </p:spPr>
      </p:pic>
      <p:pic>
        <p:nvPicPr>
          <p:cNvPr id="27" name="Picture 26" descr="EPA Milestone Logo.jpg">
            <a:extLst>
              <a:ext uri="{FF2B5EF4-FFF2-40B4-BE49-F238E27FC236}">
                <a16:creationId xmlns:a16="http://schemas.microsoft.com/office/drawing/2014/main" id="{A493F810-E8D6-E840-ADEA-5C09E6A1819C}"/>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83819" y="1559223"/>
            <a:ext cx="584937" cy="584937"/>
          </a:xfrm>
          <a:prstGeom prst="rect">
            <a:avLst/>
          </a:prstGeom>
        </p:spPr>
      </p:pic>
      <p:pic>
        <p:nvPicPr>
          <p:cNvPr id="28" name="Picture 27" descr="EPA Milestone Logo.jpg">
            <a:extLst>
              <a:ext uri="{FF2B5EF4-FFF2-40B4-BE49-F238E27FC236}">
                <a16:creationId xmlns:a16="http://schemas.microsoft.com/office/drawing/2014/main" id="{9A9B5520-B9F7-214F-87A6-1515C65E37EE}"/>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2" y="1559224"/>
            <a:ext cx="584937" cy="584937"/>
          </a:xfrm>
          <a:prstGeom prst="rect">
            <a:avLst/>
          </a:prstGeom>
        </p:spPr>
      </p:pic>
      <p:pic>
        <p:nvPicPr>
          <p:cNvPr id="29" name="Picture 28" descr="EPA Milestone Logo.jpg">
            <a:extLst>
              <a:ext uri="{FF2B5EF4-FFF2-40B4-BE49-F238E27FC236}">
                <a16:creationId xmlns:a16="http://schemas.microsoft.com/office/drawing/2014/main" id="{99703370-0CE0-BB40-92F1-73F68AFC9E83}"/>
              </a:ext>
            </a:extLst>
          </p:cNvPr>
          <p:cNvPicPr>
            <a:picLocks noChangeAspect="1"/>
          </p:cNvPicPr>
          <p:nvPr/>
        </p:nvPicPr>
        <p:blipFill>
          <a:blip r:embed="rId2">
            <a:extLst>
              <a:ext uri="{BEBA8EAE-BF5A-486C-A8C5-ECC9F3942E4B}">
                <a14:imgProps xmlns:a14="http://schemas.microsoft.com/office/drawing/2010/main">
                  <a14:imgLayer r:embed="rId11">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944613" y="1559225"/>
            <a:ext cx="584937" cy="584937"/>
          </a:xfrm>
          <a:prstGeom prst="rect">
            <a:avLst/>
          </a:prstGeom>
        </p:spPr>
      </p:pic>
      <p:pic>
        <p:nvPicPr>
          <p:cNvPr id="30" name="Picture 29" descr="EPA Milestone Logo.jpg">
            <a:extLst>
              <a:ext uri="{FF2B5EF4-FFF2-40B4-BE49-F238E27FC236}">
                <a16:creationId xmlns:a16="http://schemas.microsoft.com/office/drawing/2014/main" id="{9EB09FA8-53B0-0042-8EFA-A4834B1EF08A}"/>
              </a:ext>
            </a:extLst>
          </p:cNvPr>
          <p:cNvPicPr>
            <a:picLocks noChangeAspect="1"/>
          </p:cNvPicPr>
          <p:nvPr/>
        </p:nvPicPr>
        <p:blipFill>
          <a:blip r:embed="rId2">
            <a:extLst>
              <a:ext uri="{BEBA8EAE-BF5A-486C-A8C5-ECC9F3942E4B}">
                <a14:imgProps xmlns:a14="http://schemas.microsoft.com/office/drawing/2010/main">
                  <a14:imgLayer r:embed="rId12">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359676" y="1559226"/>
            <a:ext cx="584937" cy="584937"/>
          </a:xfrm>
          <a:prstGeom prst="rect">
            <a:avLst/>
          </a:prstGeom>
        </p:spPr>
      </p:pic>
      <p:pic>
        <p:nvPicPr>
          <p:cNvPr id="31" name="Picture 30" descr="EPA Milestone Logo.jpg">
            <a:extLst>
              <a:ext uri="{FF2B5EF4-FFF2-40B4-BE49-F238E27FC236}">
                <a16:creationId xmlns:a16="http://schemas.microsoft.com/office/drawing/2014/main" id="{4E181915-3ED6-7446-8C97-25E02939BDC6}"/>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3787713" y="1541784"/>
            <a:ext cx="584937" cy="584937"/>
          </a:xfrm>
          <a:prstGeom prst="rect">
            <a:avLst/>
          </a:prstGeom>
        </p:spPr>
      </p:pic>
      <p:pic>
        <p:nvPicPr>
          <p:cNvPr id="32" name="Picture 31" descr="EPA Milestone Logo.jpg">
            <a:extLst>
              <a:ext uri="{FF2B5EF4-FFF2-40B4-BE49-F238E27FC236}">
                <a16:creationId xmlns:a16="http://schemas.microsoft.com/office/drawing/2014/main" id="{101C02E0-BEE8-C643-9357-3C2F3683520C}"/>
              </a:ext>
            </a:extLst>
          </p:cNvPr>
          <p:cNvPicPr>
            <a:picLocks noChangeAspect="1"/>
          </p:cNvPicPr>
          <p:nvPr/>
        </p:nvPicPr>
        <p:blipFill>
          <a:blip r:embed="rId2">
            <a:extLst>
              <a:ext uri="{BEBA8EAE-BF5A-486C-A8C5-ECC9F3942E4B}">
                <a14:imgProps xmlns:a14="http://schemas.microsoft.com/office/drawing/2010/main">
                  <a14:imgLayer r:embed="rId1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42403" y="1578064"/>
            <a:ext cx="584937" cy="584937"/>
          </a:xfrm>
          <a:prstGeom prst="rect">
            <a:avLst/>
          </a:prstGeom>
        </p:spPr>
      </p:pic>
      <p:pic>
        <p:nvPicPr>
          <p:cNvPr id="33" name="Picture 32" descr="EPA Milestone Logo.jpg">
            <a:extLst>
              <a:ext uri="{FF2B5EF4-FFF2-40B4-BE49-F238E27FC236}">
                <a16:creationId xmlns:a16="http://schemas.microsoft.com/office/drawing/2014/main" id="{ADB6A6FA-89B5-B242-9C4D-D4B9E0EBAC82}"/>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275954" y="1559221"/>
            <a:ext cx="584937" cy="584937"/>
          </a:xfrm>
          <a:prstGeom prst="rect">
            <a:avLst/>
          </a:prstGeom>
        </p:spPr>
      </p:pic>
      <p:pic>
        <p:nvPicPr>
          <p:cNvPr id="34" name="Picture 33" descr="EPA Milestone Logo.jpg">
            <a:extLst>
              <a:ext uri="{FF2B5EF4-FFF2-40B4-BE49-F238E27FC236}">
                <a16:creationId xmlns:a16="http://schemas.microsoft.com/office/drawing/2014/main" id="{264B9770-E8AA-ED4B-84B3-78C4552C0269}"/>
              </a:ext>
            </a:extLst>
          </p:cNvPr>
          <p:cNvPicPr>
            <a:picLocks noChangeAspect="1"/>
          </p:cNvPicPr>
          <p:nvPr/>
        </p:nvPicPr>
        <p:blipFill>
          <a:blip r:embed="rId2">
            <a:extLst>
              <a:ext uri="{BEBA8EAE-BF5A-486C-A8C5-ECC9F3942E4B}">
                <a14:imgProps xmlns:a14="http://schemas.microsoft.com/office/drawing/2010/main">
                  <a14:imgLayer r:embed="rId1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694865" y="1559222"/>
            <a:ext cx="584937" cy="584937"/>
          </a:xfrm>
          <a:prstGeom prst="rect">
            <a:avLst/>
          </a:prstGeom>
        </p:spPr>
      </p:pic>
      <p:pic>
        <p:nvPicPr>
          <p:cNvPr id="35" name="Picture 34" descr="EPA Milestone Logo.jpg">
            <a:extLst>
              <a:ext uri="{FF2B5EF4-FFF2-40B4-BE49-F238E27FC236}">
                <a16:creationId xmlns:a16="http://schemas.microsoft.com/office/drawing/2014/main" id="{85511614-D96F-6245-B6DD-22A583C7D1B1}"/>
              </a:ext>
            </a:extLst>
          </p:cNvPr>
          <p:cNvPicPr>
            <a:picLocks noChangeAspect="1"/>
          </p:cNvPicPr>
          <p:nvPr/>
        </p:nvPicPr>
        <p:blipFill>
          <a:blip r:embed="rId2">
            <a:extLst>
              <a:ext uri="{BEBA8EAE-BF5A-486C-A8C5-ECC9F3942E4B}">
                <a14:imgProps xmlns:a14="http://schemas.microsoft.com/office/drawing/2010/main">
                  <a14:imgLayer r:embed="rId1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471963" y="469530"/>
            <a:ext cx="584937" cy="584937"/>
          </a:xfrm>
          <a:prstGeom prst="rect">
            <a:avLst/>
          </a:prstGeom>
        </p:spPr>
      </p:pic>
      <p:pic>
        <p:nvPicPr>
          <p:cNvPr id="36" name="Picture 35" descr="EPA Milestone Logo.jpg">
            <a:extLst>
              <a:ext uri="{FF2B5EF4-FFF2-40B4-BE49-F238E27FC236}">
                <a16:creationId xmlns:a16="http://schemas.microsoft.com/office/drawing/2014/main" id="{0A2A6F68-7CF4-1841-9B83-0096D0392CAF}"/>
              </a:ext>
            </a:extLst>
          </p:cNvPr>
          <p:cNvPicPr>
            <a:picLocks noChangeAspect="1"/>
          </p:cNvPicPr>
          <p:nvPr/>
        </p:nvPicPr>
        <p:blipFill>
          <a:blip r:embed="rId2">
            <a:extLst>
              <a:ext uri="{BEBA8EAE-BF5A-486C-A8C5-ECC9F3942E4B}">
                <a14:imgProps xmlns:a14="http://schemas.microsoft.com/office/drawing/2010/main">
                  <a14:imgLayer r:embed="rId1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1" y="477686"/>
            <a:ext cx="584937" cy="584937"/>
          </a:xfrm>
          <a:prstGeom prst="rect">
            <a:avLst/>
          </a:prstGeom>
        </p:spPr>
      </p:pic>
      <p:sp>
        <p:nvSpPr>
          <p:cNvPr id="5" name="TextBox 4">
            <a:extLst>
              <a:ext uri="{FF2B5EF4-FFF2-40B4-BE49-F238E27FC236}">
                <a16:creationId xmlns:a16="http://schemas.microsoft.com/office/drawing/2014/main" id="{1586AC4D-2CE5-9140-8199-2E7A285B1CAF}"/>
              </a:ext>
            </a:extLst>
          </p:cNvPr>
          <p:cNvSpPr txBox="1"/>
          <p:nvPr/>
        </p:nvSpPr>
        <p:spPr>
          <a:xfrm>
            <a:off x="206214" y="2690668"/>
            <a:ext cx="3001235" cy="369332"/>
          </a:xfrm>
          <a:prstGeom prst="rect">
            <a:avLst/>
          </a:prstGeom>
          <a:noFill/>
        </p:spPr>
        <p:txBody>
          <a:bodyPr wrap="square" rtlCol="0">
            <a:spAutoFit/>
          </a:bodyPr>
          <a:lstStyle/>
          <a:p>
            <a:pPr algn="ctr"/>
            <a:r>
              <a:rPr lang="en-US" b="1" dirty="0"/>
              <a:t>Foundations of Discipline</a:t>
            </a:r>
          </a:p>
        </p:txBody>
      </p:sp>
      <p:sp>
        <p:nvSpPr>
          <p:cNvPr id="37" name="TextBox 36">
            <a:extLst>
              <a:ext uri="{FF2B5EF4-FFF2-40B4-BE49-F238E27FC236}">
                <a16:creationId xmlns:a16="http://schemas.microsoft.com/office/drawing/2014/main" id="{CFC9CADB-8581-D54C-B833-B3968434ECF8}"/>
              </a:ext>
            </a:extLst>
          </p:cNvPr>
          <p:cNvSpPr txBox="1"/>
          <p:nvPr/>
        </p:nvSpPr>
        <p:spPr>
          <a:xfrm>
            <a:off x="369103" y="1523996"/>
            <a:ext cx="2675467" cy="369332"/>
          </a:xfrm>
          <a:prstGeom prst="rect">
            <a:avLst/>
          </a:prstGeom>
          <a:noFill/>
        </p:spPr>
        <p:txBody>
          <a:bodyPr wrap="square" rtlCol="0">
            <a:spAutoFit/>
          </a:bodyPr>
          <a:lstStyle/>
          <a:p>
            <a:pPr algn="ctr"/>
            <a:r>
              <a:rPr lang="en-US" b="1" dirty="0"/>
              <a:t>Core of Discipline</a:t>
            </a:r>
          </a:p>
        </p:txBody>
      </p:sp>
      <p:sp>
        <p:nvSpPr>
          <p:cNvPr id="38" name="TextBox 37">
            <a:extLst>
              <a:ext uri="{FF2B5EF4-FFF2-40B4-BE49-F238E27FC236}">
                <a16:creationId xmlns:a16="http://schemas.microsoft.com/office/drawing/2014/main" id="{72803CA2-8086-9247-A6CA-0B324DAF51F8}"/>
              </a:ext>
            </a:extLst>
          </p:cNvPr>
          <p:cNvSpPr txBox="1"/>
          <p:nvPr/>
        </p:nvSpPr>
        <p:spPr>
          <a:xfrm>
            <a:off x="369100" y="3586530"/>
            <a:ext cx="2838350" cy="400110"/>
          </a:xfrm>
          <a:prstGeom prst="rect">
            <a:avLst/>
          </a:prstGeom>
          <a:noFill/>
        </p:spPr>
        <p:txBody>
          <a:bodyPr wrap="square" rtlCol="0">
            <a:spAutoFit/>
          </a:bodyPr>
          <a:lstStyle/>
          <a:p>
            <a:pPr algn="ctr"/>
            <a:r>
              <a:rPr lang="en-US" b="1" dirty="0"/>
              <a:t>Tran</a:t>
            </a:r>
            <a:r>
              <a:rPr lang="en-US" sz="2000" b="1" dirty="0"/>
              <a:t>s</a:t>
            </a:r>
            <a:r>
              <a:rPr lang="en-US" b="1" dirty="0"/>
              <a:t>ition to Discipline</a:t>
            </a:r>
          </a:p>
        </p:txBody>
      </p:sp>
      <p:sp>
        <p:nvSpPr>
          <p:cNvPr id="39" name="TextBox 38">
            <a:extLst>
              <a:ext uri="{FF2B5EF4-FFF2-40B4-BE49-F238E27FC236}">
                <a16:creationId xmlns:a16="http://schemas.microsoft.com/office/drawing/2014/main" id="{7D848B92-AA24-214F-8AA3-A4E59D4E792A}"/>
              </a:ext>
            </a:extLst>
          </p:cNvPr>
          <p:cNvSpPr txBox="1"/>
          <p:nvPr/>
        </p:nvSpPr>
        <p:spPr>
          <a:xfrm>
            <a:off x="369099" y="561943"/>
            <a:ext cx="2675467" cy="369332"/>
          </a:xfrm>
          <a:prstGeom prst="rect">
            <a:avLst/>
          </a:prstGeom>
          <a:noFill/>
        </p:spPr>
        <p:txBody>
          <a:bodyPr wrap="square" rtlCol="0">
            <a:spAutoFit/>
          </a:bodyPr>
          <a:lstStyle/>
          <a:p>
            <a:pPr algn="ctr"/>
            <a:r>
              <a:rPr lang="en-US" b="1" dirty="0"/>
              <a:t>Transition to Practice</a:t>
            </a:r>
          </a:p>
        </p:txBody>
      </p:sp>
    </p:spTree>
    <p:extLst>
      <p:ext uri="{BB962C8B-B14F-4D97-AF65-F5344CB8AC3E}">
        <p14:creationId xmlns:p14="http://schemas.microsoft.com/office/powerpoint/2010/main" val="247954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35378049"/>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Bookmark">
            <a:extLst>
              <a:ext uri="{FF2B5EF4-FFF2-40B4-BE49-F238E27FC236}">
                <a16:creationId xmlns:a16="http://schemas.microsoft.com/office/drawing/2014/main" id="{4B9D8227-744A-004C-BAD6-4043AF0E3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9881" y="4482506"/>
            <a:ext cx="914400" cy="914400"/>
          </a:xfrm>
          <a:prstGeom prst="rect">
            <a:avLst/>
          </a:prstGeom>
        </p:spPr>
      </p:pic>
    </p:spTree>
    <p:extLst>
      <p:ext uri="{BB962C8B-B14F-4D97-AF65-F5344CB8AC3E}">
        <p14:creationId xmlns:p14="http://schemas.microsoft.com/office/powerpoint/2010/main" val="95942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err="1">
                <a:solidFill>
                  <a:schemeClr val="accent1"/>
                </a:solidFill>
              </a:rPr>
              <a:t>Entrustability</a:t>
            </a:r>
            <a:br>
              <a:rPr lang="en-US" sz="6600" dirty="0">
                <a:solidFill>
                  <a:schemeClr val="accent1"/>
                </a:solidFill>
              </a:rPr>
            </a:br>
            <a:r>
              <a:rPr lang="en-US" sz="6600" dirty="0">
                <a:solidFill>
                  <a:schemeClr val="accent1"/>
                </a:solidFill>
              </a:rPr>
              <a:t>Scale</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EPAs will be assessed using the</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ounded Rectangle 14">
            <a:extLst>
              <a:ext uri="{FF2B5EF4-FFF2-40B4-BE49-F238E27FC236}">
                <a16:creationId xmlns:a16="http://schemas.microsoft.com/office/drawing/2014/main" id="{B4BE86BE-2851-0A46-B7DB-AF4616B758B0}"/>
              </a:ext>
            </a:extLst>
          </p:cNvPr>
          <p:cNvSpPr/>
          <p:nvPr/>
        </p:nvSpPr>
        <p:spPr>
          <a:xfrm>
            <a:off x="8120814" y="3687904"/>
            <a:ext cx="3130179" cy="2612871"/>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05730" y="4504678"/>
            <a:ext cx="1390099" cy="158868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 name="Straight Arrow Connector 15">
            <a:extLst>
              <a:ext uri="{FF2B5EF4-FFF2-40B4-BE49-F238E27FC236}">
                <a16:creationId xmlns:a16="http://schemas.microsoft.com/office/drawing/2014/main" id="{B4C535C7-E7CD-B542-90B0-3EB65B67C083}"/>
              </a:ext>
            </a:extLst>
          </p:cNvPr>
          <p:cNvCxnSpPr>
            <a:cxnSpLocks/>
          </p:cNvCxnSpPr>
          <p:nvPr/>
        </p:nvCxnSpPr>
        <p:spPr>
          <a:xfrm flipH="1">
            <a:off x="7574281" y="5413993"/>
            <a:ext cx="1396652" cy="35274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a:extLst>
              <a:ext uri="{FF2B5EF4-FFF2-40B4-BE49-F238E27FC236}">
                <a16:creationId xmlns:a16="http://schemas.microsoft.com/office/drawing/2014/main" id="{AECDECBC-2A89-5C4F-88E4-281602DB36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91" b="27772"/>
          <a:stretch/>
        </p:blipFill>
        <p:spPr bwMode="auto">
          <a:xfrm>
            <a:off x="6291395" y="5426950"/>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a:extLst>
              <a:ext uri="{FF2B5EF4-FFF2-40B4-BE49-F238E27FC236}">
                <a16:creationId xmlns:a16="http://schemas.microsoft.com/office/drawing/2014/main" id="{762E672C-3419-8145-B215-42A2F3D5EFAF}"/>
              </a:ext>
            </a:extLst>
          </p:cNvPr>
          <p:cNvPicPr>
            <a:picLocks noChangeAspect="1" noChangeArrowheads="1"/>
          </p:cNvPicPr>
          <p:nvPr/>
        </p:nvPicPr>
        <p:blipFill>
          <a:blip r:embed="rId4"/>
          <a:srcRect/>
          <a:stretch/>
        </p:blipFill>
        <p:spPr bwMode="auto">
          <a:xfrm flipH="1">
            <a:off x="8440614" y="3789460"/>
            <a:ext cx="710503" cy="159123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Graphic 12" descr="Chat">
            <a:extLst>
              <a:ext uri="{FF2B5EF4-FFF2-40B4-BE49-F238E27FC236}">
                <a16:creationId xmlns:a16="http://schemas.microsoft.com/office/drawing/2014/main" id="{09C8DB3D-F22F-2B4B-BB05-A925F149D9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6679" y="3606509"/>
            <a:ext cx="1051001" cy="1051001"/>
          </a:xfrm>
          <a:prstGeom prst="rect">
            <a:avLst/>
          </a:prstGeom>
        </p:spPr>
      </p:pic>
    </p:spTree>
    <p:extLst>
      <p:ext uri="{BB962C8B-B14F-4D97-AF65-F5344CB8AC3E}">
        <p14:creationId xmlns:p14="http://schemas.microsoft.com/office/powerpoint/2010/main" val="316502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ip calandar.jpg"/>
          <p:cNvPicPr>
            <a:picLocks noChangeAspect="1"/>
          </p:cNvPicPr>
          <p:nvPr/>
        </p:nvPicPr>
        <p:blipFill>
          <a:blip r:embed="rId3">
            <a:extLst>
              <a:ext uri="{BEBA8EAE-BF5A-486C-A8C5-ECC9F3942E4B}">
                <a14:imgProps xmlns:a14="http://schemas.microsoft.com/office/drawing/2010/main">
                  <a14:imgLayer r:embed="rId4">
                    <a14:imgEffect>
                      <a14:backgroundRemoval t="0" b="98884" l="0" r="99777"/>
                    </a14:imgEffect>
                  </a14:imgLayer>
                </a14:imgProps>
              </a:ext>
              <a:ext uri="{28A0092B-C50C-407E-A947-70E740481C1C}">
                <a14:useLocalDpi xmlns:a14="http://schemas.microsoft.com/office/drawing/2010/main" val="0"/>
              </a:ext>
            </a:extLst>
          </a:blip>
          <a:stretch>
            <a:fillRect/>
          </a:stretch>
        </p:blipFill>
        <p:spPr>
          <a:xfrm>
            <a:off x="5151177" y="371455"/>
            <a:ext cx="5191546" cy="5191546"/>
          </a:xfrm>
          <a:prstGeom prst="rect">
            <a:avLst/>
          </a:prstGeom>
        </p:spPr>
      </p:pic>
      <p:sp>
        <p:nvSpPr>
          <p:cNvPr id="9" name="TextBox 8"/>
          <p:cNvSpPr txBox="1"/>
          <p:nvPr/>
        </p:nvSpPr>
        <p:spPr>
          <a:xfrm>
            <a:off x="6741138" y="2090065"/>
            <a:ext cx="2224983" cy="1754326"/>
          </a:xfrm>
          <a:prstGeom prst="rect">
            <a:avLst/>
          </a:prstGeom>
          <a:noFill/>
        </p:spPr>
        <p:txBody>
          <a:bodyPr wrap="square" rtlCol="0">
            <a:spAutoFit/>
          </a:bodyPr>
          <a:lstStyle/>
          <a:p>
            <a:pPr algn="ctr"/>
            <a:r>
              <a:rPr lang="en-US" sz="5400" b="1" dirty="0">
                <a:solidFill>
                  <a:schemeClr val="tx2"/>
                </a:solidFill>
              </a:rPr>
              <a:t>July 1</a:t>
            </a:r>
          </a:p>
          <a:p>
            <a:pPr algn="ctr"/>
            <a:r>
              <a:rPr lang="en-US" sz="5400" b="1" dirty="0">
                <a:solidFill>
                  <a:schemeClr val="tx2"/>
                </a:solidFill>
              </a:rPr>
              <a:t>2020</a:t>
            </a:r>
          </a:p>
        </p:txBody>
      </p:sp>
      <p:sp>
        <p:nvSpPr>
          <p:cNvPr id="2" name="Title 1">
            <a:extLst>
              <a:ext uri="{FF2B5EF4-FFF2-40B4-BE49-F238E27FC236}">
                <a16:creationId xmlns:a16="http://schemas.microsoft.com/office/drawing/2014/main" id="{0A4F8377-9E8F-D746-BECB-89BB16D7ED11}"/>
              </a:ext>
            </a:extLst>
          </p:cNvPr>
          <p:cNvSpPr>
            <a:spLocks noGrp="1"/>
          </p:cNvSpPr>
          <p:nvPr>
            <p:ph type="title"/>
          </p:nvPr>
        </p:nvSpPr>
        <p:spPr/>
        <p:txBody>
          <a:bodyPr/>
          <a:lstStyle/>
          <a:p>
            <a:r>
              <a:rPr lang="en-US" b="1" dirty="0"/>
              <a:t>Go-Live</a:t>
            </a:r>
            <a:br>
              <a:rPr lang="en-US" b="1" dirty="0"/>
            </a:br>
            <a:r>
              <a:rPr lang="en-US" b="1" dirty="0"/>
              <a:t>for</a:t>
            </a:r>
            <a:br>
              <a:rPr lang="en-US" b="1" dirty="0"/>
            </a:br>
            <a:r>
              <a:rPr lang="en-US" b="1" dirty="0"/>
              <a:t>General Program</a:t>
            </a:r>
          </a:p>
        </p:txBody>
      </p:sp>
      <p:sp>
        <p:nvSpPr>
          <p:cNvPr id="6" name="Rectangle 5">
            <a:extLst>
              <a:ext uri="{FF2B5EF4-FFF2-40B4-BE49-F238E27FC236}">
                <a16:creationId xmlns:a16="http://schemas.microsoft.com/office/drawing/2014/main" id="{3E32F343-EE2A-1840-8BDC-699EB7A2E534}"/>
              </a:ext>
            </a:extLst>
          </p:cNvPr>
          <p:cNvSpPr/>
          <p:nvPr/>
        </p:nvSpPr>
        <p:spPr>
          <a:xfrm>
            <a:off x="3887639" y="5725020"/>
            <a:ext cx="7931979"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rgbClr val="C00000"/>
                </a:solidFill>
                <a:effectLst/>
              </a:rPr>
              <a:t>Only applies to the incoming residents!</a:t>
            </a:r>
          </a:p>
        </p:txBody>
      </p:sp>
      <p:pic>
        <p:nvPicPr>
          <p:cNvPr id="10" name="Graphic 9" descr="Streetlight">
            <a:extLst>
              <a:ext uri="{FF2B5EF4-FFF2-40B4-BE49-F238E27FC236}">
                <a16:creationId xmlns:a16="http://schemas.microsoft.com/office/drawing/2014/main" id="{61944697-C1EA-A143-AB7A-70766B5BA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6160" y="5467619"/>
            <a:ext cx="914400" cy="914400"/>
          </a:xfrm>
          <a:prstGeom prst="rect">
            <a:avLst/>
          </a:prstGeom>
        </p:spPr>
      </p:pic>
    </p:spTree>
    <p:extLst>
      <p:ext uri="{BB962C8B-B14F-4D97-AF65-F5344CB8AC3E}">
        <p14:creationId xmlns:p14="http://schemas.microsoft.com/office/powerpoint/2010/main" val="380896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EFB3-DB0B-E146-9F38-67C3A3DE419C}"/>
              </a:ext>
            </a:extLst>
          </p:cNvPr>
          <p:cNvSpPr>
            <a:spLocks noGrp="1"/>
          </p:cNvSpPr>
          <p:nvPr>
            <p:ph type="title"/>
          </p:nvPr>
        </p:nvSpPr>
        <p:spPr/>
        <p:txBody>
          <a:bodyPr/>
          <a:lstStyle/>
          <a:p>
            <a:r>
              <a:rPr lang="en-US" b="1" dirty="0"/>
              <a:t>Entrustment</a:t>
            </a:r>
            <a:br>
              <a:rPr lang="en-US" b="1" dirty="0"/>
            </a:br>
            <a:r>
              <a:rPr lang="en-US" b="1" dirty="0"/>
              <a:t>Scale</a:t>
            </a:r>
            <a:br>
              <a:rPr lang="en-US" b="1" dirty="0"/>
            </a:br>
            <a:endParaRPr lang="en-US" sz="2800" b="1" dirty="0">
              <a:solidFill>
                <a:schemeClr val="accent4"/>
              </a:solidFill>
            </a:endParaRPr>
          </a:p>
        </p:txBody>
      </p:sp>
      <p:graphicFrame>
        <p:nvGraphicFramePr>
          <p:cNvPr id="7" name="Table 6">
            <a:extLst>
              <a:ext uri="{FF2B5EF4-FFF2-40B4-BE49-F238E27FC236}">
                <a16:creationId xmlns:a16="http://schemas.microsoft.com/office/drawing/2014/main" id="{9CC19481-1B15-CA40-9965-A133C725884E}"/>
              </a:ext>
            </a:extLst>
          </p:cNvPr>
          <p:cNvGraphicFramePr>
            <a:graphicFrameLocks noGrp="1"/>
          </p:cNvGraphicFramePr>
          <p:nvPr/>
        </p:nvGraphicFramePr>
        <p:xfrm>
          <a:off x="3571240" y="1542626"/>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370840">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chemeClr val="accent6"/>
                    </a:solidFill>
                  </a:tcPr>
                </a:tc>
                <a:tc>
                  <a:txBody>
                    <a:bodyPr/>
                    <a:lstStyle/>
                    <a:p>
                      <a:pPr algn="ctr"/>
                      <a:r>
                        <a:rPr lang="en-US" sz="2800" dirty="0"/>
                        <a:t>I had to talk them through.</a:t>
                      </a:r>
                    </a:p>
                  </a:txBody>
                  <a:tcPr>
                    <a:solidFill>
                      <a:schemeClr val="accent4"/>
                    </a:solidFill>
                  </a:tcPr>
                </a:tc>
                <a:tc>
                  <a:txBody>
                    <a:bodyPr/>
                    <a:lstStyle/>
                    <a:p>
                      <a:pPr algn="ctr"/>
                      <a:r>
                        <a:rPr lang="en-US" sz="2800" dirty="0"/>
                        <a:t>I needed to prompt.</a:t>
                      </a:r>
                    </a:p>
                  </a:txBody>
                  <a:tcPr>
                    <a:solidFill>
                      <a:schemeClr val="accent1"/>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
        <p:nvSpPr>
          <p:cNvPr id="3" name="TextBox 2">
            <a:extLst>
              <a:ext uri="{FF2B5EF4-FFF2-40B4-BE49-F238E27FC236}">
                <a16:creationId xmlns:a16="http://schemas.microsoft.com/office/drawing/2014/main" id="{0904623B-8124-DE49-B586-66FF8840381C}"/>
              </a:ext>
            </a:extLst>
          </p:cNvPr>
          <p:cNvSpPr txBox="1"/>
          <p:nvPr/>
        </p:nvSpPr>
        <p:spPr>
          <a:xfrm>
            <a:off x="3423702" y="4739148"/>
            <a:ext cx="226612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Learner didn’t do task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Needed complete hands on guidance</a:t>
            </a:r>
          </a:p>
        </p:txBody>
      </p:sp>
      <p:cxnSp>
        <p:nvCxnSpPr>
          <p:cNvPr id="5" name="Straight Connector 4">
            <a:extLst>
              <a:ext uri="{FF2B5EF4-FFF2-40B4-BE49-F238E27FC236}">
                <a16:creationId xmlns:a16="http://schemas.microsoft.com/office/drawing/2014/main" id="{8F67A3A5-7099-DB46-91CB-E1191265231D}"/>
              </a:ext>
            </a:extLst>
          </p:cNvPr>
          <p:cNvCxnSpPr/>
          <p:nvPr/>
        </p:nvCxnSpPr>
        <p:spPr>
          <a:xfrm>
            <a:off x="4359965" y="4214191"/>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C2F4DD-860F-BA45-AAE0-9C7401349903}"/>
              </a:ext>
            </a:extLst>
          </p:cNvPr>
          <p:cNvSpPr txBox="1"/>
          <p:nvPr/>
        </p:nvSpPr>
        <p:spPr>
          <a:xfrm>
            <a:off x="4819153" y="477506"/>
            <a:ext cx="22661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Learner required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constant direction</a:t>
            </a:r>
          </a:p>
        </p:txBody>
      </p:sp>
      <p:cxnSp>
        <p:nvCxnSpPr>
          <p:cNvPr id="9" name="Straight Connector 8">
            <a:extLst>
              <a:ext uri="{FF2B5EF4-FFF2-40B4-BE49-F238E27FC236}">
                <a16:creationId xmlns:a16="http://schemas.microsoft.com/office/drawing/2014/main" id="{2FE5ECC7-A800-6F40-B647-2BDE9222BA48}"/>
              </a:ext>
            </a:extLst>
          </p:cNvPr>
          <p:cNvCxnSpPr>
            <a:cxnSpLocks/>
          </p:cNvCxnSpPr>
          <p:nvPr/>
        </p:nvCxnSpPr>
        <p:spPr>
          <a:xfrm>
            <a:off x="5985343" y="1123837"/>
            <a:ext cx="0" cy="58569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0F31A9-9146-1E4A-B1BF-D58487461F73}"/>
              </a:ext>
            </a:extLst>
          </p:cNvPr>
          <p:cNvSpPr txBox="1"/>
          <p:nvPr/>
        </p:nvSpPr>
        <p:spPr>
          <a:xfrm>
            <a:off x="6502178" y="4853709"/>
            <a:ext cx="226612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Some independence but required intermittent direction</a:t>
            </a:r>
          </a:p>
        </p:txBody>
      </p:sp>
      <p:cxnSp>
        <p:nvCxnSpPr>
          <p:cNvPr id="11" name="Straight Connector 10">
            <a:extLst>
              <a:ext uri="{FF2B5EF4-FFF2-40B4-BE49-F238E27FC236}">
                <a16:creationId xmlns:a16="http://schemas.microsoft.com/office/drawing/2014/main" id="{DE683A93-83B6-584D-91BD-4572E9649995}"/>
              </a:ext>
            </a:extLst>
          </p:cNvPr>
          <p:cNvCxnSpPr/>
          <p:nvPr/>
        </p:nvCxnSpPr>
        <p:spPr>
          <a:xfrm>
            <a:off x="7635238" y="4279157"/>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434D249-0851-564F-BA1C-F77C032E10EA}"/>
              </a:ext>
            </a:extLst>
          </p:cNvPr>
          <p:cNvSpPr txBox="1"/>
          <p:nvPr/>
        </p:nvSpPr>
        <p:spPr>
          <a:xfrm>
            <a:off x="7085274" y="179587"/>
            <a:ext cx="461396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Resident demonstrates sound knowledge &amp; skill but needed help with unexpected challenges.  A few things you needed to f/u on.  No significant concerns.</a:t>
            </a:r>
          </a:p>
        </p:txBody>
      </p:sp>
      <p:cxnSp>
        <p:nvCxnSpPr>
          <p:cNvPr id="13" name="Straight Connector 12">
            <a:extLst>
              <a:ext uri="{FF2B5EF4-FFF2-40B4-BE49-F238E27FC236}">
                <a16:creationId xmlns:a16="http://schemas.microsoft.com/office/drawing/2014/main" id="{8C1D83EC-5CA2-F84D-B595-D266AC25CD7E}"/>
              </a:ext>
            </a:extLst>
          </p:cNvPr>
          <p:cNvCxnSpPr>
            <a:cxnSpLocks/>
          </p:cNvCxnSpPr>
          <p:nvPr/>
        </p:nvCxnSpPr>
        <p:spPr>
          <a:xfrm>
            <a:off x="9245377" y="1416683"/>
            <a:ext cx="0" cy="39886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9CBE44-7E9F-1541-A983-7C54748D8E3F}"/>
              </a:ext>
            </a:extLst>
          </p:cNvPr>
          <p:cNvSpPr txBox="1"/>
          <p:nvPr/>
        </p:nvSpPr>
        <p:spPr>
          <a:xfrm>
            <a:off x="9786063" y="5039125"/>
            <a:ext cx="226612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Complete independence.  Understands risks.  Performs safely.  Practice ready.</a:t>
            </a:r>
          </a:p>
        </p:txBody>
      </p:sp>
      <p:cxnSp>
        <p:nvCxnSpPr>
          <p:cNvPr id="16" name="Straight Connector 15">
            <a:extLst>
              <a:ext uri="{FF2B5EF4-FFF2-40B4-BE49-F238E27FC236}">
                <a16:creationId xmlns:a16="http://schemas.microsoft.com/office/drawing/2014/main" id="{59A5841D-8D9E-C146-8059-920D8E89EFC3}"/>
              </a:ext>
            </a:extLst>
          </p:cNvPr>
          <p:cNvCxnSpPr>
            <a:cxnSpLocks/>
          </p:cNvCxnSpPr>
          <p:nvPr/>
        </p:nvCxnSpPr>
        <p:spPr>
          <a:xfrm>
            <a:off x="10919123" y="4529666"/>
            <a:ext cx="0" cy="50945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DCD9B5-9DB4-7B40-83B0-E70120835B16}"/>
              </a:ext>
            </a:extLst>
          </p:cNvPr>
          <p:cNvSpPr txBox="1"/>
          <p:nvPr/>
        </p:nvSpPr>
        <p:spPr>
          <a:xfrm>
            <a:off x="4556762" y="6057328"/>
            <a:ext cx="481583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**If any concerns with risk assessment or safety, should not score above 3.</a:t>
            </a:r>
          </a:p>
        </p:txBody>
      </p:sp>
    </p:spTree>
    <p:extLst>
      <p:ext uri="{BB962C8B-B14F-4D97-AF65-F5344CB8AC3E}">
        <p14:creationId xmlns:p14="http://schemas.microsoft.com/office/powerpoint/2010/main" val="424841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43B527-F946-054A-9F3A-8363705E680F}"/>
              </a:ext>
            </a:extLst>
          </p:cNvPr>
          <p:cNvPicPr>
            <a:picLocks noChangeAspect="1"/>
          </p:cNvPicPr>
          <p:nvPr/>
        </p:nvPicPr>
        <p:blipFill>
          <a:blip r:embed="rId2"/>
          <a:stretch>
            <a:fillRect/>
          </a:stretch>
        </p:blipFill>
        <p:spPr>
          <a:xfrm>
            <a:off x="4627030" y="206907"/>
            <a:ext cx="6091769" cy="6444186"/>
          </a:xfrm>
          <a:prstGeom prst="rect">
            <a:avLst/>
          </a:prstGeom>
          <a:ln>
            <a:solidFill>
              <a:schemeClr val="tx1"/>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Work-Based</a:t>
            </a:r>
            <a:br>
              <a:rPr lang="en-US" b="1" dirty="0"/>
            </a:br>
            <a:r>
              <a:rPr lang="en-US" b="1" dirty="0"/>
              <a:t>Assessment </a:t>
            </a:r>
            <a:br>
              <a:rPr lang="en-US" b="1" dirty="0"/>
            </a:br>
            <a:r>
              <a:rPr lang="en-US" b="1" dirty="0"/>
              <a:t>(WBA)</a:t>
            </a:r>
          </a:p>
        </p:txBody>
      </p:sp>
      <p:sp>
        <p:nvSpPr>
          <p:cNvPr id="3" name="Frame 2">
            <a:extLst>
              <a:ext uri="{FF2B5EF4-FFF2-40B4-BE49-F238E27FC236}">
                <a16:creationId xmlns:a16="http://schemas.microsoft.com/office/drawing/2014/main" id="{3A1CF7FE-0613-A146-B092-DEE8E88FCEB8}"/>
              </a:ext>
            </a:extLst>
          </p:cNvPr>
          <p:cNvSpPr/>
          <p:nvPr/>
        </p:nvSpPr>
        <p:spPr>
          <a:xfrm>
            <a:off x="4388479" y="2497666"/>
            <a:ext cx="6448397" cy="5668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a:extLst>
              <a:ext uri="{FF2B5EF4-FFF2-40B4-BE49-F238E27FC236}">
                <a16:creationId xmlns:a16="http://schemas.microsoft.com/office/drawing/2014/main" id="{97F92F74-80FF-F841-985B-6EAB683ADE40}"/>
              </a:ext>
            </a:extLst>
          </p:cNvPr>
          <p:cNvSpPr/>
          <p:nvPr/>
        </p:nvSpPr>
        <p:spPr>
          <a:xfrm>
            <a:off x="4388479" y="4646141"/>
            <a:ext cx="6448397" cy="111210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BC969F71-A159-6A48-8A5D-7108A1258D65}"/>
              </a:ext>
            </a:extLst>
          </p:cNvPr>
          <p:cNvSpPr/>
          <p:nvPr/>
        </p:nvSpPr>
        <p:spPr>
          <a:xfrm>
            <a:off x="4388479" y="2689412"/>
            <a:ext cx="6438783" cy="240752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61E34836-53B0-C941-8D5A-9518008B069F}"/>
              </a:ext>
            </a:extLst>
          </p:cNvPr>
          <p:cNvSpPr/>
          <p:nvPr/>
        </p:nvSpPr>
        <p:spPr>
          <a:xfrm>
            <a:off x="4388480" y="5360806"/>
            <a:ext cx="6438782" cy="145626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78D49F14-2509-4A45-836F-EB65F53D4442}"/>
              </a:ext>
            </a:extLst>
          </p:cNvPr>
          <p:cNvSpPr txBox="1"/>
          <p:nvPr/>
        </p:nvSpPr>
        <p:spPr>
          <a:xfrm>
            <a:off x="7193280" y="1536192"/>
            <a:ext cx="1865376" cy="64617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1616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5951-7D65-E94B-8FA9-A9DD1A461707}"/>
              </a:ext>
            </a:extLst>
          </p:cNvPr>
          <p:cNvSpPr>
            <a:spLocks noGrp="1"/>
          </p:cNvSpPr>
          <p:nvPr>
            <p:ph type="title"/>
          </p:nvPr>
        </p:nvSpPr>
        <p:spPr>
          <a:xfrm>
            <a:off x="252919" y="1123837"/>
            <a:ext cx="2947482" cy="4601183"/>
          </a:xfrm>
        </p:spPr>
        <p:txBody>
          <a:bodyPr>
            <a:normAutofit/>
          </a:bodyPr>
          <a:lstStyle/>
          <a:p>
            <a:r>
              <a:rPr lang="en-US" dirty="0"/>
              <a:t>Assessment of EPAs</a:t>
            </a:r>
          </a:p>
        </p:txBody>
      </p:sp>
      <p:graphicFrame>
        <p:nvGraphicFramePr>
          <p:cNvPr id="5" name="Content Placeholder 2">
            <a:extLst>
              <a:ext uri="{FF2B5EF4-FFF2-40B4-BE49-F238E27FC236}">
                <a16:creationId xmlns:a16="http://schemas.microsoft.com/office/drawing/2014/main" id="{347C4AF4-4C60-455C-9111-1EA989ABB865}"/>
              </a:ext>
            </a:extLst>
          </p:cNvPr>
          <p:cNvGraphicFramePr>
            <a:graphicFrameLocks noGrp="1"/>
          </p:cNvGraphicFramePr>
          <p:nvPr>
            <p:ph sz="quarter" idx="13"/>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9415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10F59B-7BAC-6341-9B91-FBD08B7841EB}"/>
              </a:ext>
            </a:extLst>
          </p:cNvPr>
          <p:cNvSpPr>
            <a:spLocks noGrp="1"/>
          </p:cNvSpPr>
          <p:nvPr>
            <p:ph type="title"/>
          </p:nvPr>
        </p:nvSpPr>
        <p:spPr/>
        <p:txBody>
          <a:bodyPr/>
          <a:lstStyle/>
          <a:p>
            <a:r>
              <a:rPr lang="en-US" dirty="0">
                <a:solidFill>
                  <a:schemeClr val="accent1"/>
                </a:solidFill>
              </a:rPr>
              <a:t>Other Evals Will Still Matter</a:t>
            </a:r>
            <a:endParaRPr lang="en-US" dirty="0"/>
          </a:p>
        </p:txBody>
      </p:sp>
      <p:sp>
        <p:nvSpPr>
          <p:cNvPr id="8" name="Text Placeholder 7">
            <a:extLst>
              <a:ext uri="{FF2B5EF4-FFF2-40B4-BE49-F238E27FC236}">
                <a16:creationId xmlns:a16="http://schemas.microsoft.com/office/drawing/2014/main" id="{3C798AAA-4C26-8A4B-B80B-2CB63AE36F9F}"/>
              </a:ext>
            </a:extLst>
          </p:cNvPr>
          <p:cNvSpPr>
            <a:spLocks noGrp="1"/>
          </p:cNvSpPr>
          <p:nvPr>
            <p:ph type="body" idx="1"/>
          </p:nvPr>
        </p:nvSpPr>
        <p:spPr>
          <a:xfrm>
            <a:off x="685780" y="4113146"/>
            <a:ext cx="3310128" cy="576262"/>
          </a:xfrm>
        </p:spPr>
        <p:txBody>
          <a:bodyPr/>
          <a:lstStyle/>
          <a:p>
            <a:r>
              <a:rPr lang="en-US" sz="2800" dirty="0"/>
              <a:t>ITARs</a:t>
            </a:r>
          </a:p>
        </p:txBody>
      </p:sp>
      <p:pic>
        <p:nvPicPr>
          <p:cNvPr id="24" name="Picture Placeholder 23" descr="List">
            <a:extLst>
              <a:ext uri="{FF2B5EF4-FFF2-40B4-BE49-F238E27FC236}">
                <a16:creationId xmlns:a16="http://schemas.microsoft.com/office/drawing/2014/main" id="{6903E0C0-ED71-A140-BFE5-5564B8DE4120}"/>
              </a:ext>
            </a:extLst>
          </p:cNvPr>
          <p:cNvPicPr>
            <a:picLocks noGrp="1" noChangeAspect="1"/>
          </p:cNvPicPr>
          <p:nvPr>
            <p:ph type="pic" idx="15"/>
          </p:nvPr>
        </p:nvPicPr>
        <p:blipFill>
          <a:blip r:embed="rId2">
            <a:extLst>
              <a:ext uri="{96DAC541-7B7A-43D3-8B79-37D633B846F1}">
                <asvg:svgBlip xmlns:asvg="http://schemas.microsoft.com/office/drawing/2016/SVG/main" r:embed="rId3"/>
              </a:ext>
            </a:extLst>
          </a:blip>
          <a:srcRect t="26787" b="26787"/>
          <a:stretch>
            <a:fillRect/>
          </a:stretch>
        </p:blipFill>
        <p:spPr/>
      </p:pic>
      <p:sp>
        <p:nvSpPr>
          <p:cNvPr id="12" name="Text Placeholder 11">
            <a:extLst>
              <a:ext uri="{FF2B5EF4-FFF2-40B4-BE49-F238E27FC236}">
                <a16:creationId xmlns:a16="http://schemas.microsoft.com/office/drawing/2014/main" id="{D01B334B-9887-2549-BA48-08EC77AD4BB4}"/>
              </a:ext>
            </a:extLst>
          </p:cNvPr>
          <p:cNvSpPr>
            <a:spLocks noGrp="1"/>
          </p:cNvSpPr>
          <p:nvPr>
            <p:ph type="body" sz="half" idx="18"/>
          </p:nvPr>
        </p:nvSpPr>
        <p:spPr>
          <a:xfrm>
            <a:off x="685780" y="4878517"/>
            <a:ext cx="3310128" cy="985299"/>
          </a:xfrm>
        </p:spPr>
        <p:txBody>
          <a:bodyPr>
            <a:normAutofit/>
          </a:bodyPr>
          <a:lstStyle/>
          <a:p>
            <a:r>
              <a:rPr lang="en-US" sz="1800" dirty="0"/>
              <a:t>Mid- &amp; end- rotation Evaluations</a:t>
            </a:r>
          </a:p>
        </p:txBody>
      </p:sp>
      <p:sp>
        <p:nvSpPr>
          <p:cNvPr id="9" name="Text Placeholder 8">
            <a:extLst>
              <a:ext uri="{FF2B5EF4-FFF2-40B4-BE49-F238E27FC236}">
                <a16:creationId xmlns:a16="http://schemas.microsoft.com/office/drawing/2014/main" id="{E994BB2F-7B3A-CA4B-BCD8-D8BC583A5CA2}"/>
              </a:ext>
            </a:extLst>
          </p:cNvPr>
          <p:cNvSpPr>
            <a:spLocks noGrp="1"/>
          </p:cNvSpPr>
          <p:nvPr>
            <p:ph type="body" sz="quarter" idx="3"/>
          </p:nvPr>
        </p:nvSpPr>
        <p:spPr>
          <a:xfrm>
            <a:off x="4229178" y="4113146"/>
            <a:ext cx="3310128" cy="576262"/>
          </a:xfrm>
        </p:spPr>
        <p:txBody>
          <a:bodyPr/>
          <a:lstStyle/>
          <a:p>
            <a:r>
              <a:rPr lang="en-US" sz="2800" dirty="0"/>
              <a:t>Scholarly Projects</a:t>
            </a:r>
          </a:p>
        </p:txBody>
      </p:sp>
      <p:pic>
        <p:nvPicPr>
          <p:cNvPr id="20" name="Picture Placeholder 19" descr="Presentation with pie chart">
            <a:extLst>
              <a:ext uri="{FF2B5EF4-FFF2-40B4-BE49-F238E27FC236}">
                <a16:creationId xmlns:a16="http://schemas.microsoft.com/office/drawing/2014/main" id="{5D9FCDC8-65E7-4443-8197-47E327D519CE}"/>
              </a:ext>
            </a:extLst>
          </p:cNvPr>
          <p:cNvPicPr>
            <a:picLocks noGrp="1" noChangeAspect="1"/>
          </p:cNvPicPr>
          <p:nvPr>
            <p:ph type="pic" idx="21"/>
          </p:nvPr>
        </p:nvPicPr>
        <p:blipFill>
          <a:blip r:embed="rId4">
            <a:extLst>
              <a:ext uri="{96DAC541-7B7A-43D3-8B79-37D633B846F1}">
                <asvg:svgBlip xmlns:asvg="http://schemas.microsoft.com/office/drawing/2016/SVG/main" r:embed="rId5"/>
              </a:ext>
            </a:extLst>
          </a:blip>
          <a:srcRect t="26811" b="26811"/>
          <a:stretch>
            <a:fillRect/>
          </a:stretch>
        </p:blipFill>
        <p:spPr/>
      </p:pic>
      <p:sp>
        <p:nvSpPr>
          <p:cNvPr id="13" name="Text Placeholder 12">
            <a:extLst>
              <a:ext uri="{FF2B5EF4-FFF2-40B4-BE49-F238E27FC236}">
                <a16:creationId xmlns:a16="http://schemas.microsoft.com/office/drawing/2014/main" id="{6CE7DD01-9E49-1740-938A-214B4444E144}"/>
              </a:ext>
            </a:extLst>
          </p:cNvPr>
          <p:cNvSpPr>
            <a:spLocks noGrp="1"/>
          </p:cNvSpPr>
          <p:nvPr>
            <p:ph type="body" sz="half" idx="19"/>
          </p:nvPr>
        </p:nvSpPr>
        <p:spPr>
          <a:xfrm>
            <a:off x="4235999" y="4878517"/>
            <a:ext cx="3310128" cy="985300"/>
          </a:xfrm>
        </p:spPr>
        <p:txBody>
          <a:bodyPr>
            <a:normAutofit/>
          </a:bodyPr>
          <a:lstStyle/>
          <a:p>
            <a:r>
              <a:rPr lang="en-US" sz="1800" dirty="0"/>
              <a:t>Grand Rounds</a:t>
            </a:r>
          </a:p>
          <a:p>
            <a:r>
              <a:rPr lang="en-US" sz="1800" dirty="0"/>
              <a:t>Poster presentation</a:t>
            </a:r>
          </a:p>
        </p:txBody>
      </p:sp>
      <p:sp>
        <p:nvSpPr>
          <p:cNvPr id="10" name="Text Placeholder 9">
            <a:extLst>
              <a:ext uri="{FF2B5EF4-FFF2-40B4-BE49-F238E27FC236}">
                <a16:creationId xmlns:a16="http://schemas.microsoft.com/office/drawing/2014/main" id="{834CB1BD-ADAC-954D-B0F8-82C5002E8251}"/>
              </a:ext>
            </a:extLst>
          </p:cNvPr>
          <p:cNvSpPr>
            <a:spLocks noGrp="1"/>
          </p:cNvSpPr>
          <p:nvPr>
            <p:ph type="body" sz="quarter" idx="13"/>
          </p:nvPr>
        </p:nvSpPr>
        <p:spPr>
          <a:xfrm>
            <a:off x="7768819" y="4113146"/>
            <a:ext cx="3310128" cy="576262"/>
          </a:xfrm>
        </p:spPr>
        <p:txBody>
          <a:bodyPr/>
          <a:lstStyle/>
          <a:p>
            <a:r>
              <a:rPr lang="en-US" sz="2800" dirty="0"/>
              <a:t>Longitudinal F/U </a:t>
            </a:r>
          </a:p>
        </p:txBody>
      </p:sp>
      <p:pic>
        <p:nvPicPr>
          <p:cNvPr id="22" name="Picture Placeholder 21" descr="Arrow circle">
            <a:extLst>
              <a:ext uri="{FF2B5EF4-FFF2-40B4-BE49-F238E27FC236}">
                <a16:creationId xmlns:a16="http://schemas.microsoft.com/office/drawing/2014/main" id="{7296B589-1954-1842-95BE-922EB1D37AD0}"/>
              </a:ext>
            </a:extLst>
          </p:cNvPr>
          <p:cNvPicPr>
            <a:picLocks noGrp="1" noChangeAspect="1"/>
          </p:cNvPicPr>
          <p:nvPr>
            <p:ph type="pic" idx="22"/>
          </p:nvPr>
        </p:nvPicPr>
        <p:blipFill>
          <a:blip r:embed="rId6">
            <a:extLst>
              <a:ext uri="{96DAC541-7B7A-43D3-8B79-37D633B846F1}">
                <asvg:svgBlip xmlns:asvg="http://schemas.microsoft.com/office/drawing/2016/SVG/main" r:embed="rId7"/>
              </a:ext>
            </a:extLst>
          </a:blip>
          <a:srcRect t="26787" b="26787"/>
          <a:stretch>
            <a:fillRect/>
          </a:stretch>
        </p:blipFill>
        <p:spPr/>
      </p:pic>
      <p:sp>
        <p:nvSpPr>
          <p:cNvPr id="14" name="Text Placeholder 13">
            <a:extLst>
              <a:ext uri="{FF2B5EF4-FFF2-40B4-BE49-F238E27FC236}">
                <a16:creationId xmlns:a16="http://schemas.microsoft.com/office/drawing/2014/main" id="{AB6F5C0D-EC39-E748-BCB1-D747C8EFF5C1}"/>
              </a:ext>
            </a:extLst>
          </p:cNvPr>
          <p:cNvSpPr>
            <a:spLocks noGrp="1"/>
          </p:cNvSpPr>
          <p:nvPr>
            <p:ph type="body" sz="half" idx="20"/>
          </p:nvPr>
        </p:nvSpPr>
        <p:spPr>
          <a:xfrm>
            <a:off x="7768819" y="4881936"/>
            <a:ext cx="3310128" cy="985302"/>
          </a:xfrm>
        </p:spPr>
        <p:txBody>
          <a:bodyPr>
            <a:normAutofit/>
          </a:bodyPr>
          <a:lstStyle/>
          <a:p>
            <a:r>
              <a:rPr lang="en-US" sz="1800" dirty="0"/>
              <a:t>Logs</a:t>
            </a:r>
          </a:p>
        </p:txBody>
      </p:sp>
    </p:spTree>
    <p:extLst>
      <p:ext uri="{BB962C8B-B14F-4D97-AF65-F5344CB8AC3E}">
        <p14:creationId xmlns:p14="http://schemas.microsoft.com/office/powerpoint/2010/main" val="3703621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pic>
        <p:nvPicPr>
          <p:cNvPr id="9" name="Graphic 8" descr="Bookmark">
            <a:extLst>
              <a:ext uri="{FF2B5EF4-FFF2-40B4-BE49-F238E27FC236}">
                <a16:creationId xmlns:a16="http://schemas.microsoft.com/office/drawing/2014/main" id="{ABA9805F-017F-4447-BB33-DCACA40139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9881" y="4482506"/>
            <a:ext cx="914400" cy="914400"/>
          </a:xfrm>
          <a:prstGeom prst="rect">
            <a:avLst/>
          </a:prstGeom>
        </p:spPr>
      </p:pic>
      <p:graphicFrame>
        <p:nvGraphicFramePr>
          <p:cNvPr id="10" name="Content Placeholder 3">
            <a:extLst>
              <a:ext uri="{FF2B5EF4-FFF2-40B4-BE49-F238E27FC236}">
                <a16:creationId xmlns:a16="http://schemas.microsoft.com/office/drawing/2014/main" id="{583A15DF-F78F-1745-B418-B65699056A2E}"/>
              </a:ext>
            </a:extLst>
          </p:cNvPr>
          <p:cNvGraphicFramePr>
            <a:graphicFrameLocks noGrp="1"/>
          </p:cNvGraphicFramePr>
          <p:nvPr>
            <p:ph idx="1"/>
            <p:extLst>
              <p:ext uri="{D42A27DB-BD31-4B8C-83A1-F6EECF244321}">
                <p14:modId xmlns:p14="http://schemas.microsoft.com/office/powerpoint/2010/main" val="701203240"/>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Graphic 4" descr="Checklist">
            <a:extLst>
              <a:ext uri="{FF2B5EF4-FFF2-40B4-BE49-F238E27FC236}">
                <a16:creationId xmlns:a16="http://schemas.microsoft.com/office/drawing/2014/main" id="{148A50C7-CDFB-BC4D-B318-5D81A9B377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73671" y="1063231"/>
            <a:ext cx="1138518" cy="1138518"/>
          </a:xfrm>
          <a:prstGeom prst="rect">
            <a:avLst/>
          </a:prstGeom>
        </p:spPr>
      </p:pic>
      <p:pic>
        <p:nvPicPr>
          <p:cNvPr id="7" name="Graphic 6" descr="Puzzle">
            <a:extLst>
              <a:ext uri="{FF2B5EF4-FFF2-40B4-BE49-F238E27FC236}">
                <a16:creationId xmlns:a16="http://schemas.microsoft.com/office/drawing/2014/main" id="{EF9457A1-B812-C64F-BF28-113EA613DD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25120" y="1045302"/>
            <a:ext cx="1138518" cy="1138518"/>
          </a:xfrm>
          <a:prstGeom prst="rect">
            <a:avLst/>
          </a:prstGeom>
        </p:spPr>
      </p:pic>
    </p:spTree>
    <p:extLst>
      <p:ext uri="{BB962C8B-B14F-4D97-AF65-F5344CB8AC3E}">
        <p14:creationId xmlns:p14="http://schemas.microsoft.com/office/powerpoint/2010/main" val="408789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7" y="1298448"/>
            <a:ext cx="3685070" cy="3255264"/>
          </a:xfrm>
        </p:spPr>
        <p:txBody>
          <a:bodyPr vert="horz" lIns="91440" tIns="45720" rIns="91440" bIns="45720" rtlCol="0" anchor="b">
            <a:normAutofit/>
          </a:bodyPr>
          <a:lstStyle/>
          <a:p>
            <a:r>
              <a:rPr lang="en-US">
                <a:solidFill>
                  <a:srgbClr val="FFFFFF"/>
                </a:solidFill>
              </a:rPr>
              <a:t>How will this work?</a:t>
            </a:r>
          </a:p>
        </p:txBody>
      </p:sp>
      <p:pic>
        <p:nvPicPr>
          <p:cNvPr id="4" name="Picture 3" descr="gears.jpg"/>
          <p:cNvPicPr>
            <a:picLocks noChangeAspect="1"/>
          </p:cNvPicPr>
          <p:nvPr/>
        </p:nvPicPr>
        <p:blipFill rotWithShape="1">
          <a:blip r:embed="rId2">
            <a:extLst>
              <a:ext uri="{BEBA8EAE-BF5A-486C-A8C5-ECC9F3942E4B}">
                <a14:imgProps xmlns:a14="http://schemas.microsoft.com/office/drawing/2010/main">
                  <a14:imgLayer r:embed="rId3">
                    <a14:imgEffect>
                      <a14:backgroundRemoval t="15625" b="80188" l="15188" r="84750">
                        <a14:foregroundMark x1="40938" y1="34875" x2="40938" y2="34875"/>
                        <a14:foregroundMark x1="41625" y1="39938" x2="41625" y2="39938"/>
                        <a14:foregroundMark x1="36563" y1="35188" x2="36563" y2="35188"/>
                        <a14:foregroundMark x1="28625" y1="26125" x2="28625" y2="26125"/>
                        <a14:foregroundMark x1="23875" y1="26875" x2="23875" y2="26875"/>
                        <a14:foregroundMark x1="22063" y1="30875" x2="22063" y2="30875"/>
                        <a14:foregroundMark x1="24250" y1="34125" x2="24250" y2="34125"/>
                        <a14:foregroundMark x1="28625" y1="34500" x2="28625" y2="34500"/>
                        <a14:foregroundMark x1="30813" y1="30125" x2="30813" y2="30125"/>
                        <a14:foregroundMark x1="34063" y1="46813" x2="34063" y2="46813"/>
                        <a14:foregroundMark x1="23875" y1="51188" x2="23875" y2="51188"/>
                        <a14:foregroundMark x1="29000" y1="53312" x2="29000" y2="53312"/>
                        <a14:foregroundMark x1="30813" y1="47563" x2="30813" y2="47563"/>
                        <a14:foregroundMark x1="36938" y1="60938" x2="36938" y2="60938"/>
                        <a14:foregroundMark x1="36938" y1="64563" x2="36938" y2="64563"/>
                        <a14:foregroundMark x1="32625" y1="60563" x2="32625" y2="60563"/>
                        <a14:foregroundMark x1="38000" y1="56938" x2="38000" y2="56938"/>
                        <a14:foregroundMark x1="43438" y1="60250" x2="43438" y2="60250"/>
                        <a14:foregroundMark x1="43813" y1="67125" x2="43813" y2="67125"/>
                        <a14:foregroundMark x1="37688" y1="69625" x2="37688" y2="69625"/>
                        <a14:foregroundMark x1="32625" y1="66375" x2="32625" y2="66375"/>
                        <a14:foregroundMark x1="47063" y1="65688" x2="47063" y2="65688"/>
                        <a14:foregroundMark x1="28250" y1="62063" x2="28250" y2="62063"/>
                        <a14:foregroundMark x1="44563" y1="45375" x2="44563" y2="45375"/>
                        <a14:foregroundMark x1="51063" y1="49688" x2="51063" y2="49688"/>
                        <a14:foregroundMark x1="51063" y1="46438" x2="51063" y2="46438"/>
                        <a14:foregroundMark x1="58688" y1="54063" x2="58688" y2="54063"/>
                        <a14:foregroundMark x1="68500" y1="54063" x2="68500" y2="54063"/>
                        <a14:foregroundMark x1="68813" y1="60938" x2="68813" y2="60938"/>
                        <a14:foregroundMark x1="63063" y1="65688" x2="63063" y2="65688"/>
                        <a14:foregroundMark x1="56125" y1="62063" x2="56125" y2="62063"/>
                        <a14:foregroundMark x1="61938" y1="59500" x2="61938" y2="59500"/>
                        <a14:foregroundMark x1="57250" y1="29750" x2="57250" y2="29750"/>
                        <a14:foregroundMark x1="65563" y1="42438" x2="65563" y2="42438"/>
                        <a14:foregroundMark x1="70313" y1="35938" x2="70313" y2="35938"/>
                        <a14:foregroundMark x1="68125" y1="39188" x2="68125" y2="39188"/>
                        <a14:foregroundMark x1="22063" y1="40313" x2="22063" y2="40313"/>
                        <a14:backgroundMark x1="29000" y1="41000" x2="29000" y2="41000"/>
                        <a14:backgroundMark x1="32938" y1="71813" x2="32938" y2="71813"/>
                        <a14:backgroundMark x1="42375" y1="71438" x2="42375" y2="71438"/>
                        <a14:backgroundMark x1="71000" y1="41375" x2="71000" y2="41375"/>
                      </a14:backgroundRemoval>
                    </a14:imgEffect>
                  </a14:imgLayer>
                </a14:imgProps>
              </a:ext>
              <a:ext uri="{28A0092B-C50C-407E-A947-70E740481C1C}">
                <a14:useLocalDpi xmlns:a14="http://schemas.microsoft.com/office/drawing/2010/main" val="0"/>
              </a:ext>
            </a:extLst>
          </a:blip>
          <a:srcRect t="7224" r="-1" b="9055"/>
          <a:stretch/>
        </p:blipFill>
        <p:spPr>
          <a:xfrm>
            <a:off x="5120640" y="759599"/>
            <a:ext cx="6367271" cy="5330650"/>
          </a:xfrm>
          <a:prstGeom prst="rect">
            <a:avLst/>
          </a:prstGeom>
        </p:spPr>
      </p:pic>
      <p:sp>
        <p:nvSpPr>
          <p:cNvPr id="17" name="Rectangle 16">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6224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9EE1AE94-C352-1C44-AD9E-C52C7E952A83}"/>
              </a:ext>
            </a:extLst>
          </p:cNvPr>
          <p:cNvPicPr>
            <a:picLocks noChangeAspect="1" noChangeArrowheads="1"/>
          </p:cNvPicPr>
          <p:nvPr/>
        </p:nvPicPr>
        <p:blipFill>
          <a:blip r:embed="rId2"/>
          <a:srcRect/>
          <a:stretch/>
        </p:blipFill>
        <p:spPr bwMode="auto">
          <a:xfrm>
            <a:off x="10561459" y="902849"/>
            <a:ext cx="1248764" cy="2796713"/>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Resident</a:t>
            </a:r>
            <a:endParaRPr lang="en-CA" b="1"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64B3292-C50D-A04D-8B2A-8DEBC03BEF1A}"/>
              </a:ext>
            </a:extLst>
          </p:cNvPr>
          <p:cNvSpPr txBox="1"/>
          <p:nvPr/>
        </p:nvSpPr>
        <p:spPr>
          <a:xfrm>
            <a:off x="3888575" y="2018821"/>
            <a:ext cx="4115436" cy="1692771"/>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Plans their learning</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Views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Know what EPAs working 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Develops a Personal Learning Plan</a:t>
            </a:r>
          </a:p>
        </p:txBody>
      </p:sp>
      <p:pic>
        <p:nvPicPr>
          <p:cNvPr id="10" name="Graphic 9" descr="Closed book">
            <a:extLst>
              <a:ext uri="{FF2B5EF4-FFF2-40B4-BE49-F238E27FC236}">
                <a16:creationId xmlns:a16="http://schemas.microsoft.com/office/drawing/2014/main" id="{8726268D-1C81-7B4E-A81A-CA6750FA9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077" y="2225540"/>
            <a:ext cx="1079898" cy="1079898"/>
          </a:xfrm>
          <a:prstGeom prst="rect">
            <a:avLst/>
          </a:prstGeom>
        </p:spPr>
      </p:pic>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Supported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by technology</a:t>
            </a:r>
            <a:endParaRPr lang="en-CA" sz="1600" dirty="0">
              <a:latin typeface="Verdana" panose="020B0604030504040204" pitchFamily="34" charset="0"/>
              <a:ea typeface="Verdana" panose="020B0604030504040204" pitchFamily="34" charset="0"/>
              <a:cs typeface="Verdana" panose="020B0604030504040204" pitchFamily="34" charset="0"/>
            </a:endParaRPr>
          </a:p>
        </p:txBody>
      </p:sp>
      <p:sp>
        <p:nvSpPr>
          <p:cNvPr id="13" name="Right Arrow 12">
            <a:extLst>
              <a:ext uri="{FF2B5EF4-FFF2-40B4-BE49-F238E27FC236}">
                <a16:creationId xmlns:a16="http://schemas.microsoft.com/office/drawing/2014/main" id="{A5084D6A-E15A-0945-BFCC-4CA53C56287D}"/>
              </a:ext>
            </a:extLst>
          </p:cNvPr>
          <p:cNvSpPr/>
          <p:nvPr/>
        </p:nvSpPr>
        <p:spPr>
          <a:xfrm>
            <a:off x="2686049" y="2587458"/>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34FD2B1-88C2-5447-AFEA-6EE7DDF08BC9}"/>
              </a:ext>
            </a:extLst>
          </p:cNvPr>
          <p:cNvSpPr/>
          <p:nvPr/>
        </p:nvSpPr>
        <p:spPr>
          <a:xfrm>
            <a:off x="8296898" y="2608031"/>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C:\Users\cmohr\AppData\Local\Microsoft\Windows\Temporary Internet Files\Content.IE5\X58L27GS\doctor_illust03_01[1].gif">
            <a:extLst>
              <a:ext uri="{FF2B5EF4-FFF2-40B4-BE49-F238E27FC236}">
                <a16:creationId xmlns:a16="http://schemas.microsoft.com/office/drawing/2014/main" id="{FE0F8F91-6A84-5643-A34E-B213948519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282735" y="2209165"/>
            <a:ext cx="1604961" cy="1834245"/>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10F9C30F-559D-C84B-BF85-DDAFB9422910}"/>
              </a:ext>
            </a:extLst>
          </p:cNvPr>
          <p:cNvSpPr txBox="1"/>
          <p:nvPr/>
        </p:nvSpPr>
        <p:spPr>
          <a:xfrm>
            <a:off x="7829550" y="4255224"/>
            <a:ext cx="4289897" cy="1754326"/>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Sets Objectives for Rotation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Personal Learning Plan</a:t>
            </a:r>
          </a:p>
        </p:txBody>
      </p:sp>
      <p:sp>
        <p:nvSpPr>
          <p:cNvPr id="18" name="TextBox 17">
            <a:extLst>
              <a:ext uri="{FF2B5EF4-FFF2-40B4-BE49-F238E27FC236}">
                <a16:creationId xmlns:a16="http://schemas.microsoft.com/office/drawing/2014/main" id="{55FD0D00-EE7E-7E40-998E-6C7900A417EE}"/>
              </a:ext>
            </a:extLst>
          </p:cNvPr>
          <p:cNvSpPr txBox="1"/>
          <p:nvPr/>
        </p:nvSpPr>
        <p:spPr>
          <a:xfrm>
            <a:off x="10514487" y="396081"/>
            <a:ext cx="1604960"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Supervisor</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9" name="Graphic 8" descr="Map with pin">
            <a:extLst>
              <a:ext uri="{FF2B5EF4-FFF2-40B4-BE49-F238E27FC236}">
                <a16:creationId xmlns:a16="http://schemas.microsoft.com/office/drawing/2014/main" id="{C84C2C54-696D-874E-90BB-28D200E0C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78750" y="683651"/>
            <a:ext cx="1350768" cy="1350768"/>
          </a:xfrm>
          <a:prstGeom prst="rect">
            <a:avLst/>
          </a:prstGeom>
        </p:spPr>
      </p:pic>
    </p:spTree>
    <p:extLst>
      <p:ext uri="{BB962C8B-B14F-4D97-AF65-F5344CB8AC3E}">
        <p14:creationId xmlns:p14="http://schemas.microsoft.com/office/powerpoint/2010/main" val="158142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animBg="1"/>
      <p:bldP spid="14" grpId="0" animBg="1"/>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a:extLst>
              <a:ext uri="{FF2B5EF4-FFF2-40B4-BE49-F238E27FC236}">
                <a16:creationId xmlns:a16="http://schemas.microsoft.com/office/drawing/2014/main" id="{CABA961E-44A7-6341-A6C8-A34E9E43D8D7}"/>
              </a:ext>
            </a:extLst>
          </p:cNvPr>
          <p:cNvSpPr/>
          <p:nvPr/>
        </p:nvSpPr>
        <p:spPr>
          <a:xfrm>
            <a:off x="8931565" y="134833"/>
            <a:ext cx="3130179"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85023B76-DE83-9C41-AEA2-1749F6F4214E}"/>
              </a:ext>
            </a:extLst>
          </p:cNvPr>
          <p:cNvSpPr/>
          <p:nvPr/>
        </p:nvSpPr>
        <p:spPr>
          <a:xfrm>
            <a:off x="4861860" y="134834"/>
            <a:ext cx="3504591"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6320EF27-E7BB-DE4A-9F10-D3A2AE9490F5}"/>
              </a:ext>
            </a:extLst>
          </p:cNvPr>
          <p:cNvSpPr/>
          <p:nvPr/>
        </p:nvSpPr>
        <p:spPr>
          <a:xfrm>
            <a:off x="982000" y="153374"/>
            <a:ext cx="3297767" cy="2612871"/>
          </a:xfrm>
          <a:prstGeom prst="roundRect">
            <a:avLst/>
          </a:prstGeom>
          <a:solidFill>
            <a:schemeClr val="bg1">
              <a:alpha val="52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310F97D-41ED-8F4A-AB4D-AA5E68CD69A3}"/>
              </a:ext>
            </a:extLst>
          </p:cNvPr>
          <p:cNvSpPr/>
          <p:nvPr/>
        </p:nvSpPr>
        <p:spPr>
          <a:xfrm>
            <a:off x="1880386" y="272183"/>
            <a:ext cx="1441561" cy="1375988"/>
          </a:xfrm>
          <a:prstGeom prst="rect">
            <a:avLst/>
          </a:prstGeom>
          <a:blipFill>
            <a:blip r:embed="rId3">
              <a:extLst>
                <a:ext uri="{BEBA8EAE-BF5A-486C-A8C5-ECC9F3942E4B}">
                  <a14:imgProps xmlns:a14="http://schemas.microsoft.com/office/drawing/2010/main">
                    <a14:imgLayer r:embed="rId4">
                      <a14:imgEffect>
                        <a14:backgroundRemoval t="5986" b="89965" l="10000" r="90000">
                          <a14:foregroundMark x1="19825" y1="11268" x2="53333" y2="9155"/>
                          <a14:foregroundMark x1="53333" y1="9155" x2="75263" y2="13380"/>
                          <a14:foregroundMark x1="68421" y1="9155" x2="34211" y2="5986"/>
                          <a14:foregroundMark x1="34211" y1="5986" x2="32632" y2="7042"/>
                          <a14:foregroundMark x1="65439" y1="28873" x2="65439" y2="28873"/>
                          <a14:foregroundMark x1="49474" y1="77641" x2="49474" y2="77641"/>
                          <a14:foregroundMark x1="47544" y1="76761" x2="47544" y2="76761"/>
                          <a14:foregroundMark x1="48596" y1="80810" x2="48596" y2="74648"/>
                          <a14:foregroundMark x1="50526" y1="78697" x2="50526" y2="78697"/>
                          <a14:foregroundMark x1="49474" y1="79754" x2="49474" y2="79754"/>
                          <a14:foregroundMark x1="47544" y1="81866" x2="48596" y2="74648"/>
                          <a14:foregroundMark x1="80351" y1="73592" x2="80351" y2="78697"/>
                        </a14:backgroundRemoval>
                      </a14:imgEffect>
                    </a14:imgLayer>
                  </a14:imgProps>
                </a:ext>
                <a:ext uri="{28A0092B-C50C-407E-A947-70E740481C1C}">
                  <a14:useLocalDpi xmlns:a14="http://schemas.microsoft.com/office/drawing/2010/main" val="0"/>
                </a:ext>
              </a:extLst>
            </a:blip>
            <a:srcRect/>
            <a:stretch>
              <a:fillRect/>
            </a:stretch>
          </a:blipFill>
        </p:spPr>
        <p:style>
          <a:lnRef idx="2">
            <a:schemeClr val="lt2">
              <a:alpha val="0"/>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dirty="0"/>
          </a:p>
        </p:txBody>
      </p:sp>
      <p:pic>
        <p:nvPicPr>
          <p:cNvPr id="2"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344" y="1012859"/>
            <a:ext cx="1203989" cy="137598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6"/>
          <a:srcRect/>
          <a:stretch/>
        </p:blipFill>
        <p:spPr bwMode="auto">
          <a:xfrm>
            <a:off x="3202884" y="630795"/>
            <a:ext cx="852689" cy="206801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ospital-patient-22451002.jpg"/>
          <p:cNvPicPr>
            <a:picLocks noChangeAspect="1"/>
          </p:cNvPicPr>
          <p:nvPr/>
        </p:nvPicPr>
        <p:blipFill>
          <a:blip r:embed="rId7">
            <a:extLst>
              <a:ext uri="{BEBA8EAE-BF5A-486C-A8C5-ECC9F3942E4B}">
                <a14:imgProps xmlns:a14="http://schemas.microsoft.com/office/drawing/2010/main">
                  <a14:imgLayer r:embed="rId8">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6006844" y="252867"/>
            <a:ext cx="1441559" cy="2246100"/>
          </a:xfrm>
          <a:prstGeom prst="rect">
            <a:avLst/>
          </a:prstGeom>
        </p:spPr>
      </p:pic>
      <p:pic>
        <p:nvPicPr>
          <p:cNvPr id="6" name="Picture 5"/>
          <p:cNvPicPr>
            <a:picLocks noChangeAspect="1" noChangeArrowheads="1"/>
          </p:cNvPicPr>
          <p:nvPr/>
        </p:nvPicPr>
        <p:blipFill>
          <a:blip r:embed="rId9"/>
          <a:srcRect/>
          <a:stretch/>
        </p:blipFill>
        <p:spPr bwMode="auto">
          <a:xfrm>
            <a:off x="8501634" y="4352528"/>
            <a:ext cx="3348867" cy="1663902"/>
          </a:xfrm>
          <a:prstGeom prst="rect">
            <a:avLst/>
          </a:prstGeom>
          <a:noFill/>
          <a:ln w="25400">
            <a:solidFill>
              <a:srgbClr val="2C889A"/>
            </a:solidFill>
          </a:ln>
          <a:extLst>
            <a:ext uri="{909E8E84-426E-40dd-AFC4-6F175D3DCCD1}">
              <a14:hiddenFill xmlns="" xmlns:a14="http://schemas.microsoft.com/office/drawing/2010/main">
                <a:solidFill>
                  <a:srgbClr val="FFFFFF"/>
                </a:solidFill>
              </a14:hiddenFill>
            </a:ext>
          </a:extLst>
        </p:spPr>
      </p:pic>
      <p:cxnSp>
        <p:nvCxnSpPr>
          <p:cNvPr id="9" name="Straight Arrow Connector 8"/>
          <p:cNvCxnSpPr/>
          <p:nvPr/>
        </p:nvCxnSpPr>
        <p:spPr>
          <a:xfrm>
            <a:off x="4174553" y="1375917"/>
            <a:ext cx="548360" cy="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8175744" y="1546137"/>
            <a:ext cx="653931"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10"/>
          <a:srcRect/>
          <a:stretch/>
        </p:blipFill>
        <p:spPr bwMode="auto">
          <a:xfrm flipH="1">
            <a:off x="9300998" y="407479"/>
            <a:ext cx="891089" cy="199566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5" name="Straight Arrow Connector 14"/>
          <p:cNvCxnSpPr>
            <a:cxnSpLocks/>
          </p:cNvCxnSpPr>
          <p:nvPr/>
        </p:nvCxnSpPr>
        <p:spPr>
          <a:xfrm flipH="1">
            <a:off x="9348191" y="2361513"/>
            <a:ext cx="880657" cy="80858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8034247" y="2942567"/>
            <a:ext cx="1313944" cy="83127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3" name="Straight Arrow Connector 42"/>
          <p:cNvCxnSpPr>
            <a:cxnSpLocks/>
          </p:cNvCxnSpPr>
          <p:nvPr/>
        </p:nvCxnSpPr>
        <p:spPr>
          <a:xfrm>
            <a:off x="1919868" y="4510478"/>
            <a:ext cx="405425" cy="53953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p:cNvCxnSpPr>
          <p:nvPr/>
        </p:nvCxnSpPr>
        <p:spPr>
          <a:xfrm>
            <a:off x="2938481" y="4083572"/>
            <a:ext cx="5095766" cy="69094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a:off x="144858" y="1051000"/>
            <a:ext cx="715109" cy="530445"/>
          </a:xfrm>
          <a:prstGeom prst="rightArrow">
            <a:avLst/>
          </a:prstGeom>
          <a:solidFill>
            <a:schemeClr val="accent1"/>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7"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440" y="4451195"/>
            <a:ext cx="1305806" cy="1492349"/>
          </a:xfrm>
          <a:prstGeom prst="rect">
            <a:avLst/>
          </a:prstGeom>
          <a:noFill/>
          <a:scene3d>
            <a:camera prst="orthographicFront">
              <a:rot lat="0" lon="0" rev="0"/>
            </a:camera>
            <a:lightRig rig="threePt" dir="t"/>
          </a:scene3d>
          <a:extLst>
            <a:ext uri="{909E8E84-426E-40dd-AFC4-6F175D3DCCD1}">
              <a14:hiddenFill xmlns="" xmlns:a14="http://schemas.microsoft.com/office/drawing/2010/main">
                <a:solidFill>
                  <a:srgbClr val="FFFFFF"/>
                </a:solidFill>
              </a14:hiddenFill>
            </a:ext>
          </a:extLst>
        </p:spPr>
      </p:pic>
      <p:cxnSp>
        <p:nvCxnSpPr>
          <p:cNvPr id="38" name="Straight Arrow Connector 37"/>
          <p:cNvCxnSpPr>
            <a:cxnSpLocks/>
          </p:cNvCxnSpPr>
          <p:nvPr/>
        </p:nvCxnSpPr>
        <p:spPr>
          <a:xfrm>
            <a:off x="2717739" y="4297087"/>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894506" y="5996694"/>
            <a:ext cx="1938247" cy="646331"/>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Competence Committee</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12"/>
          <a:srcRect/>
          <a:stretch/>
        </p:blipFill>
        <p:spPr>
          <a:xfrm>
            <a:off x="2413575" y="4716008"/>
            <a:ext cx="895174" cy="1705095"/>
          </a:xfrm>
          <a:prstGeom prst="rect">
            <a:avLst/>
          </a:prstGeom>
        </p:spPr>
      </p:pic>
      <p:cxnSp>
        <p:nvCxnSpPr>
          <p:cNvPr id="35" name="Straight Arrow Connector 34"/>
          <p:cNvCxnSpPr/>
          <p:nvPr/>
        </p:nvCxnSpPr>
        <p:spPr>
          <a:xfrm flipH="1">
            <a:off x="1155953" y="4472210"/>
            <a:ext cx="289133" cy="30230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2" descr="C:\Users\cmohr\AppData\Local\Microsoft\Windows\Temporary Internet Files\Content.IE5\X58L27GS\doctor_illust03_01[1].gif">
            <a:extLst>
              <a:ext uri="{FF2B5EF4-FFF2-40B4-BE49-F238E27FC236}">
                <a16:creationId xmlns:a16="http://schemas.microsoft.com/office/drawing/2014/main" id="{305856E8-2047-3E42-8AFA-064D0585F3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69441" y="630795"/>
            <a:ext cx="1460148"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 descr="C:\Users\cmohr\AppData\Local\Microsoft\Windows\Temporary Internet Files\Content.IE5\X58L27GS\doctor_illust03_01[1].gif">
            <a:extLst>
              <a:ext uri="{FF2B5EF4-FFF2-40B4-BE49-F238E27FC236}">
                <a16:creationId xmlns:a16="http://schemas.microsoft.com/office/drawing/2014/main" id="{AF4E41FC-675C-4147-BB5A-6DB27EF06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4453" y="880725"/>
            <a:ext cx="1390099"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Graphic 9" descr="Chat">
            <a:extLst>
              <a:ext uri="{FF2B5EF4-FFF2-40B4-BE49-F238E27FC236}">
                <a16:creationId xmlns:a16="http://schemas.microsoft.com/office/drawing/2014/main" id="{037C9040-8DF1-B446-A9CF-6A42C7D266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30073" y="132354"/>
            <a:ext cx="1204926" cy="1204926"/>
          </a:xfrm>
          <a:prstGeom prst="rect">
            <a:avLst/>
          </a:prstGeom>
        </p:spPr>
      </p:pic>
      <p:pic>
        <p:nvPicPr>
          <p:cNvPr id="45" name="Picture 2">
            <a:extLst>
              <a:ext uri="{FF2B5EF4-FFF2-40B4-BE49-F238E27FC236}">
                <a16:creationId xmlns:a16="http://schemas.microsoft.com/office/drawing/2014/main" id="{55F689EA-121B-BB44-8426-0ABB83F3A649}"/>
              </a:ext>
            </a:extLst>
          </p:cNvPr>
          <p:cNvPicPr>
            <a:picLocks noChangeAspect="1" noChangeArrowheads="1"/>
          </p:cNvPicPr>
          <p:nvPr/>
        </p:nvPicPr>
        <p:blipFill>
          <a:blip r:embed="rId15"/>
          <a:srcRect/>
          <a:stretch/>
        </p:blipFill>
        <p:spPr bwMode="auto">
          <a:xfrm>
            <a:off x="7448404" y="219117"/>
            <a:ext cx="722886" cy="182847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 descr="C:\Users\cmohr\AppData\Local\Microsoft\Windows\Temporary Internet Files\Content.IE5\X58L27GS\1393580373[1].png">
            <a:extLst>
              <a:ext uri="{FF2B5EF4-FFF2-40B4-BE49-F238E27FC236}">
                <a16:creationId xmlns:a16="http://schemas.microsoft.com/office/drawing/2014/main" id="{EA90C9AC-5177-AD47-8C23-DD371A3B830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3672158"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 descr="C:\Users\cmohr\AppData\Local\Microsoft\Windows\Temporary Internet Files\Content.IE5\X58L27GS\1393580373[1].png">
            <a:extLst>
              <a:ext uri="{FF2B5EF4-FFF2-40B4-BE49-F238E27FC236}">
                <a16:creationId xmlns:a16="http://schemas.microsoft.com/office/drawing/2014/main" id="{7634AEE8-2775-CF43-9F76-BA24F004B28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5094871"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4" descr="C:\Users\cmohr\AppData\Local\Microsoft\Windows\Temporary Internet Files\Content.IE5\X58L27GS\1393580373[1].png">
            <a:extLst>
              <a:ext uri="{FF2B5EF4-FFF2-40B4-BE49-F238E27FC236}">
                <a16:creationId xmlns:a16="http://schemas.microsoft.com/office/drawing/2014/main" id="{48593DCF-29C7-CF4D-8659-DB6B707C0C9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6607907" y="2973414"/>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4" descr="C:\Users\cmohr\AppData\Local\Microsoft\Windows\Temporary Internet Files\Content.IE5\X58L27GS\1393580373[1].png">
            <a:extLst>
              <a:ext uri="{FF2B5EF4-FFF2-40B4-BE49-F238E27FC236}">
                <a16:creationId xmlns:a16="http://schemas.microsoft.com/office/drawing/2014/main" id="{0A83A968-75C2-864A-B9F9-982847C035E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989242" y="3352882"/>
            <a:ext cx="1561291" cy="987756"/>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descr="graph.jpg"/>
          <p:cNvPicPr>
            <a:picLocks noChangeAspect="1"/>
          </p:cNvPicPr>
          <p:nvPr/>
        </p:nvPicPr>
        <p:blipFill rotWithShape="1">
          <a:blip r:embed="rId16">
            <a:extLst>
              <a:ext uri="{28A0092B-C50C-407E-A947-70E740481C1C}">
                <a14:useLocalDpi xmlns:a14="http://schemas.microsoft.com/office/drawing/2010/main" val="0"/>
              </a:ext>
            </a:extLst>
          </a:blip>
          <a:srcRect r="28091" b="35865"/>
          <a:stretch/>
        </p:blipFill>
        <p:spPr>
          <a:xfrm>
            <a:off x="1474380" y="3598974"/>
            <a:ext cx="446729" cy="298441"/>
          </a:xfrm>
          <a:prstGeom prst="rect">
            <a:avLst/>
          </a:prstGeom>
        </p:spPr>
      </p:pic>
      <p:sp>
        <p:nvSpPr>
          <p:cNvPr id="22" name="Right Arrow 21">
            <a:extLst>
              <a:ext uri="{FF2B5EF4-FFF2-40B4-BE49-F238E27FC236}">
                <a16:creationId xmlns:a16="http://schemas.microsoft.com/office/drawing/2014/main" id="{604BE230-0CC9-6B4B-B0D0-22A45CEFB0B1}"/>
              </a:ext>
            </a:extLst>
          </p:cNvPr>
          <p:cNvSpPr/>
          <p:nvPr/>
        </p:nvSpPr>
        <p:spPr>
          <a:xfrm rot="20471495" flipH="1">
            <a:off x="2626840" y="3355604"/>
            <a:ext cx="922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449CB48D-F2F1-4143-84ED-91D79B19B335}"/>
              </a:ext>
            </a:extLst>
          </p:cNvPr>
          <p:cNvSpPr txBox="1"/>
          <p:nvPr/>
        </p:nvSpPr>
        <p:spPr>
          <a:xfrm>
            <a:off x="2624257" y="6161960"/>
            <a:ext cx="2287567" cy="646331"/>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Regional </a:t>
            </a:r>
          </a:p>
          <a:p>
            <a:pPr algn="ctr"/>
            <a:r>
              <a:rPr lang="en-US" b="1" dirty="0">
                <a:latin typeface="Verdana" panose="020B0604030504040204" pitchFamily="34" charset="0"/>
                <a:ea typeface="Verdana" panose="020B0604030504040204" pitchFamily="34" charset="0"/>
                <a:cs typeface="Verdana" panose="020B0604030504040204" pitchFamily="34" charset="0"/>
              </a:rPr>
              <a:t>Education Lead</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51" name="Picture 50" descr="A close up of a toy&#10;&#10;Description automatically generated">
            <a:extLst>
              <a:ext uri="{FF2B5EF4-FFF2-40B4-BE49-F238E27FC236}">
                <a16:creationId xmlns:a16="http://schemas.microsoft.com/office/drawing/2014/main" id="{C43B8044-9CAE-3440-8391-03BABC0C5537}"/>
              </a:ext>
            </a:extLst>
          </p:cNvPr>
          <p:cNvPicPr>
            <a:picLocks noChangeAspect="1"/>
          </p:cNvPicPr>
          <p:nvPr/>
        </p:nvPicPr>
        <p:blipFill rotWithShape="1">
          <a:blip r:embed="rId17"/>
          <a:srcRect l="7192" t="5113" r="51087" b="9199"/>
          <a:stretch/>
        </p:blipFill>
        <p:spPr>
          <a:xfrm>
            <a:off x="220815" y="4472210"/>
            <a:ext cx="820103" cy="1862516"/>
          </a:xfrm>
          <a:prstGeom prst="rect">
            <a:avLst/>
          </a:prstGeom>
        </p:spPr>
      </p:pic>
      <p:sp>
        <p:nvSpPr>
          <p:cNvPr id="63" name="TextBox 62">
            <a:extLst>
              <a:ext uri="{FF2B5EF4-FFF2-40B4-BE49-F238E27FC236}">
                <a16:creationId xmlns:a16="http://schemas.microsoft.com/office/drawing/2014/main" id="{734D1B18-B258-6948-80BA-2F824D4F07A5}"/>
              </a:ext>
            </a:extLst>
          </p:cNvPr>
          <p:cNvSpPr txBox="1"/>
          <p:nvPr/>
        </p:nvSpPr>
        <p:spPr>
          <a:xfrm>
            <a:off x="736177" y="5927112"/>
            <a:ext cx="1604960" cy="646331"/>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Program</a:t>
            </a:r>
          </a:p>
          <a:p>
            <a:pPr algn="ctr"/>
            <a:r>
              <a:rPr lang="en-US" b="1" dirty="0">
                <a:latin typeface="Verdana" panose="020B0604030504040204" pitchFamily="34" charset="0"/>
                <a:ea typeface="Verdana" panose="020B0604030504040204" pitchFamily="34" charset="0"/>
                <a:cs typeface="Verdana" panose="020B0604030504040204" pitchFamily="34" charset="0"/>
              </a:rPr>
              <a:t>Director</a:t>
            </a:r>
            <a:endParaRPr lang="en-CA" b="1" dirty="0">
              <a:latin typeface="Verdana" panose="020B0604030504040204" pitchFamily="34" charset="0"/>
              <a:ea typeface="Verdana" panose="020B0604030504040204" pitchFamily="34" charset="0"/>
              <a:cs typeface="Verdana" panose="020B0604030504040204" pitchFamily="34" charset="0"/>
            </a:endParaRPr>
          </a:p>
        </p:txBody>
      </p:sp>
      <p:cxnSp>
        <p:nvCxnSpPr>
          <p:cNvPr id="56" name="Straight Arrow Connector 55">
            <a:extLst>
              <a:ext uri="{FF2B5EF4-FFF2-40B4-BE49-F238E27FC236}">
                <a16:creationId xmlns:a16="http://schemas.microsoft.com/office/drawing/2014/main" id="{E7BF4A87-C7C9-B340-9F93-B57D82EB6C7B}"/>
              </a:ext>
            </a:extLst>
          </p:cNvPr>
          <p:cNvCxnSpPr>
            <a:cxnSpLocks/>
          </p:cNvCxnSpPr>
          <p:nvPr/>
        </p:nvCxnSpPr>
        <p:spPr>
          <a:xfrm>
            <a:off x="5018246" y="4585540"/>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7" name="Picture 56" descr="coach-clipart-coach-clipart-COACH.jpg">
            <a:extLst>
              <a:ext uri="{FF2B5EF4-FFF2-40B4-BE49-F238E27FC236}">
                <a16:creationId xmlns:a16="http://schemas.microsoft.com/office/drawing/2014/main" id="{8EFDA95A-8895-3740-9E0F-1C2CB5087C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6844" y="4716008"/>
            <a:ext cx="683232" cy="1998223"/>
          </a:xfrm>
          <a:prstGeom prst="rect">
            <a:avLst/>
          </a:prstGeom>
        </p:spPr>
      </p:pic>
      <p:sp>
        <p:nvSpPr>
          <p:cNvPr id="58" name="TextBox 57">
            <a:extLst>
              <a:ext uri="{FF2B5EF4-FFF2-40B4-BE49-F238E27FC236}">
                <a16:creationId xmlns:a16="http://schemas.microsoft.com/office/drawing/2014/main" id="{B757F77D-06AA-6141-BFD6-4A898881C33F}"/>
              </a:ext>
            </a:extLst>
          </p:cNvPr>
          <p:cNvSpPr txBox="1"/>
          <p:nvPr/>
        </p:nvSpPr>
        <p:spPr>
          <a:xfrm>
            <a:off x="6451759" y="5822884"/>
            <a:ext cx="1604960" cy="646331"/>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Academic</a:t>
            </a:r>
          </a:p>
          <a:p>
            <a:pPr algn="ctr"/>
            <a:r>
              <a:rPr lang="en-US" b="1" dirty="0">
                <a:latin typeface="Verdana" panose="020B0604030504040204" pitchFamily="34" charset="0"/>
                <a:ea typeface="Verdana" panose="020B0604030504040204" pitchFamily="34" charset="0"/>
                <a:cs typeface="Verdana" panose="020B0604030504040204" pitchFamily="34" charset="0"/>
              </a:rPr>
              <a:t>Coach</a:t>
            </a:r>
            <a:endParaRPr lang="en-CA"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0215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repeatCount="3000" fill="hold" grpId="1" nodeType="clickEffect">
                                  <p:stCondLst>
                                    <p:cond delay="0"/>
                                  </p:stCondLst>
                                  <p:childTnLst>
                                    <p:animEffect transition="out" filter="fade">
                                      <p:cBhvr>
                                        <p:cTn id="67" dur="500" tmFilter="0, 0; .2, .5; .8, .5; 1, 0"/>
                                        <p:tgtEl>
                                          <p:spTgt spid="68"/>
                                        </p:tgtEl>
                                      </p:cBhvr>
                                    </p:animEffect>
                                    <p:animScale>
                                      <p:cBhvr>
                                        <p:cTn id="68" dur="250" autoRev="1" fill="hold"/>
                                        <p:tgtEl>
                                          <p:spTgt spid="68"/>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6" presetClass="emph" presetSubtype="0" repeatCount="3000" fill="hold" nodeType="clickEffect">
                                  <p:stCondLst>
                                    <p:cond delay="0"/>
                                  </p:stCondLst>
                                  <p:childTnLst>
                                    <p:animEffect transition="out" filter="fade">
                                      <p:cBhvr>
                                        <p:cTn id="72" dur="500" tmFilter="0, 0; .2, .5; .8, .5; 1, 0"/>
                                        <p:tgtEl>
                                          <p:spTgt spid="9"/>
                                        </p:tgtEl>
                                      </p:cBhvr>
                                    </p:animEffect>
                                    <p:animScale>
                                      <p:cBhvr>
                                        <p:cTn id="73" dur="250" autoRev="1" fill="hold"/>
                                        <p:tgtEl>
                                          <p:spTgt spid="9"/>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6" presetClass="emph" presetSubtype="0" repeatCount="3000" fill="hold" nodeType="clickEffect">
                                  <p:stCondLst>
                                    <p:cond delay="0"/>
                                  </p:stCondLst>
                                  <p:childTnLst>
                                    <p:animEffect transition="out" filter="fade">
                                      <p:cBhvr>
                                        <p:cTn id="82" dur="500" tmFilter="0, 0; .2, .5; .8, .5; 1, 0"/>
                                        <p:tgtEl>
                                          <p:spTgt spid="15"/>
                                        </p:tgtEl>
                                      </p:cBhvr>
                                    </p:animEffect>
                                    <p:animScale>
                                      <p:cBhvr>
                                        <p:cTn id="83" dur="250" autoRev="1" fill="hold"/>
                                        <p:tgtEl>
                                          <p:spTgt spid="15"/>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childTnLst>
                          </p:cTn>
                        </p:par>
                        <p:par>
                          <p:cTn id="89" fill="hold">
                            <p:stCondLst>
                              <p:cond delay="500"/>
                            </p:stCondLst>
                            <p:childTnLst>
                              <p:par>
                                <p:cTn id="90" presetID="10" presetClass="entr" presetSubtype="0" fill="hold" nodeType="afterEffect">
                                  <p:stCondLst>
                                    <p:cond delay="100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2000"/>
                            </p:stCondLst>
                            <p:childTnLst>
                              <p:par>
                                <p:cTn id="94" presetID="10" presetClass="entr" presetSubtype="0" fill="hold" nodeType="afterEffect">
                                  <p:stCondLst>
                                    <p:cond delay="100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par>
                                <p:cTn id="105" presetID="10" presetClass="entr" presetSubtype="0"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par>
                                <p:cTn id="113" presetID="10" presetClass="entr" presetSubtype="0"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childTnLst>
                                </p:cTn>
                              </p:par>
                              <p:par>
                                <p:cTn id="116" presetID="10" presetClass="entr" presetSubtype="0" fill="hold"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500"/>
                                        <p:tgtEl>
                                          <p:spTgt spid="35"/>
                                        </p:tgtEl>
                                      </p:cBhvr>
                                    </p:animEffect>
                                  </p:childTnLst>
                                </p:cTn>
                              </p:par>
                              <p:par>
                                <p:cTn id="119" presetID="10" presetClass="entr" presetSubtype="0" fill="hold"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fade">
                                      <p:cBhvr>
                                        <p:cTn id="124" dur="500"/>
                                        <p:tgtEl>
                                          <p:spTgt spid="63"/>
                                        </p:tgtEl>
                                      </p:cBhvr>
                                    </p:animEffect>
                                  </p:childTnLst>
                                </p:cTn>
                              </p:par>
                              <p:par>
                                <p:cTn id="125" presetID="10"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par>
                                <p:cTn id="134" presetID="10" presetClass="entr" presetSubtype="0" fill="hold"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500"/>
                                        <p:tgtEl>
                                          <p:spTgt spid="56"/>
                                        </p:tgtEl>
                                      </p:cBhvr>
                                    </p:animEffect>
                                  </p:childTnLst>
                                </p:cTn>
                              </p:par>
                              <p:par>
                                <p:cTn id="137" presetID="10" presetClass="entr" presetSubtype="0"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fade">
                                      <p:cBhvr>
                                        <p:cTn id="139" dur="500"/>
                                        <p:tgtEl>
                                          <p:spTgt spid="5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fade">
                                      <p:cBhvr>
                                        <p:cTn id="142" dur="500"/>
                                        <p:tgtEl>
                                          <p:spTgt spid="58"/>
                                        </p:tgtEl>
                                      </p:cBhvr>
                                    </p:animEffect>
                                  </p:childTnLst>
                                </p:cTn>
                              </p:par>
                              <p:par>
                                <p:cTn id="143" presetID="10" presetClass="entr" presetSubtype="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fade">
                                      <p:cBhvr>
                                        <p:cTn id="145" dur="500"/>
                                        <p:tgtEl>
                                          <p:spTgt spid="44"/>
                                        </p:tgtEl>
                                      </p:cBhvr>
                                    </p:animEffect>
                                  </p:childTnLst>
                                </p:cTn>
                              </p:par>
                              <p:par>
                                <p:cTn id="146" presetID="10" presetClass="entr" presetSubtype="0"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0" grpId="0" animBg="1"/>
      <p:bldP spid="41" grpId="0" animBg="1"/>
      <p:bldP spid="68" grpId="0" animBg="1"/>
      <p:bldP spid="68" grpId="1" animBg="1"/>
      <p:bldP spid="33" grpId="0"/>
      <p:bldP spid="22" grpId="0" animBg="1"/>
      <p:bldP spid="62" grpId="0"/>
      <p:bldP spid="63" grpId="0"/>
      <p:bldP spid="5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3556-1936-7548-9A63-13C7545193F9}"/>
              </a:ext>
            </a:extLst>
          </p:cNvPr>
          <p:cNvSpPr>
            <a:spLocks noGrp="1"/>
          </p:cNvSpPr>
          <p:nvPr>
            <p:ph type="title"/>
          </p:nvPr>
        </p:nvSpPr>
        <p:spPr/>
        <p:txBody>
          <a:bodyPr/>
          <a:lstStyle/>
          <a:p>
            <a:r>
              <a:rPr lang="en-US" b="1" dirty="0"/>
              <a:t>Competence </a:t>
            </a:r>
            <a:br>
              <a:rPr lang="en-US" b="1" dirty="0"/>
            </a:br>
            <a:r>
              <a:rPr lang="en-US" b="1" dirty="0"/>
              <a:t>Committee</a:t>
            </a:r>
            <a:endParaRPr lang="en-US" dirty="0"/>
          </a:p>
        </p:txBody>
      </p:sp>
      <p:sp>
        <p:nvSpPr>
          <p:cNvPr id="3" name="Content Placeholder 2">
            <a:extLst>
              <a:ext uri="{FF2B5EF4-FFF2-40B4-BE49-F238E27FC236}">
                <a16:creationId xmlns:a16="http://schemas.microsoft.com/office/drawing/2014/main" id="{BF5CA598-C495-7347-9683-B53040995828}"/>
              </a:ext>
            </a:extLst>
          </p:cNvPr>
          <p:cNvSpPr>
            <a:spLocks noGrp="1"/>
          </p:cNvSpPr>
          <p:nvPr>
            <p:ph idx="1"/>
          </p:nvPr>
        </p:nvSpPr>
        <p:spPr>
          <a:xfrm>
            <a:off x="3596274" y="1174690"/>
            <a:ext cx="7315200" cy="5274903"/>
          </a:xfrm>
        </p:spPr>
        <p:txBody>
          <a:bodyPr>
            <a:normAutofit fontScale="92500"/>
          </a:bodyPr>
          <a:lstStyle/>
          <a:p>
            <a:r>
              <a:rPr lang="en-US" sz="2600" b="1" dirty="0">
                <a:ea typeface="Verdana" panose="020B0604030504040204" pitchFamily="34" charset="0"/>
                <a:cs typeface="Verdana" panose="020B0604030504040204" pitchFamily="34" charset="0"/>
              </a:rPr>
              <a:t>Assess overall achievement of EPAs &amp; milestones</a:t>
            </a:r>
          </a:p>
          <a:p>
            <a:pPr marL="214313" indent="-214313">
              <a:buFont typeface="Arial" panose="020B0604020202020204" pitchFamily="34" charset="0"/>
              <a:buChar char="•"/>
            </a:pPr>
            <a:endParaRPr lang="en-US" sz="2600" dirty="0">
              <a:ea typeface="Verdana" panose="020B0604030504040204" pitchFamily="34" charset="0"/>
              <a:cs typeface="Verdana" panose="020B0604030504040204" pitchFamily="34" charset="0"/>
            </a:endParaRPr>
          </a:p>
          <a:p>
            <a:pPr marL="214313"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Regularly review learner EPAs/milestones</a:t>
            </a:r>
          </a:p>
          <a:p>
            <a:endParaRPr lang="en-US" sz="2600" dirty="0">
              <a:ea typeface="Verdana" panose="020B0604030504040204" pitchFamily="34" charset="0"/>
              <a:cs typeface="Verdana" panose="020B0604030504040204" pitchFamily="34" charset="0"/>
            </a:endParaRPr>
          </a:p>
          <a:p>
            <a:pPr marL="214313"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Approve changes to learner status:</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Monitor overall progress of learner</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Confirm acquisition of EPAs</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Promote to next stage of training</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Identify any concerns</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Modify learning plan</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Develop &amp; monitor specialized learning plans </a:t>
            </a:r>
          </a:p>
          <a:p>
            <a:pPr marL="557213" lvl="1" indent="-214313">
              <a:buFont typeface="Arial" panose="020B0604020202020204" pitchFamily="34" charset="0"/>
              <a:buChar char="•"/>
            </a:pPr>
            <a:r>
              <a:rPr lang="en-US" sz="2600" dirty="0">
                <a:ea typeface="Verdana" panose="020B0604030504040204" pitchFamily="34" charset="0"/>
                <a:cs typeface="Verdana" panose="020B0604030504040204" pitchFamily="34" charset="0"/>
              </a:rPr>
              <a:t>Request Royal College certification</a:t>
            </a:r>
          </a:p>
          <a:p>
            <a:pPr lvl="1"/>
            <a:endParaRPr lang="en-US" sz="2600" dirty="0">
              <a:ea typeface="Verdana" panose="020B0604030504040204" pitchFamily="34" charset="0"/>
              <a:cs typeface="Verdana" panose="020B0604030504040204" pitchFamily="34" charset="0"/>
            </a:endParaRPr>
          </a:p>
          <a:p>
            <a:endParaRPr lang="en-US" dirty="0"/>
          </a:p>
        </p:txBody>
      </p:sp>
      <p:pic>
        <p:nvPicPr>
          <p:cNvPr id="5" name="Picture 4">
            <a:extLst>
              <a:ext uri="{FF2B5EF4-FFF2-40B4-BE49-F238E27FC236}">
                <a16:creationId xmlns:a16="http://schemas.microsoft.com/office/drawing/2014/main" id="{C42BBF97-24A3-0D46-90BC-26328A3A225C}"/>
              </a:ext>
            </a:extLst>
          </p:cNvPr>
          <p:cNvPicPr>
            <a:picLocks noChangeAspect="1" noChangeArrowheads="1"/>
          </p:cNvPicPr>
          <p:nvPr/>
        </p:nvPicPr>
        <p:blipFill>
          <a:blip r:embed="rId2"/>
          <a:srcRect/>
          <a:stretch/>
        </p:blipFill>
        <p:spPr bwMode="auto">
          <a:xfrm>
            <a:off x="8645777" y="3208420"/>
            <a:ext cx="3293304" cy="16362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3299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pic>
        <p:nvPicPr>
          <p:cNvPr id="9" name="Graphic 8" descr="Bookmark">
            <a:extLst>
              <a:ext uri="{FF2B5EF4-FFF2-40B4-BE49-F238E27FC236}">
                <a16:creationId xmlns:a16="http://schemas.microsoft.com/office/drawing/2014/main" id="{7CE97053-7320-9447-94DF-E0E9E031FD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9881" y="4482506"/>
            <a:ext cx="914400" cy="914400"/>
          </a:xfrm>
          <a:prstGeom prst="rect">
            <a:avLst/>
          </a:prstGeom>
        </p:spPr>
      </p:pic>
      <p:graphicFrame>
        <p:nvGraphicFramePr>
          <p:cNvPr id="10" name="Content Placeholder 3">
            <a:extLst>
              <a:ext uri="{FF2B5EF4-FFF2-40B4-BE49-F238E27FC236}">
                <a16:creationId xmlns:a16="http://schemas.microsoft.com/office/drawing/2014/main" id="{58C5991C-9BCE-1A40-93AF-6FD862AD20A9}"/>
              </a:ext>
            </a:extLst>
          </p:cNvPr>
          <p:cNvGraphicFramePr>
            <a:graphicFrameLocks noGrp="1"/>
          </p:cNvGraphicFramePr>
          <p:nvPr>
            <p:ph idx="1"/>
            <p:extLst>
              <p:ext uri="{D42A27DB-BD31-4B8C-83A1-F6EECF244321}">
                <p14:modId xmlns:p14="http://schemas.microsoft.com/office/powerpoint/2010/main" val="1177840276"/>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926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ip calandar.jpg"/>
          <p:cNvPicPr>
            <a:picLocks noChangeAspect="1"/>
          </p:cNvPicPr>
          <p:nvPr/>
        </p:nvPicPr>
        <p:blipFill>
          <a:blip r:embed="rId3">
            <a:extLst>
              <a:ext uri="{BEBA8EAE-BF5A-486C-A8C5-ECC9F3942E4B}">
                <a14:imgProps xmlns:a14="http://schemas.microsoft.com/office/drawing/2010/main">
                  <a14:imgLayer r:embed="rId4">
                    <a14:imgEffect>
                      <a14:backgroundRemoval t="0" b="98884" l="0" r="99777"/>
                    </a14:imgEffect>
                  </a14:imgLayer>
                </a14:imgProps>
              </a:ext>
              <a:ext uri="{28A0092B-C50C-407E-A947-70E740481C1C}">
                <a14:useLocalDpi xmlns:a14="http://schemas.microsoft.com/office/drawing/2010/main" val="0"/>
              </a:ext>
            </a:extLst>
          </a:blip>
          <a:stretch>
            <a:fillRect/>
          </a:stretch>
        </p:blipFill>
        <p:spPr>
          <a:xfrm>
            <a:off x="5151177" y="371455"/>
            <a:ext cx="5191546" cy="5191546"/>
          </a:xfrm>
          <a:prstGeom prst="rect">
            <a:avLst/>
          </a:prstGeom>
        </p:spPr>
      </p:pic>
      <p:sp>
        <p:nvSpPr>
          <p:cNvPr id="9" name="TextBox 8"/>
          <p:cNvSpPr txBox="1"/>
          <p:nvPr/>
        </p:nvSpPr>
        <p:spPr>
          <a:xfrm>
            <a:off x="6741138" y="2090065"/>
            <a:ext cx="2224983" cy="1754326"/>
          </a:xfrm>
          <a:prstGeom prst="rect">
            <a:avLst/>
          </a:prstGeom>
          <a:noFill/>
        </p:spPr>
        <p:txBody>
          <a:bodyPr wrap="square" rtlCol="0">
            <a:spAutoFit/>
          </a:bodyPr>
          <a:lstStyle/>
          <a:p>
            <a:pPr algn="ctr"/>
            <a:r>
              <a:rPr lang="en-US" sz="5400" b="1" dirty="0">
                <a:solidFill>
                  <a:schemeClr val="tx2"/>
                </a:solidFill>
              </a:rPr>
              <a:t>July 1</a:t>
            </a:r>
          </a:p>
          <a:p>
            <a:pPr algn="ctr"/>
            <a:r>
              <a:rPr lang="en-US" sz="5400" b="1" dirty="0">
                <a:solidFill>
                  <a:schemeClr val="tx2"/>
                </a:solidFill>
              </a:rPr>
              <a:t>20</a:t>
            </a:r>
            <a:r>
              <a:rPr lang="en-US" sz="5400" b="1" dirty="0">
                <a:solidFill>
                  <a:srgbClr val="C00000"/>
                </a:solidFill>
              </a:rPr>
              <a:t>19</a:t>
            </a:r>
          </a:p>
        </p:txBody>
      </p:sp>
      <p:sp>
        <p:nvSpPr>
          <p:cNvPr id="2" name="Title 1">
            <a:extLst>
              <a:ext uri="{FF2B5EF4-FFF2-40B4-BE49-F238E27FC236}">
                <a16:creationId xmlns:a16="http://schemas.microsoft.com/office/drawing/2014/main" id="{0A4F8377-9E8F-D746-BECB-89BB16D7ED11}"/>
              </a:ext>
            </a:extLst>
          </p:cNvPr>
          <p:cNvSpPr>
            <a:spLocks noGrp="1"/>
          </p:cNvSpPr>
          <p:nvPr>
            <p:ph type="title"/>
          </p:nvPr>
        </p:nvSpPr>
        <p:spPr/>
        <p:txBody>
          <a:bodyPr/>
          <a:lstStyle/>
          <a:p>
            <a:r>
              <a:rPr lang="en-US" b="1" dirty="0"/>
              <a:t>General Program</a:t>
            </a:r>
            <a:br>
              <a:rPr lang="en-US" b="1" dirty="0"/>
            </a:br>
            <a:r>
              <a:rPr lang="en-US" b="1" dirty="0">
                <a:solidFill>
                  <a:schemeClr val="tx2"/>
                </a:solidFill>
              </a:rPr>
              <a:t>Soft Launch</a:t>
            </a:r>
          </a:p>
        </p:txBody>
      </p:sp>
      <p:sp>
        <p:nvSpPr>
          <p:cNvPr id="6" name="Rectangle 5">
            <a:extLst>
              <a:ext uri="{FF2B5EF4-FFF2-40B4-BE49-F238E27FC236}">
                <a16:creationId xmlns:a16="http://schemas.microsoft.com/office/drawing/2014/main" id="{3E32F343-EE2A-1840-8BDC-699EB7A2E534}"/>
              </a:ext>
            </a:extLst>
          </p:cNvPr>
          <p:cNvSpPr/>
          <p:nvPr/>
        </p:nvSpPr>
        <p:spPr>
          <a:xfrm>
            <a:off x="3887639" y="5725020"/>
            <a:ext cx="7931979"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rgbClr val="C00000"/>
                </a:solidFill>
                <a:effectLst/>
              </a:rPr>
              <a:t>Only applies to the incoming residents!</a:t>
            </a:r>
          </a:p>
        </p:txBody>
      </p:sp>
      <p:pic>
        <p:nvPicPr>
          <p:cNvPr id="10" name="Graphic 9" descr="Streetlight">
            <a:extLst>
              <a:ext uri="{FF2B5EF4-FFF2-40B4-BE49-F238E27FC236}">
                <a16:creationId xmlns:a16="http://schemas.microsoft.com/office/drawing/2014/main" id="{61944697-C1EA-A143-AB7A-70766B5BA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6160" y="5467619"/>
            <a:ext cx="914400" cy="914400"/>
          </a:xfrm>
          <a:prstGeom prst="rect">
            <a:avLst/>
          </a:prstGeom>
        </p:spPr>
      </p:pic>
    </p:spTree>
    <p:extLst>
      <p:ext uri="{BB962C8B-B14F-4D97-AF65-F5344CB8AC3E}">
        <p14:creationId xmlns:p14="http://schemas.microsoft.com/office/powerpoint/2010/main" val="275040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a:solidFill>
                  <a:schemeClr val="accent1"/>
                </a:solidFill>
              </a:rPr>
              <a:t>Academic </a:t>
            </a:r>
            <a:br>
              <a:rPr lang="en-US" sz="6600" dirty="0">
                <a:solidFill>
                  <a:schemeClr val="accent1"/>
                </a:solidFill>
              </a:rPr>
            </a:br>
            <a:r>
              <a:rPr lang="en-US" sz="6600" dirty="0">
                <a:solidFill>
                  <a:schemeClr val="accent1"/>
                </a:solidFill>
              </a:rPr>
              <a:t>Coaches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Residents will be assisted by</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769" y="3396655"/>
            <a:ext cx="1390099"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Graphic 17" descr="Closed book">
            <a:extLst>
              <a:ext uri="{FF2B5EF4-FFF2-40B4-BE49-F238E27FC236}">
                <a16:creationId xmlns:a16="http://schemas.microsoft.com/office/drawing/2014/main" id="{2804336F-C6ED-6B4C-9331-17D4630A1B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010" y="3200740"/>
            <a:ext cx="1079898" cy="1079898"/>
          </a:xfrm>
          <a:prstGeom prst="rect">
            <a:avLst/>
          </a:prstGeom>
        </p:spPr>
      </p:pic>
      <p:pic>
        <p:nvPicPr>
          <p:cNvPr id="19" name="Picture 18" descr="coach-clipart-coach-clipart-COACH.jpg">
            <a:extLst>
              <a:ext uri="{FF2B5EF4-FFF2-40B4-BE49-F238E27FC236}">
                <a16:creationId xmlns:a16="http://schemas.microsoft.com/office/drawing/2014/main" id="{9DA7D616-E603-F941-9540-9E8C98132E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0263" y="3343138"/>
            <a:ext cx="941258" cy="2752860"/>
          </a:xfrm>
          <a:prstGeom prst="rect">
            <a:avLst/>
          </a:prstGeom>
        </p:spPr>
      </p:pic>
      <p:pic>
        <p:nvPicPr>
          <p:cNvPr id="15" name="Graphic 14" descr="Map with pin">
            <a:extLst>
              <a:ext uri="{FF2B5EF4-FFF2-40B4-BE49-F238E27FC236}">
                <a16:creationId xmlns:a16="http://schemas.microsoft.com/office/drawing/2014/main" id="{72A045CA-E0D6-0545-8FA8-C63F51C8C6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1153" y="4505871"/>
            <a:ext cx="1350768" cy="1350768"/>
          </a:xfrm>
          <a:prstGeom prst="rect">
            <a:avLst/>
          </a:prstGeom>
        </p:spPr>
      </p:pic>
    </p:spTree>
    <p:extLst>
      <p:ext uri="{BB962C8B-B14F-4D97-AF65-F5344CB8AC3E}">
        <p14:creationId xmlns:p14="http://schemas.microsoft.com/office/powerpoint/2010/main" val="362481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35F6-FB2D-C84E-8D71-DCE3067DBAB3}"/>
              </a:ext>
            </a:extLst>
          </p:cNvPr>
          <p:cNvSpPr>
            <a:spLocks noGrp="1"/>
          </p:cNvSpPr>
          <p:nvPr>
            <p:ph type="title"/>
          </p:nvPr>
        </p:nvSpPr>
        <p:spPr/>
        <p:txBody>
          <a:bodyPr/>
          <a:lstStyle/>
          <a:p>
            <a:r>
              <a:rPr lang="en-US" b="1" dirty="0"/>
              <a:t>Academic Coaches</a:t>
            </a:r>
          </a:p>
        </p:txBody>
      </p:sp>
      <p:sp>
        <p:nvSpPr>
          <p:cNvPr id="3" name="Content Placeholder 2">
            <a:extLst>
              <a:ext uri="{FF2B5EF4-FFF2-40B4-BE49-F238E27FC236}">
                <a16:creationId xmlns:a16="http://schemas.microsoft.com/office/drawing/2014/main" id="{C9DAD202-BA68-924F-9B98-EA286FF7DCB4}"/>
              </a:ext>
            </a:extLst>
          </p:cNvPr>
          <p:cNvSpPr>
            <a:spLocks noGrp="1"/>
          </p:cNvSpPr>
          <p:nvPr>
            <p:ph idx="1"/>
          </p:nvPr>
        </p:nvSpPr>
        <p:spPr/>
        <p:txBody>
          <a:bodyPr/>
          <a:lstStyle/>
          <a:p>
            <a:r>
              <a:rPr lang="en-US" sz="2800" dirty="0"/>
              <a:t>Help facilitate resident’s learning &amp; development over time</a:t>
            </a:r>
          </a:p>
          <a:p>
            <a:r>
              <a:rPr lang="en-US" sz="2800" dirty="0"/>
              <a:t>Help resident navigate curriculum map</a:t>
            </a:r>
          </a:p>
          <a:p>
            <a:r>
              <a:rPr lang="en-US" sz="2800" dirty="0"/>
              <a:t>Longitudinal relationship with resident</a:t>
            </a:r>
          </a:p>
          <a:p>
            <a:endParaRPr lang="en-US" dirty="0"/>
          </a:p>
        </p:txBody>
      </p:sp>
      <p:pic>
        <p:nvPicPr>
          <p:cNvPr id="4" name="Picture 3" descr="coach-clipart-coach-clipart-COACH.jpg">
            <a:extLst>
              <a:ext uri="{FF2B5EF4-FFF2-40B4-BE49-F238E27FC236}">
                <a16:creationId xmlns:a16="http://schemas.microsoft.com/office/drawing/2014/main" id="{5BB5814A-8880-1645-824A-1FF8E2925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3210" y="3424428"/>
            <a:ext cx="941258" cy="2752860"/>
          </a:xfrm>
          <a:prstGeom prst="rect">
            <a:avLst/>
          </a:prstGeom>
        </p:spPr>
      </p:pic>
    </p:spTree>
    <p:extLst>
      <p:ext uri="{BB962C8B-B14F-4D97-AF65-F5344CB8AC3E}">
        <p14:creationId xmlns:p14="http://schemas.microsoft.com/office/powerpoint/2010/main" val="19066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9EE1AE94-C352-1C44-AD9E-C52C7E952A83}"/>
              </a:ext>
            </a:extLst>
          </p:cNvPr>
          <p:cNvPicPr>
            <a:picLocks noChangeAspect="1" noChangeArrowheads="1"/>
          </p:cNvPicPr>
          <p:nvPr/>
        </p:nvPicPr>
        <p:blipFill>
          <a:blip r:embed="rId2"/>
          <a:srcRect/>
          <a:stretch/>
        </p:blipFill>
        <p:spPr bwMode="auto">
          <a:xfrm>
            <a:off x="10568611" y="918867"/>
            <a:ext cx="1241612" cy="278069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Resident</a:t>
            </a:r>
            <a:endParaRPr lang="en-CA" b="1"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64B3292-C50D-A04D-8B2A-8DEBC03BEF1A}"/>
              </a:ext>
            </a:extLst>
          </p:cNvPr>
          <p:cNvSpPr txBox="1"/>
          <p:nvPr/>
        </p:nvSpPr>
        <p:spPr>
          <a:xfrm>
            <a:off x="3888575" y="2018821"/>
            <a:ext cx="4115436" cy="1692771"/>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Plans their learning</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Views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Know what EPAs working 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Develops a Personal Learning Plan</a:t>
            </a:r>
          </a:p>
        </p:txBody>
      </p:sp>
      <p:pic>
        <p:nvPicPr>
          <p:cNvPr id="10" name="Graphic 9" descr="Closed book">
            <a:extLst>
              <a:ext uri="{FF2B5EF4-FFF2-40B4-BE49-F238E27FC236}">
                <a16:creationId xmlns:a16="http://schemas.microsoft.com/office/drawing/2014/main" id="{8726268D-1C81-7B4E-A81A-CA6750FA9F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077" y="2225540"/>
            <a:ext cx="1079898" cy="1079898"/>
          </a:xfrm>
          <a:prstGeom prst="rect">
            <a:avLst/>
          </a:prstGeom>
        </p:spPr>
      </p:pic>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Supported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by technology</a:t>
            </a:r>
            <a:endParaRPr lang="en-CA" sz="1600" dirty="0">
              <a:latin typeface="Verdana" panose="020B0604030504040204" pitchFamily="34" charset="0"/>
              <a:ea typeface="Verdana" panose="020B0604030504040204" pitchFamily="34" charset="0"/>
              <a:cs typeface="Verdana" panose="020B0604030504040204" pitchFamily="34" charset="0"/>
            </a:endParaRPr>
          </a:p>
        </p:txBody>
      </p:sp>
      <p:sp>
        <p:nvSpPr>
          <p:cNvPr id="13" name="Right Arrow 12">
            <a:extLst>
              <a:ext uri="{FF2B5EF4-FFF2-40B4-BE49-F238E27FC236}">
                <a16:creationId xmlns:a16="http://schemas.microsoft.com/office/drawing/2014/main" id="{A5084D6A-E15A-0945-BFCC-4CA53C56287D}"/>
              </a:ext>
            </a:extLst>
          </p:cNvPr>
          <p:cNvSpPr/>
          <p:nvPr/>
        </p:nvSpPr>
        <p:spPr>
          <a:xfrm>
            <a:off x="2686049" y="2587458"/>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34FD2B1-88C2-5447-AFEA-6EE7DDF08BC9}"/>
              </a:ext>
            </a:extLst>
          </p:cNvPr>
          <p:cNvSpPr/>
          <p:nvPr/>
        </p:nvSpPr>
        <p:spPr>
          <a:xfrm>
            <a:off x="8296898" y="2608031"/>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C:\Users\cmohr\AppData\Local\Microsoft\Windows\Temporary Internet Files\Content.IE5\X58L27GS\doctor_illust03_01[1].gif">
            <a:extLst>
              <a:ext uri="{FF2B5EF4-FFF2-40B4-BE49-F238E27FC236}">
                <a16:creationId xmlns:a16="http://schemas.microsoft.com/office/drawing/2014/main" id="{FE0F8F91-6A84-5643-A34E-B213948519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282735" y="2209165"/>
            <a:ext cx="1604961" cy="1834245"/>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10F9C30F-559D-C84B-BF85-DDAFB9422910}"/>
              </a:ext>
            </a:extLst>
          </p:cNvPr>
          <p:cNvSpPr txBox="1"/>
          <p:nvPr/>
        </p:nvSpPr>
        <p:spPr>
          <a:xfrm>
            <a:off x="7829550" y="4255224"/>
            <a:ext cx="4289897" cy="1754326"/>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Sets Objectives for Rotation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Personal Learning Plan</a:t>
            </a:r>
          </a:p>
        </p:txBody>
      </p:sp>
      <p:sp>
        <p:nvSpPr>
          <p:cNvPr id="18" name="TextBox 17">
            <a:extLst>
              <a:ext uri="{FF2B5EF4-FFF2-40B4-BE49-F238E27FC236}">
                <a16:creationId xmlns:a16="http://schemas.microsoft.com/office/drawing/2014/main" id="{55FD0D00-EE7E-7E40-998E-6C7900A417EE}"/>
              </a:ext>
            </a:extLst>
          </p:cNvPr>
          <p:cNvSpPr txBox="1"/>
          <p:nvPr/>
        </p:nvSpPr>
        <p:spPr>
          <a:xfrm>
            <a:off x="10520362" y="663784"/>
            <a:ext cx="1604960"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Supervisor</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9" name="Graphic 8" descr="Map with pin">
            <a:extLst>
              <a:ext uri="{FF2B5EF4-FFF2-40B4-BE49-F238E27FC236}">
                <a16:creationId xmlns:a16="http://schemas.microsoft.com/office/drawing/2014/main" id="{C84C2C54-696D-874E-90BB-28D200E0C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78750" y="683651"/>
            <a:ext cx="1350768" cy="1350768"/>
          </a:xfrm>
          <a:prstGeom prst="rect">
            <a:avLst/>
          </a:prstGeom>
        </p:spPr>
      </p:pic>
      <p:pic>
        <p:nvPicPr>
          <p:cNvPr id="19" name="Picture 18" descr="coach-clipart-coach-clipart-COACH.jpg">
            <a:extLst>
              <a:ext uri="{FF2B5EF4-FFF2-40B4-BE49-F238E27FC236}">
                <a16:creationId xmlns:a16="http://schemas.microsoft.com/office/drawing/2014/main" id="{06496A50-15E5-6842-8426-E5EF679774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4195" y="509839"/>
            <a:ext cx="688395" cy="2013321"/>
          </a:xfrm>
          <a:prstGeom prst="rect">
            <a:avLst/>
          </a:prstGeom>
        </p:spPr>
      </p:pic>
    </p:spTree>
    <p:extLst>
      <p:ext uri="{BB962C8B-B14F-4D97-AF65-F5344CB8AC3E}">
        <p14:creationId xmlns:p14="http://schemas.microsoft.com/office/powerpoint/2010/main" val="271054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a:extLst>
              <a:ext uri="{FF2B5EF4-FFF2-40B4-BE49-F238E27FC236}">
                <a16:creationId xmlns:a16="http://schemas.microsoft.com/office/drawing/2014/main" id="{CABA961E-44A7-6341-A6C8-A34E9E43D8D7}"/>
              </a:ext>
            </a:extLst>
          </p:cNvPr>
          <p:cNvSpPr/>
          <p:nvPr/>
        </p:nvSpPr>
        <p:spPr>
          <a:xfrm>
            <a:off x="8931565" y="134833"/>
            <a:ext cx="3130179"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3" name="Rounded Rectangle 52">
            <a:extLst>
              <a:ext uri="{FF2B5EF4-FFF2-40B4-BE49-F238E27FC236}">
                <a16:creationId xmlns:a16="http://schemas.microsoft.com/office/drawing/2014/main" id="{85023B76-DE83-9C41-AEA2-1749F6F4214E}"/>
              </a:ext>
            </a:extLst>
          </p:cNvPr>
          <p:cNvSpPr/>
          <p:nvPr/>
        </p:nvSpPr>
        <p:spPr>
          <a:xfrm>
            <a:off x="4861860" y="134834"/>
            <a:ext cx="3504591"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0" name="Rounded Rectangle 49">
            <a:extLst>
              <a:ext uri="{FF2B5EF4-FFF2-40B4-BE49-F238E27FC236}">
                <a16:creationId xmlns:a16="http://schemas.microsoft.com/office/drawing/2014/main" id="{6320EF27-E7BB-DE4A-9F10-D3A2AE9490F5}"/>
              </a:ext>
            </a:extLst>
          </p:cNvPr>
          <p:cNvSpPr/>
          <p:nvPr/>
        </p:nvSpPr>
        <p:spPr>
          <a:xfrm>
            <a:off x="982000" y="153374"/>
            <a:ext cx="3297767" cy="2612871"/>
          </a:xfrm>
          <a:prstGeom prst="roundRect">
            <a:avLst/>
          </a:prstGeom>
          <a:solidFill>
            <a:schemeClr val="bg1">
              <a:alpha val="52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1" name="Rectangle 40">
            <a:extLst>
              <a:ext uri="{FF2B5EF4-FFF2-40B4-BE49-F238E27FC236}">
                <a16:creationId xmlns:a16="http://schemas.microsoft.com/office/drawing/2014/main" id="{8310F97D-41ED-8F4A-AB4D-AA5E68CD69A3}"/>
              </a:ext>
            </a:extLst>
          </p:cNvPr>
          <p:cNvSpPr/>
          <p:nvPr/>
        </p:nvSpPr>
        <p:spPr>
          <a:xfrm>
            <a:off x="1880386" y="272183"/>
            <a:ext cx="1441561" cy="1375988"/>
          </a:xfrm>
          <a:prstGeom prst="rect">
            <a:avLst/>
          </a:prstGeom>
          <a:blipFill>
            <a:blip r:embed="rId3">
              <a:extLst>
                <a:ext uri="{BEBA8EAE-BF5A-486C-A8C5-ECC9F3942E4B}">
                  <a14:imgProps xmlns:a14="http://schemas.microsoft.com/office/drawing/2010/main">
                    <a14:imgLayer r:embed="rId4">
                      <a14:imgEffect>
                        <a14:backgroundRemoval t="5986" b="89965" l="10000" r="90000">
                          <a14:foregroundMark x1="19825" y1="11268" x2="53333" y2="9155"/>
                          <a14:foregroundMark x1="53333" y1="9155" x2="75263" y2="13380"/>
                          <a14:foregroundMark x1="68421" y1="9155" x2="34211" y2="5986"/>
                          <a14:foregroundMark x1="34211" y1="5986" x2="32632" y2="7042"/>
                          <a14:foregroundMark x1="65439" y1="28873" x2="65439" y2="28873"/>
                          <a14:foregroundMark x1="49474" y1="77641" x2="49474" y2="77641"/>
                          <a14:foregroundMark x1="47544" y1="76761" x2="47544" y2="76761"/>
                          <a14:foregroundMark x1="48596" y1="80810" x2="48596" y2="74648"/>
                          <a14:foregroundMark x1="50526" y1="78697" x2="50526" y2="78697"/>
                          <a14:foregroundMark x1="49474" y1="79754" x2="49474" y2="79754"/>
                          <a14:foregroundMark x1="47544" y1="81866" x2="48596" y2="74648"/>
                          <a14:foregroundMark x1="80351" y1="73592" x2="80351" y2="78697"/>
                        </a14:backgroundRemoval>
                      </a14:imgEffect>
                    </a14:imgLayer>
                  </a14:imgProps>
                </a:ext>
                <a:ext uri="{28A0092B-C50C-407E-A947-70E740481C1C}">
                  <a14:useLocalDpi xmlns:a14="http://schemas.microsoft.com/office/drawing/2010/main" val="0"/>
                </a:ext>
              </a:extLst>
            </a:blip>
            <a:srcRect/>
            <a:stretch>
              <a:fillRect/>
            </a:stretch>
          </a:blipFill>
        </p:spPr>
        <p:style>
          <a:lnRef idx="2">
            <a:schemeClr val="lt2">
              <a:alpha val="0"/>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344" y="1012859"/>
            <a:ext cx="1203989" cy="137598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6"/>
          <a:srcRect/>
          <a:stretch/>
        </p:blipFill>
        <p:spPr bwMode="auto">
          <a:xfrm>
            <a:off x="3202884" y="630795"/>
            <a:ext cx="852689" cy="206801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ospital-patient-22451002.jpg"/>
          <p:cNvPicPr>
            <a:picLocks noChangeAspect="1"/>
          </p:cNvPicPr>
          <p:nvPr/>
        </p:nvPicPr>
        <p:blipFill>
          <a:blip r:embed="rId7">
            <a:extLst>
              <a:ext uri="{BEBA8EAE-BF5A-486C-A8C5-ECC9F3942E4B}">
                <a14:imgProps xmlns:a14="http://schemas.microsoft.com/office/drawing/2010/main">
                  <a14:imgLayer r:embed="rId8">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6006844" y="252867"/>
            <a:ext cx="1441559" cy="2246100"/>
          </a:xfrm>
          <a:prstGeom prst="rect">
            <a:avLst/>
          </a:prstGeom>
        </p:spPr>
      </p:pic>
      <p:pic>
        <p:nvPicPr>
          <p:cNvPr id="6" name="Picture 5"/>
          <p:cNvPicPr>
            <a:picLocks noChangeAspect="1" noChangeArrowheads="1"/>
          </p:cNvPicPr>
          <p:nvPr/>
        </p:nvPicPr>
        <p:blipFill>
          <a:blip r:embed="rId9"/>
          <a:srcRect/>
          <a:stretch/>
        </p:blipFill>
        <p:spPr bwMode="auto">
          <a:xfrm>
            <a:off x="8501634" y="4352528"/>
            <a:ext cx="3348867" cy="1663902"/>
          </a:xfrm>
          <a:prstGeom prst="rect">
            <a:avLst/>
          </a:prstGeom>
          <a:noFill/>
          <a:ln w="25400">
            <a:solidFill>
              <a:srgbClr val="2C889A"/>
            </a:solidFill>
          </a:ln>
          <a:extLst>
            <a:ext uri="{909E8E84-426E-40dd-AFC4-6F175D3DCCD1}">
              <a14:hiddenFill xmlns="" xmlns:a14="http://schemas.microsoft.com/office/drawing/2010/main">
                <a:solidFill>
                  <a:srgbClr val="FFFFFF"/>
                </a:solidFill>
              </a14:hiddenFill>
            </a:ext>
          </a:extLst>
        </p:spPr>
      </p:pic>
      <p:cxnSp>
        <p:nvCxnSpPr>
          <p:cNvPr id="9" name="Straight Arrow Connector 8"/>
          <p:cNvCxnSpPr/>
          <p:nvPr/>
        </p:nvCxnSpPr>
        <p:spPr>
          <a:xfrm>
            <a:off x="4174553" y="1375917"/>
            <a:ext cx="548360" cy="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8175744" y="1546137"/>
            <a:ext cx="653931"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10"/>
          <a:srcRect/>
          <a:stretch/>
        </p:blipFill>
        <p:spPr bwMode="auto">
          <a:xfrm flipH="1">
            <a:off x="9300998" y="407479"/>
            <a:ext cx="891089" cy="199566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5" name="Straight Arrow Connector 14"/>
          <p:cNvCxnSpPr>
            <a:cxnSpLocks/>
          </p:cNvCxnSpPr>
          <p:nvPr/>
        </p:nvCxnSpPr>
        <p:spPr>
          <a:xfrm flipH="1">
            <a:off x="9348191" y="2361513"/>
            <a:ext cx="880657" cy="80858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8034247" y="2942567"/>
            <a:ext cx="1313944" cy="83127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3" name="Straight Arrow Connector 42"/>
          <p:cNvCxnSpPr>
            <a:cxnSpLocks/>
          </p:cNvCxnSpPr>
          <p:nvPr/>
        </p:nvCxnSpPr>
        <p:spPr>
          <a:xfrm>
            <a:off x="1919868" y="4510478"/>
            <a:ext cx="405425" cy="53953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p:cNvCxnSpPr>
          <p:nvPr/>
        </p:nvCxnSpPr>
        <p:spPr>
          <a:xfrm>
            <a:off x="2938481" y="4083572"/>
            <a:ext cx="5095766" cy="69094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a:off x="144858" y="1051000"/>
            <a:ext cx="715109" cy="530445"/>
          </a:xfrm>
          <a:prstGeom prst="rightArrow">
            <a:avLst/>
          </a:prstGeom>
          <a:solidFill>
            <a:schemeClr val="accent1"/>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7"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440" y="4451195"/>
            <a:ext cx="1305806" cy="1492349"/>
          </a:xfrm>
          <a:prstGeom prst="rect">
            <a:avLst/>
          </a:prstGeom>
          <a:noFill/>
          <a:scene3d>
            <a:camera prst="orthographicFront">
              <a:rot lat="0" lon="0" rev="0"/>
            </a:camera>
            <a:lightRig rig="threePt" dir="t"/>
          </a:scene3d>
          <a:extLst>
            <a:ext uri="{909E8E84-426E-40dd-AFC4-6F175D3DCCD1}">
              <a14:hiddenFill xmlns="" xmlns:a14="http://schemas.microsoft.com/office/drawing/2010/main">
                <a:solidFill>
                  <a:srgbClr val="FFFFFF"/>
                </a:solidFill>
              </a14:hiddenFill>
            </a:ext>
          </a:extLst>
        </p:spPr>
      </p:pic>
      <p:cxnSp>
        <p:nvCxnSpPr>
          <p:cNvPr id="38" name="Straight Arrow Connector 37"/>
          <p:cNvCxnSpPr>
            <a:cxnSpLocks/>
          </p:cNvCxnSpPr>
          <p:nvPr/>
        </p:nvCxnSpPr>
        <p:spPr>
          <a:xfrm>
            <a:off x="2717739" y="4297087"/>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894506" y="5996694"/>
            <a:ext cx="193824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Competence Committee</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12"/>
          <a:srcRect/>
          <a:stretch/>
        </p:blipFill>
        <p:spPr>
          <a:xfrm>
            <a:off x="2413575" y="4716008"/>
            <a:ext cx="895174" cy="1705095"/>
          </a:xfrm>
          <a:prstGeom prst="rect">
            <a:avLst/>
          </a:prstGeom>
        </p:spPr>
      </p:pic>
      <p:cxnSp>
        <p:nvCxnSpPr>
          <p:cNvPr id="35" name="Straight Arrow Connector 34"/>
          <p:cNvCxnSpPr/>
          <p:nvPr/>
        </p:nvCxnSpPr>
        <p:spPr>
          <a:xfrm flipH="1">
            <a:off x="1155953" y="4472210"/>
            <a:ext cx="289133" cy="30230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2" descr="C:\Users\cmohr\AppData\Local\Microsoft\Windows\Temporary Internet Files\Content.IE5\X58L27GS\doctor_illust03_01[1].gif">
            <a:extLst>
              <a:ext uri="{FF2B5EF4-FFF2-40B4-BE49-F238E27FC236}">
                <a16:creationId xmlns:a16="http://schemas.microsoft.com/office/drawing/2014/main" id="{305856E8-2047-3E42-8AFA-064D0585F3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69441" y="630795"/>
            <a:ext cx="1460148"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 descr="C:\Users\cmohr\AppData\Local\Microsoft\Windows\Temporary Internet Files\Content.IE5\X58L27GS\doctor_illust03_01[1].gif">
            <a:extLst>
              <a:ext uri="{FF2B5EF4-FFF2-40B4-BE49-F238E27FC236}">
                <a16:creationId xmlns:a16="http://schemas.microsoft.com/office/drawing/2014/main" id="{AF4E41FC-675C-4147-BB5A-6DB27EF06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4453" y="880725"/>
            <a:ext cx="1390099"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Graphic 9" descr="Chat">
            <a:extLst>
              <a:ext uri="{FF2B5EF4-FFF2-40B4-BE49-F238E27FC236}">
                <a16:creationId xmlns:a16="http://schemas.microsoft.com/office/drawing/2014/main" id="{037C9040-8DF1-B446-A9CF-6A42C7D266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30073" y="132354"/>
            <a:ext cx="1204926" cy="1204926"/>
          </a:xfrm>
          <a:prstGeom prst="rect">
            <a:avLst/>
          </a:prstGeom>
        </p:spPr>
      </p:pic>
      <p:pic>
        <p:nvPicPr>
          <p:cNvPr id="45" name="Picture 2">
            <a:extLst>
              <a:ext uri="{FF2B5EF4-FFF2-40B4-BE49-F238E27FC236}">
                <a16:creationId xmlns:a16="http://schemas.microsoft.com/office/drawing/2014/main" id="{55F689EA-121B-BB44-8426-0ABB83F3A649}"/>
              </a:ext>
            </a:extLst>
          </p:cNvPr>
          <p:cNvPicPr>
            <a:picLocks noChangeAspect="1" noChangeArrowheads="1"/>
          </p:cNvPicPr>
          <p:nvPr/>
        </p:nvPicPr>
        <p:blipFill>
          <a:blip r:embed="rId15"/>
          <a:srcRect/>
          <a:stretch/>
        </p:blipFill>
        <p:spPr bwMode="auto">
          <a:xfrm>
            <a:off x="7448404" y="219117"/>
            <a:ext cx="722886" cy="182847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 descr="C:\Users\cmohr\AppData\Local\Microsoft\Windows\Temporary Internet Files\Content.IE5\X58L27GS\1393580373[1].png">
            <a:extLst>
              <a:ext uri="{FF2B5EF4-FFF2-40B4-BE49-F238E27FC236}">
                <a16:creationId xmlns:a16="http://schemas.microsoft.com/office/drawing/2014/main" id="{EA90C9AC-5177-AD47-8C23-DD371A3B830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3672158"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 descr="C:\Users\cmohr\AppData\Local\Microsoft\Windows\Temporary Internet Files\Content.IE5\X58L27GS\1393580373[1].png">
            <a:extLst>
              <a:ext uri="{FF2B5EF4-FFF2-40B4-BE49-F238E27FC236}">
                <a16:creationId xmlns:a16="http://schemas.microsoft.com/office/drawing/2014/main" id="{7634AEE8-2775-CF43-9F76-BA24F004B28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5094871"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4" descr="C:\Users\cmohr\AppData\Local\Microsoft\Windows\Temporary Internet Files\Content.IE5\X58L27GS\1393580373[1].png">
            <a:extLst>
              <a:ext uri="{FF2B5EF4-FFF2-40B4-BE49-F238E27FC236}">
                <a16:creationId xmlns:a16="http://schemas.microsoft.com/office/drawing/2014/main" id="{48593DCF-29C7-CF4D-8659-DB6B707C0C9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6607907" y="2973414"/>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4" descr="C:\Users\cmohr\AppData\Local\Microsoft\Windows\Temporary Internet Files\Content.IE5\X58L27GS\1393580373[1].png">
            <a:extLst>
              <a:ext uri="{FF2B5EF4-FFF2-40B4-BE49-F238E27FC236}">
                <a16:creationId xmlns:a16="http://schemas.microsoft.com/office/drawing/2014/main" id="{0A83A968-75C2-864A-B9F9-982847C035E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989242" y="3352882"/>
            <a:ext cx="1561291" cy="987756"/>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descr="graph.jpg"/>
          <p:cNvPicPr>
            <a:picLocks noChangeAspect="1"/>
          </p:cNvPicPr>
          <p:nvPr/>
        </p:nvPicPr>
        <p:blipFill rotWithShape="1">
          <a:blip r:embed="rId16">
            <a:extLst>
              <a:ext uri="{28A0092B-C50C-407E-A947-70E740481C1C}">
                <a14:useLocalDpi xmlns:a14="http://schemas.microsoft.com/office/drawing/2010/main" val="0"/>
              </a:ext>
            </a:extLst>
          </a:blip>
          <a:srcRect r="28091" b="35865"/>
          <a:stretch/>
        </p:blipFill>
        <p:spPr>
          <a:xfrm>
            <a:off x="1474380" y="3598974"/>
            <a:ext cx="446729" cy="298441"/>
          </a:xfrm>
          <a:prstGeom prst="rect">
            <a:avLst/>
          </a:prstGeom>
        </p:spPr>
      </p:pic>
      <p:sp>
        <p:nvSpPr>
          <p:cNvPr id="22" name="Right Arrow 21">
            <a:extLst>
              <a:ext uri="{FF2B5EF4-FFF2-40B4-BE49-F238E27FC236}">
                <a16:creationId xmlns:a16="http://schemas.microsoft.com/office/drawing/2014/main" id="{604BE230-0CC9-6B4B-B0D0-22A45CEFB0B1}"/>
              </a:ext>
            </a:extLst>
          </p:cNvPr>
          <p:cNvSpPr/>
          <p:nvPr/>
        </p:nvSpPr>
        <p:spPr>
          <a:xfrm rot="20471495" flipH="1">
            <a:off x="2626840" y="3355604"/>
            <a:ext cx="922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2" name="TextBox 61">
            <a:extLst>
              <a:ext uri="{FF2B5EF4-FFF2-40B4-BE49-F238E27FC236}">
                <a16:creationId xmlns:a16="http://schemas.microsoft.com/office/drawing/2014/main" id="{449CB48D-F2F1-4143-84ED-91D79B19B335}"/>
              </a:ext>
            </a:extLst>
          </p:cNvPr>
          <p:cNvSpPr txBox="1"/>
          <p:nvPr/>
        </p:nvSpPr>
        <p:spPr>
          <a:xfrm>
            <a:off x="2624257" y="6161960"/>
            <a:ext cx="22875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Regional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Education Lead</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1" name="Picture 50" descr="A close up of a toy&#10;&#10;Description automatically generated">
            <a:extLst>
              <a:ext uri="{FF2B5EF4-FFF2-40B4-BE49-F238E27FC236}">
                <a16:creationId xmlns:a16="http://schemas.microsoft.com/office/drawing/2014/main" id="{C43B8044-9CAE-3440-8391-03BABC0C5537}"/>
              </a:ext>
            </a:extLst>
          </p:cNvPr>
          <p:cNvPicPr>
            <a:picLocks noChangeAspect="1"/>
          </p:cNvPicPr>
          <p:nvPr/>
        </p:nvPicPr>
        <p:blipFill rotWithShape="1">
          <a:blip r:embed="rId17"/>
          <a:srcRect l="7192" t="5113" r="51087" b="9199"/>
          <a:stretch/>
        </p:blipFill>
        <p:spPr>
          <a:xfrm>
            <a:off x="220815" y="4472210"/>
            <a:ext cx="820103" cy="1862516"/>
          </a:xfrm>
          <a:prstGeom prst="rect">
            <a:avLst/>
          </a:prstGeom>
        </p:spPr>
      </p:pic>
      <p:sp>
        <p:nvSpPr>
          <p:cNvPr id="63" name="TextBox 62">
            <a:extLst>
              <a:ext uri="{FF2B5EF4-FFF2-40B4-BE49-F238E27FC236}">
                <a16:creationId xmlns:a16="http://schemas.microsoft.com/office/drawing/2014/main" id="{734D1B18-B258-6948-80BA-2F824D4F07A5}"/>
              </a:ext>
            </a:extLst>
          </p:cNvPr>
          <p:cNvSpPr txBox="1"/>
          <p:nvPr/>
        </p:nvSpPr>
        <p:spPr>
          <a:xfrm>
            <a:off x="736177" y="5927112"/>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Director</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6" name="Straight Arrow Connector 55">
            <a:extLst>
              <a:ext uri="{FF2B5EF4-FFF2-40B4-BE49-F238E27FC236}">
                <a16:creationId xmlns:a16="http://schemas.microsoft.com/office/drawing/2014/main" id="{E7BF4A87-C7C9-B340-9F93-B57D82EB6C7B}"/>
              </a:ext>
            </a:extLst>
          </p:cNvPr>
          <p:cNvCxnSpPr>
            <a:cxnSpLocks/>
          </p:cNvCxnSpPr>
          <p:nvPr/>
        </p:nvCxnSpPr>
        <p:spPr>
          <a:xfrm>
            <a:off x="5018246" y="4585540"/>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7" name="Picture 56" descr="coach-clipart-coach-clipart-COACH.jpg">
            <a:extLst>
              <a:ext uri="{FF2B5EF4-FFF2-40B4-BE49-F238E27FC236}">
                <a16:creationId xmlns:a16="http://schemas.microsoft.com/office/drawing/2014/main" id="{8EFDA95A-8895-3740-9E0F-1C2CB5087C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6844" y="4716008"/>
            <a:ext cx="683232" cy="1998223"/>
          </a:xfrm>
          <a:prstGeom prst="rect">
            <a:avLst/>
          </a:prstGeom>
        </p:spPr>
      </p:pic>
      <p:sp>
        <p:nvSpPr>
          <p:cNvPr id="58" name="TextBox 57">
            <a:extLst>
              <a:ext uri="{FF2B5EF4-FFF2-40B4-BE49-F238E27FC236}">
                <a16:creationId xmlns:a16="http://schemas.microsoft.com/office/drawing/2014/main" id="{B757F77D-06AA-6141-BFD6-4A898881C33F}"/>
              </a:ext>
            </a:extLst>
          </p:cNvPr>
          <p:cNvSpPr txBox="1"/>
          <p:nvPr/>
        </p:nvSpPr>
        <p:spPr>
          <a:xfrm>
            <a:off x="6451759" y="5822884"/>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Academic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Coach</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841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repeatCount="3000" fill="hold" grpId="1" nodeType="clickEffect">
                                  <p:stCondLst>
                                    <p:cond delay="0"/>
                                  </p:stCondLst>
                                  <p:childTnLst>
                                    <p:animEffect transition="out" filter="fade">
                                      <p:cBhvr>
                                        <p:cTn id="67" dur="500" tmFilter="0, 0; .2, .5; .8, .5; 1, 0"/>
                                        <p:tgtEl>
                                          <p:spTgt spid="68"/>
                                        </p:tgtEl>
                                      </p:cBhvr>
                                    </p:animEffect>
                                    <p:animScale>
                                      <p:cBhvr>
                                        <p:cTn id="68" dur="250" autoRev="1" fill="hold"/>
                                        <p:tgtEl>
                                          <p:spTgt spid="68"/>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6" presetClass="emph" presetSubtype="0" repeatCount="3000" fill="hold" nodeType="clickEffect">
                                  <p:stCondLst>
                                    <p:cond delay="0"/>
                                  </p:stCondLst>
                                  <p:childTnLst>
                                    <p:animEffect transition="out" filter="fade">
                                      <p:cBhvr>
                                        <p:cTn id="72" dur="500" tmFilter="0, 0; .2, .5; .8, .5; 1, 0"/>
                                        <p:tgtEl>
                                          <p:spTgt spid="9"/>
                                        </p:tgtEl>
                                      </p:cBhvr>
                                    </p:animEffect>
                                    <p:animScale>
                                      <p:cBhvr>
                                        <p:cTn id="73" dur="250" autoRev="1" fill="hold"/>
                                        <p:tgtEl>
                                          <p:spTgt spid="9"/>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6" presetClass="emph" presetSubtype="0" repeatCount="3000" fill="hold" nodeType="clickEffect">
                                  <p:stCondLst>
                                    <p:cond delay="0"/>
                                  </p:stCondLst>
                                  <p:childTnLst>
                                    <p:animEffect transition="out" filter="fade">
                                      <p:cBhvr>
                                        <p:cTn id="82" dur="500" tmFilter="0, 0; .2, .5; .8, .5; 1, 0"/>
                                        <p:tgtEl>
                                          <p:spTgt spid="15"/>
                                        </p:tgtEl>
                                      </p:cBhvr>
                                    </p:animEffect>
                                    <p:animScale>
                                      <p:cBhvr>
                                        <p:cTn id="83" dur="250" autoRev="1" fill="hold"/>
                                        <p:tgtEl>
                                          <p:spTgt spid="15"/>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childTnLst>
                          </p:cTn>
                        </p:par>
                        <p:par>
                          <p:cTn id="89" fill="hold">
                            <p:stCondLst>
                              <p:cond delay="500"/>
                            </p:stCondLst>
                            <p:childTnLst>
                              <p:par>
                                <p:cTn id="90" presetID="10" presetClass="entr" presetSubtype="0" fill="hold" nodeType="afterEffect">
                                  <p:stCondLst>
                                    <p:cond delay="100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2000"/>
                            </p:stCondLst>
                            <p:childTnLst>
                              <p:par>
                                <p:cTn id="94" presetID="10" presetClass="entr" presetSubtype="0" fill="hold" nodeType="afterEffect">
                                  <p:stCondLst>
                                    <p:cond delay="100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par>
                                <p:cTn id="105" presetID="10" presetClass="entr" presetSubtype="0"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par>
                                <p:cTn id="113" presetID="10" presetClass="entr" presetSubtype="0"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childTnLst>
                                </p:cTn>
                              </p:par>
                              <p:par>
                                <p:cTn id="116" presetID="10" presetClass="entr" presetSubtype="0" fill="hold"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500"/>
                                        <p:tgtEl>
                                          <p:spTgt spid="35"/>
                                        </p:tgtEl>
                                      </p:cBhvr>
                                    </p:animEffect>
                                  </p:childTnLst>
                                </p:cTn>
                              </p:par>
                              <p:par>
                                <p:cTn id="119" presetID="10" presetClass="entr" presetSubtype="0" fill="hold"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fade">
                                      <p:cBhvr>
                                        <p:cTn id="124" dur="500"/>
                                        <p:tgtEl>
                                          <p:spTgt spid="63"/>
                                        </p:tgtEl>
                                      </p:cBhvr>
                                    </p:animEffect>
                                  </p:childTnLst>
                                </p:cTn>
                              </p:par>
                              <p:par>
                                <p:cTn id="125" presetID="10"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par>
                                <p:cTn id="134" presetID="10" presetClass="entr" presetSubtype="0" fill="hold"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500"/>
                                        <p:tgtEl>
                                          <p:spTgt spid="56"/>
                                        </p:tgtEl>
                                      </p:cBhvr>
                                    </p:animEffect>
                                  </p:childTnLst>
                                </p:cTn>
                              </p:par>
                              <p:par>
                                <p:cTn id="137" presetID="10" presetClass="entr" presetSubtype="0"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fade">
                                      <p:cBhvr>
                                        <p:cTn id="139" dur="500"/>
                                        <p:tgtEl>
                                          <p:spTgt spid="5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fade">
                                      <p:cBhvr>
                                        <p:cTn id="142" dur="500"/>
                                        <p:tgtEl>
                                          <p:spTgt spid="58"/>
                                        </p:tgtEl>
                                      </p:cBhvr>
                                    </p:animEffect>
                                  </p:childTnLst>
                                </p:cTn>
                              </p:par>
                              <p:par>
                                <p:cTn id="143" presetID="10" presetClass="entr" presetSubtype="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fade">
                                      <p:cBhvr>
                                        <p:cTn id="145" dur="500"/>
                                        <p:tgtEl>
                                          <p:spTgt spid="44"/>
                                        </p:tgtEl>
                                      </p:cBhvr>
                                    </p:animEffect>
                                  </p:childTnLst>
                                </p:cTn>
                              </p:par>
                              <p:par>
                                <p:cTn id="146" presetID="10" presetClass="entr" presetSubtype="0"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0" grpId="0" animBg="1"/>
      <p:bldP spid="41" grpId="0" animBg="1"/>
      <p:bldP spid="68" grpId="0" animBg="1"/>
      <p:bldP spid="68" grpId="1" animBg="1"/>
      <p:bldP spid="33" grpId="0"/>
      <p:bldP spid="22" grpId="0" animBg="1"/>
      <p:bldP spid="62" grpId="0"/>
      <p:bldP spid="63" grpId="0"/>
      <p:bldP spid="5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2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2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7" y="1298448"/>
            <a:ext cx="3685070" cy="3255264"/>
          </a:xfrm>
        </p:spPr>
        <p:txBody>
          <a:bodyPr vert="horz" lIns="91440" tIns="45720" rIns="91440" bIns="45720" rtlCol="0" anchor="b">
            <a:normAutofit/>
          </a:bodyPr>
          <a:lstStyle/>
          <a:p>
            <a:r>
              <a:rPr lang="en-US" dirty="0">
                <a:solidFill>
                  <a:srgbClr val="FFFFFF"/>
                </a:solidFill>
              </a:rPr>
              <a:t>Proposed Timeline</a:t>
            </a:r>
          </a:p>
        </p:txBody>
      </p:sp>
      <p:pic>
        <p:nvPicPr>
          <p:cNvPr id="10" name="Picture 9" descr="gears.jpg">
            <a:extLst>
              <a:ext uri="{FF2B5EF4-FFF2-40B4-BE49-F238E27FC236}">
                <a16:creationId xmlns:a16="http://schemas.microsoft.com/office/drawing/2014/main" id="{6004BE5F-6E9A-CB46-8028-F8CFA44BBE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625" b="80188" l="15188" r="84750">
                        <a14:foregroundMark x1="40938" y1="34875" x2="40938" y2="34875"/>
                        <a14:foregroundMark x1="41625" y1="39938" x2="41625" y2="39938"/>
                        <a14:foregroundMark x1="36563" y1="35188" x2="36563" y2="35188"/>
                        <a14:foregroundMark x1="28625" y1="26125" x2="28625" y2="26125"/>
                        <a14:foregroundMark x1="23875" y1="26875" x2="23875" y2="26875"/>
                        <a14:foregroundMark x1="22063" y1="30875" x2="22063" y2="30875"/>
                        <a14:foregroundMark x1="24250" y1="34125" x2="24250" y2="34125"/>
                        <a14:foregroundMark x1="28625" y1="34500" x2="28625" y2="34500"/>
                        <a14:foregroundMark x1="30813" y1="30125" x2="30813" y2="30125"/>
                        <a14:foregroundMark x1="34063" y1="46813" x2="34063" y2="46813"/>
                        <a14:foregroundMark x1="23875" y1="51188" x2="23875" y2="51188"/>
                        <a14:foregroundMark x1="29000" y1="53312" x2="29000" y2="53312"/>
                        <a14:foregroundMark x1="30813" y1="47563" x2="30813" y2="47563"/>
                        <a14:foregroundMark x1="36938" y1="60938" x2="36938" y2="60938"/>
                        <a14:foregroundMark x1="36938" y1="64563" x2="36938" y2="64563"/>
                        <a14:foregroundMark x1="32625" y1="60563" x2="32625" y2="60563"/>
                        <a14:foregroundMark x1="38000" y1="56938" x2="38000" y2="56938"/>
                        <a14:foregroundMark x1="43438" y1="60250" x2="43438" y2="60250"/>
                        <a14:foregroundMark x1="43813" y1="67125" x2="43813" y2="67125"/>
                        <a14:foregroundMark x1="37688" y1="69625" x2="37688" y2="69625"/>
                        <a14:foregroundMark x1="32625" y1="66375" x2="32625" y2="66375"/>
                        <a14:foregroundMark x1="47063" y1="65688" x2="47063" y2="65688"/>
                        <a14:foregroundMark x1="28250" y1="62063" x2="28250" y2="62063"/>
                        <a14:foregroundMark x1="44563" y1="45375" x2="44563" y2="45375"/>
                        <a14:foregroundMark x1="51063" y1="49688" x2="51063" y2="49688"/>
                        <a14:foregroundMark x1="51063" y1="46438" x2="51063" y2="46438"/>
                        <a14:foregroundMark x1="58688" y1="54063" x2="58688" y2="54063"/>
                        <a14:foregroundMark x1="68500" y1="54063" x2="68500" y2="54063"/>
                        <a14:foregroundMark x1="68813" y1="60938" x2="68813" y2="60938"/>
                        <a14:foregroundMark x1="63063" y1="65688" x2="63063" y2="65688"/>
                        <a14:foregroundMark x1="56125" y1="62063" x2="56125" y2="62063"/>
                        <a14:foregroundMark x1="61938" y1="59500" x2="61938" y2="59500"/>
                        <a14:foregroundMark x1="57250" y1="29750" x2="57250" y2="29750"/>
                        <a14:foregroundMark x1="65563" y1="42438" x2="65563" y2="42438"/>
                        <a14:foregroundMark x1="70313" y1="35938" x2="70313" y2="35938"/>
                        <a14:foregroundMark x1="68125" y1="39188" x2="68125" y2="39188"/>
                        <a14:foregroundMark x1="22063" y1="40313" x2="22063" y2="40313"/>
                        <a14:backgroundMark x1="29000" y1="41000" x2="29000" y2="41000"/>
                        <a14:backgroundMark x1="32938" y1="71813" x2="32938" y2="71813"/>
                        <a14:backgroundMark x1="42375" y1="71438" x2="42375" y2="71438"/>
                        <a14:backgroundMark x1="71000" y1="41375" x2="71000" y2="41375"/>
                      </a14:backgroundRemoval>
                    </a14:imgEffect>
                  </a14:imgLayer>
                </a14:imgProps>
              </a:ext>
              <a:ext uri="{28A0092B-C50C-407E-A947-70E740481C1C}">
                <a14:useLocalDpi xmlns:a14="http://schemas.microsoft.com/office/drawing/2010/main" val="0"/>
              </a:ext>
            </a:extLst>
          </a:blip>
          <a:srcRect t="7224" r="-1" b="9055"/>
          <a:stretch/>
        </p:blipFill>
        <p:spPr>
          <a:xfrm>
            <a:off x="5120640" y="759599"/>
            <a:ext cx="6367271" cy="5330650"/>
          </a:xfrm>
          <a:prstGeom prst="rect">
            <a:avLst/>
          </a:prstGeom>
        </p:spPr>
      </p:pic>
      <p:sp>
        <p:nvSpPr>
          <p:cNvPr id="36" name="Rectangle 2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Arrow Connector 19">
            <a:extLst>
              <a:ext uri="{FF2B5EF4-FFF2-40B4-BE49-F238E27FC236}">
                <a16:creationId xmlns:a16="http://schemas.microsoft.com/office/drawing/2014/main" id="{19553C99-4D0B-3244-B9E8-5E6112757037}"/>
              </a:ext>
            </a:extLst>
          </p:cNvPr>
          <p:cNvCxnSpPr>
            <a:cxnSpLocks/>
          </p:cNvCxnSpPr>
          <p:nvPr/>
        </p:nvCxnSpPr>
        <p:spPr>
          <a:xfrm flipV="1">
            <a:off x="9067488" y="3642360"/>
            <a:ext cx="1356672" cy="517623"/>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6997429-93EC-544E-AAAD-54183F4519CC}"/>
              </a:ext>
            </a:extLst>
          </p:cNvPr>
          <p:cNvCxnSpPr>
            <a:cxnSpLocks/>
          </p:cNvCxnSpPr>
          <p:nvPr/>
        </p:nvCxnSpPr>
        <p:spPr>
          <a:xfrm>
            <a:off x="9053569" y="4159983"/>
            <a:ext cx="1575210" cy="1311177"/>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827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ip calandar.jpg"/>
          <p:cNvPicPr>
            <a:picLocks noChangeAspect="1"/>
          </p:cNvPicPr>
          <p:nvPr/>
        </p:nvPicPr>
        <p:blipFill>
          <a:blip r:embed="rId3">
            <a:extLst>
              <a:ext uri="{BEBA8EAE-BF5A-486C-A8C5-ECC9F3942E4B}">
                <a14:imgProps xmlns:a14="http://schemas.microsoft.com/office/drawing/2010/main">
                  <a14:imgLayer r:embed="rId4">
                    <a14:imgEffect>
                      <a14:backgroundRemoval t="0" b="98884" l="0" r="99777"/>
                    </a14:imgEffect>
                  </a14:imgLayer>
                </a14:imgProps>
              </a:ext>
              <a:ext uri="{28A0092B-C50C-407E-A947-70E740481C1C}">
                <a14:useLocalDpi xmlns:a14="http://schemas.microsoft.com/office/drawing/2010/main" val="0"/>
              </a:ext>
            </a:extLst>
          </a:blip>
          <a:stretch>
            <a:fillRect/>
          </a:stretch>
        </p:blipFill>
        <p:spPr>
          <a:xfrm>
            <a:off x="5151177" y="371455"/>
            <a:ext cx="5191546" cy="5191546"/>
          </a:xfrm>
          <a:prstGeom prst="rect">
            <a:avLst/>
          </a:prstGeom>
        </p:spPr>
      </p:pic>
      <p:sp>
        <p:nvSpPr>
          <p:cNvPr id="9" name="TextBox 8"/>
          <p:cNvSpPr txBox="1"/>
          <p:nvPr/>
        </p:nvSpPr>
        <p:spPr>
          <a:xfrm>
            <a:off x="6741138" y="2090065"/>
            <a:ext cx="2224983" cy="1754326"/>
          </a:xfrm>
          <a:prstGeom prst="rect">
            <a:avLst/>
          </a:prstGeom>
          <a:noFill/>
        </p:spPr>
        <p:txBody>
          <a:bodyPr wrap="square" rtlCol="0">
            <a:spAutoFit/>
          </a:bodyPr>
          <a:lstStyle/>
          <a:p>
            <a:pPr algn="ctr"/>
            <a:r>
              <a:rPr lang="en-US" sz="5400" b="1" dirty="0">
                <a:solidFill>
                  <a:schemeClr val="tx2"/>
                </a:solidFill>
              </a:rPr>
              <a:t>July 1</a:t>
            </a:r>
          </a:p>
          <a:p>
            <a:pPr algn="ctr"/>
            <a:r>
              <a:rPr lang="en-US" sz="5400" b="1" dirty="0">
                <a:solidFill>
                  <a:schemeClr val="tx2"/>
                </a:solidFill>
              </a:rPr>
              <a:t>2020</a:t>
            </a:r>
          </a:p>
        </p:txBody>
      </p:sp>
      <p:sp>
        <p:nvSpPr>
          <p:cNvPr id="2" name="Title 1">
            <a:extLst>
              <a:ext uri="{FF2B5EF4-FFF2-40B4-BE49-F238E27FC236}">
                <a16:creationId xmlns:a16="http://schemas.microsoft.com/office/drawing/2014/main" id="{0A4F8377-9E8F-D746-BECB-89BB16D7ED11}"/>
              </a:ext>
            </a:extLst>
          </p:cNvPr>
          <p:cNvSpPr>
            <a:spLocks noGrp="1"/>
          </p:cNvSpPr>
          <p:nvPr>
            <p:ph type="title"/>
          </p:nvPr>
        </p:nvSpPr>
        <p:spPr/>
        <p:txBody>
          <a:bodyPr/>
          <a:lstStyle/>
          <a:p>
            <a:r>
              <a:rPr lang="en-US" b="1" dirty="0"/>
              <a:t>Go-Live</a:t>
            </a:r>
            <a:br>
              <a:rPr lang="en-US" b="1" dirty="0"/>
            </a:br>
            <a:r>
              <a:rPr lang="en-US" b="1" dirty="0"/>
              <a:t>for</a:t>
            </a:r>
            <a:br>
              <a:rPr lang="en-US" b="1" dirty="0"/>
            </a:br>
            <a:r>
              <a:rPr lang="en-US" b="1" dirty="0"/>
              <a:t>General Program</a:t>
            </a:r>
          </a:p>
        </p:txBody>
      </p:sp>
      <p:sp>
        <p:nvSpPr>
          <p:cNvPr id="6" name="Rectangle 5">
            <a:extLst>
              <a:ext uri="{FF2B5EF4-FFF2-40B4-BE49-F238E27FC236}">
                <a16:creationId xmlns:a16="http://schemas.microsoft.com/office/drawing/2014/main" id="{3E32F343-EE2A-1840-8BDC-699EB7A2E534}"/>
              </a:ext>
            </a:extLst>
          </p:cNvPr>
          <p:cNvSpPr/>
          <p:nvPr/>
        </p:nvSpPr>
        <p:spPr>
          <a:xfrm>
            <a:off x="3887639" y="5725020"/>
            <a:ext cx="7931979"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rgbClr val="C00000"/>
                </a:solidFill>
                <a:effectLst/>
              </a:rPr>
              <a:t>Only applies to the incoming residents!</a:t>
            </a:r>
          </a:p>
        </p:txBody>
      </p:sp>
      <p:pic>
        <p:nvPicPr>
          <p:cNvPr id="10" name="Graphic 9" descr="Streetlight">
            <a:extLst>
              <a:ext uri="{FF2B5EF4-FFF2-40B4-BE49-F238E27FC236}">
                <a16:creationId xmlns:a16="http://schemas.microsoft.com/office/drawing/2014/main" id="{61944697-C1EA-A143-AB7A-70766B5BA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6160" y="5467619"/>
            <a:ext cx="914400" cy="914400"/>
          </a:xfrm>
          <a:prstGeom prst="rect">
            <a:avLst/>
          </a:prstGeom>
        </p:spPr>
      </p:pic>
    </p:spTree>
    <p:extLst>
      <p:ext uri="{BB962C8B-B14F-4D97-AF65-F5344CB8AC3E}">
        <p14:creationId xmlns:p14="http://schemas.microsoft.com/office/powerpoint/2010/main" val="211989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ip calandar.jpg"/>
          <p:cNvPicPr>
            <a:picLocks noChangeAspect="1"/>
          </p:cNvPicPr>
          <p:nvPr/>
        </p:nvPicPr>
        <p:blipFill>
          <a:blip r:embed="rId3">
            <a:extLst>
              <a:ext uri="{BEBA8EAE-BF5A-486C-A8C5-ECC9F3942E4B}">
                <a14:imgProps xmlns:a14="http://schemas.microsoft.com/office/drawing/2010/main">
                  <a14:imgLayer r:embed="rId4">
                    <a14:imgEffect>
                      <a14:backgroundRemoval t="0" b="98884" l="0" r="99777"/>
                    </a14:imgEffect>
                  </a14:imgLayer>
                </a14:imgProps>
              </a:ext>
              <a:ext uri="{28A0092B-C50C-407E-A947-70E740481C1C}">
                <a14:useLocalDpi xmlns:a14="http://schemas.microsoft.com/office/drawing/2010/main" val="0"/>
              </a:ext>
            </a:extLst>
          </a:blip>
          <a:stretch>
            <a:fillRect/>
          </a:stretch>
        </p:blipFill>
        <p:spPr>
          <a:xfrm>
            <a:off x="5151177" y="371455"/>
            <a:ext cx="5191546" cy="5191546"/>
          </a:xfrm>
          <a:prstGeom prst="rect">
            <a:avLst/>
          </a:prstGeom>
        </p:spPr>
      </p:pic>
      <p:sp>
        <p:nvSpPr>
          <p:cNvPr id="9" name="TextBox 8"/>
          <p:cNvSpPr txBox="1"/>
          <p:nvPr/>
        </p:nvSpPr>
        <p:spPr>
          <a:xfrm>
            <a:off x="6741138" y="2090065"/>
            <a:ext cx="2224983" cy="1754326"/>
          </a:xfrm>
          <a:prstGeom prst="rect">
            <a:avLst/>
          </a:prstGeom>
          <a:noFill/>
        </p:spPr>
        <p:txBody>
          <a:bodyPr wrap="square" rtlCol="0">
            <a:spAutoFit/>
          </a:bodyPr>
          <a:lstStyle/>
          <a:p>
            <a:pPr algn="ctr"/>
            <a:r>
              <a:rPr lang="en-US" sz="5400" b="1" dirty="0">
                <a:solidFill>
                  <a:schemeClr val="tx2"/>
                </a:solidFill>
              </a:rPr>
              <a:t>July 1</a:t>
            </a:r>
          </a:p>
          <a:p>
            <a:pPr algn="ctr"/>
            <a:r>
              <a:rPr lang="en-US" sz="5400" b="1" dirty="0">
                <a:solidFill>
                  <a:schemeClr val="tx2"/>
                </a:solidFill>
              </a:rPr>
              <a:t>20</a:t>
            </a:r>
            <a:r>
              <a:rPr lang="en-US" sz="5400" b="1" dirty="0">
                <a:solidFill>
                  <a:srgbClr val="C00000"/>
                </a:solidFill>
              </a:rPr>
              <a:t>19</a:t>
            </a:r>
          </a:p>
        </p:txBody>
      </p:sp>
      <p:sp>
        <p:nvSpPr>
          <p:cNvPr id="2" name="Title 1">
            <a:extLst>
              <a:ext uri="{FF2B5EF4-FFF2-40B4-BE49-F238E27FC236}">
                <a16:creationId xmlns:a16="http://schemas.microsoft.com/office/drawing/2014/main" id="{0A4F8377-9E8F-D746-BECB-89BB16D7ED11}"/>
              </a:ext>
            </a:extLst>
          </p:cNvPr>
          <p:cNvSpPr>
            <a:spLocks noGrp="1"/>
          </p:cNvSpPr>
          <p:nvPr>
            <p:ph type="title"/>
          </p:nvPr>
        </p:nvSpPr>
        <p:spPr/>
        <p:txBody>
          <a:bodyPr/>
          <a:lstStyle/>
          <a:p>
            <a:r>
              <a:rPr lang="en-US" b="1" dirty="0"/>
              <a:t>General Program</a:t>
            </a:r>
            <a:br>
              <a:rPr lang="en-US" b="1" dirty="0"/>
            </a:br>
            <a:r>
              <a:rPr lang="en-US" b="1" dirty="0">
                <a:solidFill>
                  <a:schemeClr val="tx2"/>
                </a:solidFill>
              </a:rPr>
              <a:t>Soft Launch</a:t>
            </a:r>
          </a:p>
        </p:txBody>
      </p:sp>
      <p:sp>
        <p:nvSpPr>
          <p:cNvPr id="6" name="Rectangle 5">
            <a:extLst>
              <a:ext uri="{FF2B5EF4-FFF2-40B4-BE49-F238E27FC236}">
                <a16:creationId xmlns:a16="http://schemas.microsoft.com/office/drawing/2014/main" id="{3E32F343-EE2A-1840-8BDC-699EB7A2E534}"/>
              </a:ext>
            </a:extLst>
          </p:cNvPr>
          <p:cNvSpPr/>
          <p:nvPr/>
        </p:nvSpPr>
        <p:spPr>
          <a:xfrm>
            <a:off x="3887639" y="5725020"/>
            <a:ext cx="7931979"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rgbClr val="C00000"/>
                </a:solidFill>
                <a:effectLst/>
              </a:rPr>
              <a:t>Only applies to the incoming residents!</a:t>
            </a:r>
          </a:p>
        </p:txBody>
      </p:sp>
      <p:pic>
        <p:nvPicPr>
          <p:cNvPr id="10" name="Graphic 9" descr="Streetlight">
            <a:extLst>
              <a:ext uri="{FF2B5EF4-FFF2-40B4-BE49-F238E27FC236}">
                <a16:creationId xmlns:a16="http://schemas.microsoft.com/office/drawing/2014/main" id="{61944697-C1EA-A143-AB7A-70766B5BA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6160" y="5467619"/>
            <a:ext cx="914400" cy="914400"/>
          </a:xfrm>
          <a:prstGeom prst="rect">
            <a:avLst/>
          </a:prstGeom>
        </p:spPr>
      </p:pic>
    </p:spTree>
    <p:extLst>
      <p:ext uri="{BB962C8B-B14F-4D97-AF65-F5344CB8AC3E}">
        <p14:creationId xmlns:p14="http://schemas.microsoft.com/office/powerpoint/2010/main" val="250903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ip calandar.jpg"/>
          <p:cNvPicPr>
            <a:picLocks noChangeAspect="1"/>
          </p:cNvPicPr>
          <p:nvPr/>
        </p:nvPicPr>
        <p:blipFill>
          <a:blip r:embed="rId3">
            <a:extLst>
              <a:ext uri="{BEBA8EAE-BF5A-486C-A8C5-ECC9F3942E4B}">
                <a14:imgProps xmlns:a14="http://schemas.microsoft.com/office/drawing/2010/main">
                  <a14:imgLayer r:embed="rId4">
                    <a14:imgEffect>
                      <a14:backgroundRemoval t="0" b="98884" l="0" r="99777"/>
                    </a14:imgEffect>
                  </a14:imgLayer>
                </a14:imgProps>
              </a:ext>
              <a:ext uri="{28A0092B-C50C-407E-A947-70E740481C1C}">
                <a14:useLocalDpi xmlns:a14="http://schemas.microsoft.com/office/drawing/2010/main" val="0"/>
              </a:ext>
            </a:extLst>
          </a:blip>
          <a:stretch>
            <a:fillRect/>
          </a:stretch>
        </p:blipFill>
        <p:spPr>
          <a:xfrm>
            <a:off x="5151177" y="371455"/>
            <a:ext cx="5191546" cy="5191546"/>
          </a:xfrm>
          <a:prstGeom prst="rect">
            <a:avLst/>
          </a:prstGeom>
        </p:spPr>
      </p:pic>
      <p:sp>
        <p:nvSpPr>
          <p:cNvPr id="9" name="TextBox 8"/>
          <p:cNvSpPr txBox="1"/>
          <p:nvPr/>
        </p:nvSpPr>
        <p:spPr>
          <a:xfrm>
            <a:off x="6741138" y="2090065"/>
            <a:ext cx="2224983" cy="1754326"/>
          </a:xfrm>
          <a:prstGeom prst="rect">
            <a:avLst/>
          </a:prstGeom>
          <a:noFill/>
        </p:spPr>
        <p:txBody>
          <a:bodyPr wrap="square" rtlCol="0">
            <a:spAutoFit/>
          </a:bodyPr>
          <a:lstStyle/>
          <a:p>
            <a:pPr algn="ctr"/>
            <a:r>
              <a:rPr lang="en-US" sz="5400" b="1" dirty="0">
                <a:solidFill>
                  <a:schemeClr val="tx2"/>
                </a:solidFill>
              </a:rPr>
              <a:t>July 1</a:t>
            </a:r>
          </a:p>
          <a:p>
            <a:pPr algn="ctr"/>
            <a:r>
              <a:rPr lang="en-US" sz="5400" b="1" dirty="0">
                <a:solidFill>
                  <a:schemeClr val="tx2"/>
                </a:solidFill>
              </a:rPr>
              <a:t>2021 </a:t>
            </a:r>
            <a:r>
              <a:rPr lang="en-US" sz="5400" b="1" dirty="0">
                <a:solidFill>
                  <a:srgbClr val="C00000"/>
                </a:solidFill>
              </a:rPr>
              <a:t>?</a:t>
            </a:r>
          </a:p>
        </p:txBody>
      </p:sp>
      <p:sp>
        <p:nvSpPr>
          <p:cNvPr id="2" name="Title 1">
            <a:extLst>
              <a:ext uri="{FF2B5EF4-FFF2-40B4-BE49-F238E27FC236}">
                <a16:creationId xmlns:a16="http://schemas.microsoft.com/office/drawing/2014/main" id="{0A4F8377-9E8F-D746-BECB-89BB16D7ED11}"/>
              </a:ext>
            </a:extLst>
          </p:cNvPr>
          <p:cNvSpPr>
            <a:spLocks noGrp="1"/>
          </p:cNvSpPr>
          <p:nvPr>
            <p:ph type="title"/>
          </p:nvPr>
        </p:nvSpPr>
        <p:spPr/>
        <p:txBody>
          <a:bodyPr/>
          <a:lstStyle/>
          <a:p>
            <a:r>
              <a:rPr lang="en-US" b="1" dirty="0"/>
              <a:t>Go-Live</a:t>
            </a:r>
            <a:br>
              <a:rPr lang="en-US" b="1" dirty="0"/>
            </a:br>
            <a:r>
              <a:rPr lang="en-US" b="1" dirty="0"/>
              <a:t>for</a:t>
            </a:r>
            <a:br>
              <a:rPr lang="en-US" b="1" dirty="0"/>
            </a:br>
            <a:r>
              <a:rPr lang="en-US" b="1" dirty="0">
                <a:solidFill>
                  <a:srgbClr val="C00000"/>
                </a:solidFill>
              </a:rPr>
              <a:t>Forensic</a:t>
            </a:r>
            <a:br>
              <a:rPr lang="en-US" b="1" dirty="0">
                <a:solidFill>
                  <a:srgbClr val="C00000"/>
                </a:solidFill>
              </a:rPr>
            </a:br>
            <a:r>
              <a:rPr lang="en-US" b="1" dirty="0">
                <a:solidFill>
                  <a:srgbClr val="C00000"/>
                </a:solidFill>
              </a:rPr>
              <a:t>Subspecialty</a:t>
            </a:r>
            <a:br>
              <a:rPr lang="en-US" b="1" dirty="0">
                <a:solidFill>
                  <a:srgbClr val="C00000"/>
                </a:solidFill>
              </a:rPr>
            </a:br>
            <a:r>
              <a:rPr lang="en-US" b="1" dirty="0">
                <a:solidFill>
                  <a:srgbClr val="C00000"/>
                </a:solidFill>
              </a:rPr>
              <a:t>Program</a:t>
            </a:r>
          </a:p>
        </p:txBody>
      </p:sp>
      <p:sp>
        <p:nvSpPr>
          <p:cNvPr id="6" name="Rectangle 5">
            <a:extLst>
              <a:ext uri="{FF2B5EF4-FFF2-40B4-BE49-F238E27FC236}">
                <a16:creationId xmlns:a16="http://schemas.microsoft.com/office/drawing/2014/main" id="{3E32F343-EE2A-1840-8BDC-699EB7A2E534}"/>
              </a:ext>
            </a:extLst>
          </p:cNvPr>
          <p:cNvSpPr/>
          <p:nvPr/>
        </p:nvSpPr>
        <p:spPr>
          <a:xfrm>
            <a:off x="3887639" y="5725020"/>
            <a:ext cx="7931979"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rgbClr val="C00000"/>
                </a:solidFill>
                <a:effectLst/>
              </a:rPr>
              <a:t>Only applies to the incoming residents!</a:t>
            </a:r>
          </a:p>
        </p:txBody>
      </p:sp>
      <p:pic>
        <p:nvPicPr>
          <p:cNvPr id="10" name="Graphic 9" descr="Streetlight">
            <a:extLst>
              <a:ext uri="{FF2B5EF4-FFF2-40B4-BE49-F238E27FC236}">
                <a16:creationId xmlns:a16="http://schemas.microsoft.com/office/drawing/2014/main" id="{61944697-C1EA-A143-AB7A-70766B5BA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6160" y="5467619"/>
            <a:ext cx="914400" cy="914400"/>
          </a:xfrm>
          <a:prstGeom prst="rect">
            <a:avLst/>
          </a:prstGeom>
        </p:spPr>
      </p:pic>
    </p:spTree>
    <p:extLst>
      <p:ext uri="{BB962C8B-B14F-4D97-AF65-F5344CB8AC3E}">
        <p14:creationId xmlns:p14="http://schemas.microsoft.com/office/powerpoint/2010/main" val="59472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F0E89C-BC3B-E04A-AC54-59DCC8A70091}"/>
              </a:ext>
            </a:extLst>
          </p:cNvPr>
          <p:cNvSpPr>
            <a:spLocks noGrp="1"/>
          </p:cNvSpPr>
          <p:nvPr>
            <p:ph type="title"/>
          </p:nvPr>
        </p:nvSpPr>
        <p:spPr>
          <a:xfrm>
            <a:off x="252919" y="1123837"/>
            <a:ext cx="2947482" cy="4601183"/>
          </a:xfrm>
        </p:spPr>
        <p:txBody>
          <a:bodyPr>
            <a:normAutofit/>
          </a:bodyPr>
          <a:lstStyle/>
          <a:p>
            <a:r>
              <a:rPr lang="en-US" b="1" dirty="0"/>
              <a:t>Roll-Out</a:t>
            </a:r>
          </a:p>
        </p:txBody>
      </p:sp>
      <p:graphicFrame>
        <p:nvGraphicFramePr>
          <p:cNvPr id="7" name="Content Placeholder 1">
            <a:extLst>
              <a:ext uri="{FF2B5EF4-FFF2-40B4-BE49-F238E27FC236}">
                <a16:creationId xmlns:a16="http://schemas.microsoft.com/office/drawing/2014/main" id="{CF6CB73A-6FF8-4AF6-9C42-65F93C0C352A}"/>
              </a:ext>
            </a:extLst>
          </p:cNvPr>
          <p:cNvGraphicFramePr>
            <a:graphicFrameLocks noGrp="1"/>
          </p:cNvGraphicFramePr>
          <p:nvPr>
            <p:ph idx="1"/>
            <p:extLst>
              <p:ext uri="{D42A27DB-BD31-4B8C-83A1-F6EECF244321}">
                <p14:modId xmlns:p14="http://schemas.microsoft.com/office/powerpoint/2010/main" val="1634664040"/>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357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5900" b="1" spc="-100"/>
              <a:t>Soft Launch July 2019</a:t>
            </a:r>
          </a:p>
        </p:txBody>
      </p:sp>
      <p:pic>
        <p:nvPicPr>
          <p:cNvPr id="4" name="Picture 3">
            <a:extLst>
              <a:ext uri="{FF2B5EF4-FFF2-40B4-BE49-F238E27FC236}">
                <a16:creationId xmlns:a16="http://schemas.microsoft.com/office/drawing/2014/main" id="{C9F24BA0-77F9-C74B-80DF-8E205EE0A1DE}"/>
              </a:ext>
            </a:extLst>
          </p:cNvPr>
          <p:cNvPicPr>
            <a:picLocks noChangeAspect="1"/>
          </p:cNvPicPr>
          <p:nvPr/>
        </p:nvPicPr>
        <p:blipFill>
          <a:blip r:embed="rId2"/>
          <a:stretch>
            <a:fillRect/>
          </a:stretch>
        </p:blipFill>
        <p:spPr>
          <a:xfrm>
            <a:off x="242681" y="1341120"/>
            <a:ext cx="11480786" cy="1722119"/>
          </a:xfrm>
          <a:prstGeom prst="rect">
            <a:avLst/>
          </a:prstGeom>
        </p:spPr>
      </p:pic>
    </p:spTree>
    <p:extLst>
      <p:ext uri="{BB962C8B-B14F-4D97-AF65-F5344CB8AC3E}">
        <p14:creationId xmlns:p14="http://schemas.microsoft.com/office/powerpoint/2010/main" val="296396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ip calandar.jpg"/>
          <p:cNvPicPr>
            <a:picLocks noChangeAspect="1"/>
          </p:cNvPicPr>
          <p:nvPr/>
        </p:nvPicPr>
        <p:blipFill>
          <a:blip r:embed="rId3">
            <a:extLst>
              <a:ext uri="{BEBA8EAE-BF5A-486C-A8C5-ECC9F3942E4B}">
                <a14:imgProps xmlns:a14="http://schemas.microsoft.com/office/drawing/2010/main">
                  <a14:imgLayer r:embed="rId4">
                    <a14:imgEffect>
                      <a14:backgroundRemoval t="0" b="98884" l="0" r="99777"/>
                    </a14:imgEffect>
                  </a14:imgLayer>
                </a14:imgProps>
              </a:ext>
              <a:ext uri="{28A0092B-C50C-407E-A947-70E740481C1C}">
                <a14:useLocalDpi xmlns:a14="http://schemas.microsoft.com/office/drawing/2010/main" val="0"/>
              </a:ext>
            </a:extLst>
          </a:blip>
          <a:stretch>
            <a:fillRect/>
          </a:stretch>
        </p:blipFill>
        <p:spPr>
          <a:xfrm>
            <a:off x="5151177" y="371455"/>
            <a:ext cx="5191546" cy="5191546"/>
          </a:xfrm>
          <a:prstGeom prst="rect">
            <a:avLst/>
          </a:prstGeom>
        </p:spPr>
      </p:pic>
      <p:sp>
        <p:nvSpPr>
          <p:cNvPr id="9" name="TextBox 8"/>
          <p:cNvSpPr txBox="1"/>
          <p:nvPr/>
        </p:nvSpPr>
        <p:spPr>
          <a:xfrm>
            <a:off x="6741138" y="2090065"/>
            <a:ext cx="2224983" cy="1754326"/>
          </a:xfrm>
          <a:prstGeom prst="rect">
            <a:avLst/>
          </a:prstGeom>
          <a:noFill/>
        </p:spPr>
        <p:txBody>
          <a:bodyPr wrap="square" rtlCol="0">
            <a:spAutoFit/>
          </a:bodyPr>
          <a:lstStyle/>
          <a:p>
            <a:pPr algn="ctr"/>
            <a:r>
              <a:rPr lang="en-US" sz="5400" b="1" dirty="0">
                <a:solidFill>
                  <a:schemeClr val="tx2"/>
                </a:solidFill>
              </a:rPr>
              <a:t>July 1</a:t>
            </a:r>
          </a:p>
          <a:p>
            <a:pPr algn="ctr"/>
            <a:r>
              <a:rPr lang="en-US" sz="5400" b="1" dirty="0">
                <a:solidFill>
                  <a:schemeClr val="tx2"/>
                </a:solidFill>
              </a:rPr>
              <a:t>2021 </a:t>
            </a:r>
            <a:r>
              <a:rPr lang="en-US" sz="5400" b="1" dirty="0">
                <a:solidFill>
                  <a:srgbClr val="C00000"/>
                </a:solidFill>
              </a:rPr>
              <a:t>?</a:t>
            </a:r>
          </a:p>
        </p:txBody>
      </p:sp>
      <p:sp>
        <p:nvSpPr>
          <p:cNvPr id="2" name="Title 1">
            <a:extLst>
              <a:ext uri="{FF2B5EF4-FFF2-40B4-BE49-F238E27FC236}">
                <a16:creationId xmlns:a16="http://schemas.microsoft.com/office/drawing/2014/main" id="{0A4F8377-9E8F-D746-BECB-89BB16D7ED11}"/>
              </a:ext>
            </a:extLst>
          </p:cNvPr>
          <p:cNvSpPr>
            <a:spLocks noGrp="1"/>
          </p:cNvSpPr>
          <p:nvPr>
            <p:ph type="title"/>
          </p:nvPr>
        </p:nvSpPr>
        <p:spPr/>
        <p:txBody>
          <a:bodyPr/>
          <a:lstStyle/>
          <a:p>
            <a:r>
              <a:rPr lang="en-US" b="1" dirty="0"/>
              <a:t>Go-Live</a:t>
            </a:r>
            <a:br>
              <a:rPr lang="en-US" b="1" dirty="0"/>
            </a:br>
            <a:r>
              <a:rPr lang="en-US" b="1" dirty="0"/>
              <a:t>for</a:t>
            </a:r>
            <a:br>
              <a:rPr lang="en-US" b="1" dirty="0"/>
            </a:br>
            <a:r>
              <a:rPr lang="en-US" b="1" dirty="0">
                <a:solidFill>
                  <a:srgbClr val="C00000"/>
                </a:solidFill>
              </a:rPr>
              <a:t>Forensic</a:t>
            </a:r>
            <a:br>
              <a:rPr lang="en-US" b="1" dirty="0">
                <a:solidFill>
                  <a:srgbClr val="C00000"/>
                </a:solidFill>
              </a:rPr>
            </a:br>
            <a:r>
              <a:rPr lang="en-US" b="1" dirty="0">
                <a:solidFill>
                  <a:srgbClr val="C00000"/>
                </a:solidFill>
              </a:rPr>
              <a:t>Subspecialty</a:t>
            </a:r>
            <a:br>
              <a:rPr lang="en-US" b="1" dirty="0">
                <a:solidFill>
                  <a:srgbClr val="C00000"/>
                </a:solidFill>
              </a:rPr>
            </a:br>
            <a:r>
              <a:rPr lang="en-US" b="1" dirty="0">
                <a:solidFill>
                  <a:srgbClr val="C00000"/>
                </a:solidFill>
              </a:rPr>
              <a:t>Program</a:t>
            </a:r>
          </a:p>
        </p:txBody>
      </p:sp>
      <p:sp>
        <p:nvSpPr>
          <p:cNvPr id="6" name="Rectangle 5">
            <a:extLst>
              <a:ext uri="{FF2B5EF4-FFF2-40B4-BE49-F238E27FC236}">
                <a16:creationId xmlns:a16="http://schemas.microsoft.com/office/drawing/2014/main" id="{3E32F343-EE2A-1840-8BDC-699EB7A2E534}"/>
              </a:ext>
            </a:extLst>
          </p:cNvPr>
          <p:cNvSpPr/>
          <p:nvPr/>
        </p:nvSpPr>
        <p:spPr>
          <a:xfrm>
            <a:off x="3887639" y="5725020"/>
            <a:ext cx="7931979"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rgbClr val="C00000"/>
                </a:solidFill>
                <a:effectLst/>
              </a:rPr>
              <a:t>Only applies to the incoming residents!</a:t>
            </a:r>
          </a:p>
        </p:txBody>
      </p:sp>
      <p:pic>
        <p:nvPicPr>
          <p:cNvPr id="10" name="Graphic 9" descr="Streetlight">
            <a:extLst>
              <a:ext uri="{FF2B5EF4-FFF2-40B4-BE49-F238E27FC236}">
                <a16:creationId xmlns:a16="http://schemas.microsoft.com/office/drawing/2014/main" id="{61944697-C1EA-A143-AB7A-70766B5BA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6160" y="5467619"/>
            <a:ext cx="914400" cy="914400"/>
          </a:xfrm>
          <a:prstGeom prst="rect">
            <a:avLst/>
          </a:prstGeom>
        </p:spPr>
      </p:pic>
    </p:spTree>
    <p:extLst>
      <p:ext uri="{BB962C8B-B14F-4D97-AF65-F5344CB8AC3E}">
        <p14:creationId xmlns:p14="http://schemas.microsoft.com/office/powerpoint/2010/main" val="74270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1122857" y="4956828"/>
            <a:ext cx="10210862" cy="1065690"/>
          </a:xfrm>
        </p:spPr>
        <p:txBody>
          <a:bodyPr vert="horz" lIns="91440" tIns="45720" rIns="91440" bIns="45720" rtlCol="0" anchor="b">
            <a:normAutofit fontScale="90000"/>
          </a:bodyPr>
          <a:lstStyle/>
          <a:p>
            <a:r>
              <a:rPr lang="en-US" sz="5900" b="1" spc="-100" dirty="0"/>
              <a:t>Soft Launch</a:t>
            </a:r>
            <a:br>
              <a:rPr lang="en-US" sz="5900" b="1" spc="-100" dirty="0"/>
            </a:br>
            <a:r>
              <a:rPr lang="en-US" sz="5900" b="1" spc="-100" dirty="0"/>
              <a:t>Transition to Discipline Stage</a:t>
            </a:r>
          </a:p>
        </p:txBody>
      </p:sp>
      <p:pic>
        <p:nvPicPr>
          <p:cNvPr id="4" name="Picture 3">
            <a:extLst>
              <a:ext uri="{FF2B5EF4-FFF2-40B4-BE49-F238E27FC236}">
                <a16:creationId xmlns:a16="http://schemas.microsoft.com/office/drawing/2014/main" id="{C9F24BA0-77F9-C74B-80DF-8E205EE0A1DE}"/>
              </a:ext>
            </a:extLst>
          </p:cNvPr>
          <p:cNvPicPr>
            <a:picLocks noChangeAspect="1"/>
          </p:cNvPicPr>
          <p:nvPr/>
        </p:nvPicPr>
        <p:blipFill rotWithShape="1">
          <a:blip r:embed="rId2"/>
          <a:srcRect r="73441"/>
          <a:stretch/>
        </p:blipFill>
        <p:spPr>
          <a:xfrm>
            <a:off x="3225530" y="835482"/>
            <a:ext cx="5256306" cy="2968683"/>
          </a:xfrm>
          <a:prstGeom prst="rect">
            <a:avLst/>
          </a:prstGeom>
        </p:spPr>
      </p:pic>
    </p:spTree>
    <p:extLst>
      <p:ext uri="{BB962C8B-B14F-4D97-AF65-F5344CB8AC3E}">
        <p14:creationId xmlns:p14="http://schemas.microsoft.com/office/powerpoint/2010/main" val="7182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Transition to Discipline</a:t>
            </a:r>
            <a:br>
              <a:rPr lang="en-US" b="1" dirty="0"/>
            </a:br>
            <a:r>
              <a:rPr lang="en-US" b="1" dirty="0"/>
              <a:t>EPAs</a:t>
            </a:r>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2192" y="2214344"/>
            <a:ext cx="3474720" cy="1676400"/>
          </a:xfrm>
        </p:spPr>
        <p:txBody>
          <a:bodyPr>
            <a:noAutofit/>
          </a:bodyPr>
          <a:lstStyle/>
          <a:p>
            <a:r>
              <a:rPr lang="en-US" dirty="0"/>
              <a:t>Obtaining a psychiatric history which includes a preliminary </a:t>
            </a:r>
            <a:r>
              <a:rPr lang="en-US" dirty="0" err="1"/>
              <a:t>Dx’c</a:t>
            </a:r>
            <a:r>
              <a:rPr lang="en-US" dirty="0"/>
              <a:t> impression that informs a management plan for patients presenting with common mental health concerns.</a:t>
            </a:r>
          </a:p>
        </p:txBody>
      </p:sp>
      <p:sp>
        <p:nvSpPr>
          <p:cNvPr id="4" name="Content Placeholder 3">
            <a:extLst>
              <a:ext uri="{FF2B5EF4-FFF2-40B4-BE49-F238E27FC236}">
                <a16:creationId xmlns:a16="http://schemas.microsoft.com/office/drawing/2014/main" id="{56089C90-380F-C947-8DDA-C5320D9E5763}"/>
              </a:ext>
            </a:extLst>
          </p:cNvPr>
          <p:cNvSpPr>
            <a:spLocks noGrp="1"/>
          </p:cNvSpPr>
          <p:nvPr>
            <p:ph sz="half" idx="2"/>
          </p:nvPr>
        </p:nvSpPr>
        <p:spPr>
          <a:xfrm>
            <a:off x="3822192" y="3655211"/>
            <a:ext cx="3474720" cy="1549936"/>
          </a:xfrm>
        </p:spPr>
        <p:txBody>
          <a:bodyPr>
            <a:normAutofit/>
          </a:bodyPr>
          <a:lstStyle/>
          <a:p>
            <a:r>
              <a:rPr lang="en-US" dirty="0"/>
              <a:t>2 SUCCESSFUL observations</a:t>
            </a:r>
          </a:p>
          <a:p>
            <a:pPr lvl="1"/>
            <a:r>
              <a:rPr lang="en-US" sz="2000" dirty="0"/>
              <a:t>2 different case types</a:t>
            </a:r>
          </a:p>
        </p:txBody>
      </p:sp>
      <p:sp>
        <p:nvSpPr>
          <p:cNvPr id="5" name="Text Placeholder 4">
            <a:extLst>
              <a:ext uri="{FF2B5EF4-FFF2-40B4-BE49-F238E27FC236}">
                <a16:creationId xmlns:a16="http://schemas.microsoft.com/office/drawing/2014/main" id="{C07A7955-A663-4B48-A7DD-0BCC79EEF762}"/>
              </a:ext>
            </a:extLst>
          </p:cNvPr>
          <p:cNvSpPr>
            <a:spLocks noGrp="1"/>
          </p:cNvSpPr>
          <p:nvPr>
            <p:ph type="body" sz="quarter" idx="3"/>
          </p:nvPr>
        </p:nvSpPr>
        <p:spPr>
          <a:xfrm>
            <a:off x="7818463" y="2404857"/>
            <a:ext cx="3474720" cy="813171"/>
          </a:xfrm>
        </p:spPr>
        <p:txBody>
          <a:bodyPr>
            <a:noAutofit/>
          </a:bodyPr>
          <a:lstStyle/>
          <a:p>
            <a:r>
              <a:rPr lang="en-US" dirty="0"/>
              <a:t>Communicating supervised clinical encounters in oral and written/electronic form.</a:t>
            </a:r>
          </a:p>
        </p:txBody>
      </p:sp>
      <p:sp>
        <p:nvSpPr>
          <p:cNvPr id="6" name="Content Placeholder 5">
            <a:extLst>
              <a:ext uri="{FF2B5EF4-FFF2-40B4-BE49-F238E27FC236}">
                <a16:creationId xmlns:a16="http://schemas.microsoft.com/office/drawing/2014/main" id="{61EDB264-0D9C-9D4E-AF71-B93D07E9BE59}"/>
              </a:ext>
            </a:extLst>
          </p:cNvPr>
          <p:cNvSpPr>
            <a:spLocks noGrp="1"/>
          </p:cNvSpPr>
          <p:nvPr>
            <p:ph sz="quarter" idx="4"/>
          </p:nvPr>
        </p:nvSpPr>
        <p:spPr>
          <a:xfrm>
            <a:off x="7818463" y="4046557"/>
            <a:ext cx="3763937" cy="1549936"/>
          </a:xfrm>
        </p:spPr>
        <p:txBody>
          <a:bodyPr>
            <a:noAutofit/>
          </a:bodyPr>
          <a:lstStyle/>
          <a:p>
            <a:r>
              <a:rPr lang="en-US" dirty="0"/>
              <a:t>2 SUCCESSFUL observations</a:t>
            </a:r>
          </a:p>
          <a:p>
            <a:pPr lvl="1"/>
            <a:r>
              <a:rPr lang="en-US" sz="2000" dirty="0"/>
              <a:t>At least:</a:t>
            </a:r>
          </a:p>
          <a:p>
            <a:pPr lvl="2"/>
            <a:r>
              <a:rPr lang="en-US" sz="2000" dirty="0"/>
              <a:t>1 written</a:t>
            </a:r>
          </a:p>
          <a:p>
            <a:pPr lvl="2"/>
            <a:r>
              <a:rPr lang="en-US" sz="2000" dirty="0"/>
              <a:t>1 verbal</a:t>
            </a:r>
          </a:p>
        </p:txBody>
      </p:sp>
      <p:sp>
        <p:nvSpPr>
          <p:cNvPr id="7" name="Rectangle 6">
            <a:extLst>
              <a:ext uri="{FF2B5EF4-FFF2-40B4-BE49-F238E27FC236}">
                <a16:creationId xmlns:a16="http://schemas.microsoft.com/office/drawing/2014/main" id="{347FC2DB-8ED9-BD49-B78C-228C1C06B8AB}"/>
              </a:ext>
            </a:extLst>
          </p:cNvPr>
          <p:cNvSpPr/>
          <p:nvPr/>
        </p:nvSpPr>
        <p:spPr>
          <a:xfrm>
            <a:off x="4024895" y="823080"/>
            <a:ext cx="30680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a:t>
            </a:r>
            <a:r>
              <a:rPr lang="en-US" sz="5400" dirty="0">
                <a:ln w="0"/>
                <a:solidFill>
                  <a:schemeClr val="accent1"/>
                </a:solidFill>
                <a:effectLst>
                  <a:outerShdw blurRad="38100" dist="25400" dir="5400000" algn="ctr" rotWithShape="0">
                    <a:srgbClr val="6E747A">
                      <a:alpha val="43000"/>
                    </a:srgbClr>
                  </a:outerShdw>
                </a:effectLst>
              </a:rPr>
              <a:t>TtD-</a:t>
            </a: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8" name="Rectangle 7">
            <a:extLst>
              <a:ext uri="{FF2B5EF4-FFF2-40B4-BE49-F238E27FC236}">
                <a16:creationId xmlns:a16="http://schemas.microsoft.com/office/drawing/2014/main" id="{FBF8872C-2F15-6F45-A683-C913B176AF27}"/>
              </a:ext>
            </a:extLst>
          </p:cNvPr>
          <p:cNvSpPr/>
          <p:nvPr/>
        </p:nvSpPr>
        <p:spPr>
          <a:xfrm>
            <a:off x="7999526" y="799842"/>
            <a:ext cx="311130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TtD-2</a:t>
            </a: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97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484633" y="5002290"/>
            <a:ext cx="11089673" cy="1065690"/>
          </a:xfrm>
        </p:spPr>
        <p:txBody>
          <a:bodyPr vert="horz" lIns="91440" tIns="45720" rIns="91440" bIns="45720" rtlCol="0" anchor="b">
            <a:normAutofit fontScale="90000"/>
          </a:bodyPr>
          <a:lstStyle/>
          <a:p>
            <a:r>
              <a:rPr lang="en-US" sz="5900" b="1" spc="-100" dirty="0"/>
              <a:t>Soft Launch </a:t>
            </a:r>
            <a:br>
              <a:rPr lang="en-US" sz="5900" b="1" spc="-100" dirty="0"/>
            </a:br>
            <a:r>
              <a:rPr lang="en-US" sz="5900" b="1" spc="-100" dirty="0"/>
              <a:t>Foundations Stage - pgy1</a:t>
            </a:r>
          </a:p>
        </p:txBody>
      </p:sp>
      <p:pic>
        <p:nvPicPr>
          <p:cNvPr id="4" name="Picture 3">
            <a:extLst>
              <a:ext uri="{FF2B5EF4-FFF2-40B4-BE49-F238E27FC236}">
                <a16:creationId xmlns:a16="http://schemas.microsoft.com/office/drawing/2014/main" id="{C9F24BA0-77F9-C74B-80DF-8E205EE0A1DE}"/>
              </a:ext>
            </a:extLst>
          </p:cNvPr>
          <p:cNvPicPr>
            <a:picLocks noChangeAspect="1"/>
          </p:cNvPicPr>
          <p:nvPr/>
        </p:nvPicPr>
        <p:blipFill rotWithShape="1">
          <a:blip r:embed="rId2"/>
          <a:srcRect l="26160"/>
          <a:stretch/>
        </p:blipFill>
        <p:spPr>
          <a:xfrm>
            <a:off x="396205" y="975360"/>
            <a:ext cx="11178101" cy="2270760"/>
          </a:xfrm>
          <a:prstGeom prst="rect">
            <a:avLst/>
          </a:prstGeom>
        </p:spPr>
      </p:pic>
    </p:spTree>
    <p:extLst>
      <p:ext uri="{BB962C8B-B14F-4D97-AF65-F5344CB8AC3E}">
        <p14:creationId xmlns:p14="http://schemas.microsoft.com/office/powerpoint/2010/main" val="373103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0E4B-3129-C345-8447-798A6114872E}"/>
              </a:ext>
            </a:extLst>
          </p:cNvPr>
          <p:cNvSpPr>
            <a:spLocks noGrp="1"/>
          </p:cNvSpPr>
          <p:nvPr>
            <p:ph type="ctrTitle"/>
          </p:nvPr>
        </p:nvSpPr>
        <p:spPr/>
        <p:txBody>
          <a:bodyPr>
            <a:normAutofit/>
          </a:bodyPr>
          <a:lstStyle/>
          <a:p>
            <a:r>
              <a:rPr lang="en-US" dirty="0"/>
              <a:t>Soft Launch Cohort will begin Chronic Care Rotations in 2022-2023</a:t>
            </a:r>
          </a:p>
        </p:txBody>
      </p:sp>
      <p:sp>
        <p:nvSpPr>
          <p:cNvPr id="3" name="Subtitle 2">
            <a:extLst>
              <a:ext uri="{FF2B5EF4-FFF2-40B4-BE49-F238E27FC236}">
                <a16:creationId xmlns:a16="http://schemas.microsoft.com/office/drawing/2014/main" id="{195254E0-353E-2246-A71E-67980096AC0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1339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52919" y="1123837"/>
            <a:ext cx="2947482" cy="4601183"/>
          </a:xfrm>
        </p:spPr>
        <p:txBody>
          <a:bodyPr>
            <a:normAutofit/>
          </a:bodyPr>
          <a:lstStyle/>
          <a:p>
            <a:r>
              <a:rPr lang="en-US" b="1" dirty="0"/>
              <a:t>Faculty Development</a:t>
            </a:r>
          </a:p>
        </p:txBody>
      </p:sp>
      <p:graphicFrame>
        <p:nvGraphicFramePr>
          <p:cNvPr id="7" name="Content Placeholder 2">
            <a:extLst>
              <a:ext uri="{FF2B5EF4-FFF2-40B4-BE49-F238E27FC236}">
                <a16:creationId xmlns:a16="http://schemas.microsoft.com/office/drawing/2014/main" id="{5F57127E-0A49-4E4D-B77D-2B387BB797E1}"/>
              </a:ext>
            </a:extLst>
          </p:cNvPr>
          <p:cNvGraphicFramePr>
            <a:graphicFrameLocks noGrp="1"/>
          </p:cNvGraphicFramePr>
          <p:nvPr>
            <p:ph idx="1"/>
            <p:extLst>
              <p:ext uri="{D42A27DB-BD31-4B8C-83A1-F6EECF244321}">
                <p14:modId xmlns:p14="http://schemas.microsoft.com/office/powerpoint/2010/main" val="2797913519"/>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491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3898579511"/>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Bookmark">
            <a:extLst>
              <a:ext uri="{FF2B5EF4-FFF2-40B4-BE49-F238E27FC236}">
                <a16:creationId xmlns:a16="http://schemas.microsoft.com/office/drawing/2014/main" id="{883D1CE2-F91F-6F45-AE7D-4C9167383A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08244" y="4482506"/>
            <a:ext cx="914400" cy="914400"/>
          </a:xfrm>
          <a:prstGeom prst="rect">
            <a:avLst/>
          </a:prstGeom>
        </p:spPr>
      </p:pic>
      <p:pic>
        <p:nvPicPr>
          <p:cNvPr id="6" name="Picture 5">
            <a:extLst>
              <a:ext uri="{FF2B5EF4-FFF2-40B4-BE49-F238E27FC236}">
                <a16:creationId xmlns:a16="http://schemas.microsoft.com/office/drawing/2014/main" id="{C939DD16-F18D-D641-9EAB-EC84FBBE2095}"/>
              </a:ext>
            </a:extLst>
          </p:cNvPr>
          <p:cNvPicPr>
            <a:picLocks noChangeAspect="1"/>
          </p:cNvPicPr>
          <p:nvPr/>
        </p:nvPicPr>
        <p:blipFill>
          <a:blip r:embed="rId10">
            <a:grayscl/>
          </a:blip>
          <a:stretch>
            <a:fillRect/>
          </a:stretch>
        </p:blipFill>
        <p:spPr>
          <a:xfrm>
            <a:off x="8956058" y="767303"/>
            <a:ext cx="1852186" cy="1852186"/>
          </a:xfrm>
          <a:prstGeom prst="rect">
            <a:avLst/>
          </a:prstGeom>
        </p:spPr>
      </p:pic>
    </p:spTree>
    <p:extLst>
      <p:ext uri="{BB962C8B-B14F-4D97-AF65-F5344CB8AC3E}">
        <p14:creationId xmlns:p14="http://schemas.microsoft.com/office/powerpoint/2010/main" val="371761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a:solidFill>
                  <a:srgbClr val="FFFFFF"/>
                </a:solidFill>
              </a:rPr>
              <a:t>Questions?</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7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F49286-6F24-454B-AD19-81C4EC694109}"/>
              </a:ext>
            </a:extLst>
          </p:cNvPr>
          <p:cNvSpPr>
            <a:spLocks noGrp="1"/>
          </p:cNvSpPr>
          <p:nvPr>
            <p:ph type="title"/>
          </p:nvPr>
        </p:nvSpPr>
        <p:spPr/>
        <p:txBody>
          <a:bodyPr/>
          <a:lstStyle/>
          <a:p>
            <a:r>
              <a:rPr lang="en-US"/>
              <a:t>EPAs Relevant </a:t>
            </a:r>
            <a:r>
              <a:rPr lang="en-US" dirty="0"/>
              <a:t>to Forensic Clinical Experiences</a:t>
            </a:r>
          </a:p>
        </p:txBody>
      </p:sp>
      <p:sp>
        <p:nvSpPr>
          <p:cNvPr id="5" name="Text Placeholder 4">
            <a:extLst>
              <a:ext uri="{FF2B5EF4-FFF2-40B4-BE49-F238E27FC236}">
                <a16:creationId xmlns:a16="http://schemas.microsoft.com/office/drawing/2014/main" id="{D5BD24EC-48EA-954D-BF0A-303677E6EB10}"/>
              </a:ext>
            </a:extLst>
          </p:cNvPr>
          <p:cNvSpPr>
            <a:spLocks noGrp="1"/>
          </p:cNvSpPr>
          <p:nvPr>
            <p:ph type="body" idx="1"/>
          </p:nvPr>
        </p:nvSpPr>
        <p:spPr/>
        <p:txBody>
          <a:bodyPr/>
          <a:lstStyle/>
          <a:p>
            <a:r>
              <a:rPr lang="en-US" dirty="0"/>
              <a:t>For General Psychiatry Program Residents</a:t>
            </a:r>
          </a:p>
        </p:txBody>
      </p:sp>
    </p:spTree>
    <p:extLst>
      <p:ext uri="{BB962C8B-B14F-4D97-AF65-F5344CB8AC3E}">
        <p14:creationId xmlns:p14="http://schemas.microsoft.com/office/powerpoint/2010/main" val="45233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Foundations</a:t>
            </a:r>
            <a:br>
              <a:rPr lang="en-US" b="1" dirty="0"/>
            </a:br>
            <a:r>
              <a:rPr lang="en-US" b="1" dirty="0"/>
              <a:t>EPA</a:t>
            </a:r>
            <a:br>
              <a:rPr lang="en-US" b="1" dirty="0"/>
            </a:br>
            <a:endParaRPr lang="en-US" sz="2800" dirty="0"/>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1544" y="2586228"/>
            <a:ext cx="3474720" cy="1676400"/>
          </a:xfrm>
        </p:spPr>
        <p:txBody>
          <a:bodyPr>
            <a:noAutofit/>
          </a:bodyPr>
          <a:lstStyle/>
          <a:p>
            <a:r>
              <a:rPr lang="en-US" dirty="0"/>
              <a:t>Performing a risk assessment that informs the development of an acute safety plan for patients posing risk of harm to self or others.</a:t>
            </a:r>
          </a:p>
        </p:txBody>
      </p:sp>
      <p:sp>
        <p:nvSpPr>
          <p:cNvPr id="7" name="Rectangle 6">
            <a:extLst>
              <a:ext uri="{FF2B5EF4-FFF2-40B4-BE49-F238E27FC236}">
                <a16:creationId xmlns:a16="http://schemas.microsoft.com/office/drawing/2014/main" id="{347FC2DB-8ED9-BD49-B78C-228C1C06B8AB}"/>
              </a:ext>
            </a:extLst>
          </p:cNvPr>
          <p:cNvSpPr/>
          <p:nvPr/>
        </p:nvSpPr>
        <p:spPr>
          <a:xfrm>
            <a:off x="4169100" y="1459734"/>
            <a:ext cx="242124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F</a:t>
            </a:r>
            <a:r>
              <a:rPr lang="en-US" sz="5400" dirty="0">
                <a:ln w="0"/>
                <a:solidFill>
                  <a:schemeClr val="accent1"/>
                </a:solidFill>
                <a:effectLst>
                  <a:outerShdw blurRad="38100" dist="25400" dir="5400000" algn="ctr" rotWithShape="0">
                    <a:srgbClr val="6E747A">
                      <a:alpha val="43000"/>
                    </a:srgbClr>
                  </a:outerShdw>
                </a:effectLst>
              </a:rPr>
              <a:t>-4</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10" descr="High voltage">
            <a:extLst>
              <a:ext uri="{FF2B5EF4-FFF2-40B4-BE49-F238E27FC236}">
                <a16:creationId xmlns:a16="http://schemas.microsoft.com/office/drawing/2014/main" id="{FEFF3C51-180E-7648-B90D-6ADB06CF1F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3318" y="2465804"/>
            <a:ext cx="1424940" cy="1424940"/>
          </a:xfrm>
          <a:prstGeom prst="rect">
            <a:avLst/>
          </a:prstGeom>
        </p:spPr>
      </p:pic>
    </p:spTree>
    <p:extLst>
      <p:ext uri="{BB962C8B-B14F-4D97-AF65-F5344CB8AC3E}">
        <p14:creationId xmlns:p14="http://schemas.microsoft.com/office/powerpoint/2010/main" val="344248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Shape 12">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2">
            <a:extLst>
              <a:ext uri="{FF2B5EF4-FFF2-40B4-BE49-F238E27FC236}">
                <a16:creationId xmlns:a16="http://schemas.microsoft.com/office/drawing/2014/main" id="{F94F528E-121E-784A-B1C2-A085C83F9AA7}"/>
              </a:ext>
            </a:extLst>
          </p:cNvPr>
          <p:cNvSpPr txBox="1">
            <a:spLocks/>
          </p:cNvSpPr>
          <p:nvPr/>
        </p:nvSpPr>
        <p:spPr>
          <a:xfrm>
            <a:off x="1995802" y="1404606"/>
            <a:ext cx="5647128" cy="4092393"/>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n-US" sz="3600" u="sng" dirty="0">
                <a:solidFill>
                  <a:schemeClr val="tx1"/>
                </a:solidFill>
              </a:rPr>
              <a:t>Core of Discipline EPA C-1</a:t>
            </a:r>
          </a:p>
          <a:p>
            <a:r>
              <a:rPr lang="en-US" sz="3600" b="1" dirty="0"/>
              <a:t>Performing psychiatric assessments, providing differential diagnoses &amp; developing a comprehensive Tx/management plan for all presentations in adults patients of medium to high complexity.</a:t>
            </a:r>
            <a:endParaRPr lang="en-US" sz="36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2868016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2919" y="1123837"/>
            <a:ext cx="2947482" cy="1283461"/>
          </a:xfrm>
        </p:spPr>
        <p:txBody>
          <a:bodyPr vert="horz" lIns="91440" tIns="45720" rIns="91440" bIns="45720" rtlCol="0" anchor="b">
            <a:normAutofit/>
          </a:bodyPr>
          <a:lstStyle/>
          <a:p>
            <a:r>
              <a:rPr lang="en-US" sz="3600" dirty="0"/>
              <a:t>We are doing well…</a:t>
            </a:r>
          </a:p>
        </p:txBody>
      </p:sp>
      <p:sp>
        <p:nvSpPr>
          <p:cNvPr id="4" name="Text Placeholder 3"/>
          <p:cNvSpPr>
            <a:spLocks noGrp="1"/>
          </p:cNvSpPr>
          <p:nvPr>
            <p:ph type="body" sz="half" idx="2"/>
          </p:nvPr>
        </p:nvSpPr>
        <p:spPr>
          <a:xfrm>
            <a:off x="252920" y="2407298"/>
            <a:ext cx="2947482" cy="3498980"/>
          </a:xfrm>
        </p:spPr>
        <p:txBody>
          <a:bodyPr vert="horz" lIns="91440" tIns="45720" rIns="91440" bIns="45720" rtlCol="0" anchor="t">
            <a:normAutofit/>
          </a:bodyPr>
          <a:lstStyle/>
          <a:p>
            <a:pPr indent="-182880">
              <a:lnSpc>
                <a:spcPct val="90000"/>
              </a:lnSpc>
              <a:buFont typeface="Wingdings 2" pitchFamily="18" charset="2"/>
              <a:buChar char=""/>
            </a:pPr>
            <a:endParaRPr lang="en-US" sz="1600" dirty="0">
              <a:solidFill>
                <a:schemeClr val="bg1"/>
              </a:solidFill>
            </a:endParaRPr>
          </a:p>
          <a:p>
            <a:pPr indent="-182880">
              <a:lnSpc>
                <a:spcPct val="90000"/>
              </a:lnSpc>
              <a:buFont typeface="Wingdings 2" pitchFamily="18" charset="2"/>
              <a:buChar char=""/>
            </a:pPr>
            <a:r>
              <a:rPr lang="en-US" sz="2400" b="1" dirty="0">
                <a:solidFill>
                  <a:schemeClr val="bg1"/>
                </a:solidFill>
              </a:rPr>
              <a:t>Why would we change anything?</a:t>
            </a:r>
          </a:p>
        </p:txBody>
      </p:sp>
      <p:pic>
        <p:nvPicPr>
          <p:cNvPr id="7" name="Picture Placeholder 6" descr="Untitled.pn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794" r="791" b="-1"/>
          <a:stretch/>
        </p:blipFill>
        <p:spPr>
          <a:xfrm>
            <a:off x="3778897" y="758952"/>
            <a:ext cx="7772401" cy="5330952"/>
          </a:xfrm>
          <a:prstGeom prst="rect">
            <a:avLst/>
          </a:prstGeom>
        </p:spPr>
      </p:pic>
    </p:spTree>
    <p:extLst>
      <p:ext uri="{BB962C8B-B14F-4D97-AF65-F5344CB8AC3E}">
        <p14:creationId xmlns:p14="http://schemas.microsoft.com/office/powerpoint/2010/main" val="781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EFB3-DB0B-E146-9F38-67C3A3DE419C}"/>
              </a:ext>
            </a:extLst>
          </p:cNvPr>
          <p:cNvSpPr>
            <a:spLocks noGrp="1"/>
          </p:cNvSpPr>
          <p:nvPr>
            <p:ph type="title"/>
          </p:nvPr>
        </p:nvSpPr>
        <p:spPr>
          <a:xfrm>
            <a:off x="211356" y="1349701"/>
            <a:ext cx="2947482" cy="4486155"/>
          </a:xfrm>
        </p:spPr>
        <p:txBody>
          <a:bodyPr>
            <a:normAutofit fontScale="90000"/>
          </a:bodyPr>
          <a:lstStyle/>
          <a:p>
            <a:br>
              <a:rPr lang="en-US" dirty="0">
                <a:solidFill>
                  <a:schemeClr val="tx1"/>
                </a:solidFill>
              </a:rPr>
            </a:br>
            <a:r>
              <a:rPr lang="en-US" sz="2900" dirty="0">
                <a:solidFill>
                  <a:schemeClr val="tx1"/>
                </a:solidFill>
              </a:rPr>
              <a:t>Performing psychiatric assessments, providing differential diagnoses &amp; developing a comprehensive Tx/management plan for all presentations in adults patients of medium to high complexity.</a:t>
            </a:r>
            <a:br>
              <a:rPr lang="en-US" sz="2900" dirty="0">
                <a:solidFill>
                  <a:schemeClr val="tx1"/>
                </a:solidFill>
              </a:rPr>
            </a:br>
            <a:br>
              <a:rPr lang="en-US" dirty="0">
                <a:solidFill>
                  <a:schemeClr val="tx1"/>
                </a:solidFill>
              </a:rPr>
            </a:br>
            <a:endParaRPr lang="en-US" b="1" dirty="0"/>
          </a:p>
        </p:txBody>
      </p:sp>
      <p:sp>
        <p:nvSpPr>
          <p:cNvPr id="3" name="TextBox 2">
            <a:extLst>
              <a:ext uri="{FF2B5EF4-FFF2-40B4-BE49-F238E27FC236}">
                <a16:creationId xmlns:a16="http://schemas.microsoft.com/office/drawing/2014/main" id="{BBDED9A5-0CE2-2A4A-A967-588227873DD8}"/>
              </a:ext>
            </a:extLst>
          </p:cNvPr>
          <p:cNvSpPr txBox="1"/>
          <p:nvPr/>
        </p:nvSpPr>
        <p:spPr>
          <a:xfrm>
            <a:off x="5209130" y="4940190"/>
            <a:ext cx="4852219" cy="1569660"/>
          </a:xfrm>
          <a:prstGeom prst="rect">
            <a:avLst/>
          </a:prstGeom>
          <a:noFill/>
        </p:spPr>
        <p:txBody>
          <a:bodyPr wrap="square" rtlCol="0">
            <a:spAutoFit/>
          </a:bodyPr>
          <a:lstStyle/>
          <a:p>
            <a:pPr algn="ctr"/>
            <a:r>
              <a:rPr lang="en-US" sz="2400" u="sng" dirty="0"/>
              <a:t>DISCUSS:</a:t>
            </a:r>
          </a:p>
          <a:p>
            <a:pPr marL="342900" indent="-342900">
              <a:buFont typeface="Arial" panose="020B0604020202020204" pitchFamily="34" charset="0"/>
              <a:buChar char="•"/>
            </a:pPr>
            <a:r>
              <a:rPr lang="en-US" sz="2400" dirty="0"/>
              <a:t>Key Features of this EPA</a:t>
            </a:r>
          </a:p>
          <a:p>
            <a:pPr marL="342900" indent="-342900">
              <a:buFont typeface="Arial" panose="020B0604020202020204" pitchFamily="34" charset="0"/>
              <a:buChar char="•"/>
            </a:pPr>
            <a:r>
              <a:rPr lang="en-US" sz="2400" dirty="0"/>
              <a:t>Define a 3 versus a 4</a:t>
            </a:r>
          </a:p>
          <a:p>
            <a:pPr marL="342900" indent="-342900">
              <a:buFont typeface="Arial" panose="020B0604020202020204" pitchFamily="34" charset="0"/>
              <a:buChar char="•"/>
            </a:pPr>
            <a:r>
              <a:rPr lang="en-US" sz="2400" dirty="0"/>
              <a:t>Define a 4 versus a 5</a:t>
            </a:r>
          </a:p>
        </p:txBody>
      </p:sp>
      <p:graphicFrame>
        <p:nvGraphicFramePr>
          <p:cNvPr id="5" name="Table 4">
            <a:extLst>
              <a:ext uri="{FF2B5EF4-FFF2-40B4-BE49-F238E27FC236}">
                <a16:creationId xmlns:a16="http://schemas.microsoft.com/office/drawing/2014/main" id="{C01D3040-9C41-D544-980F-0A8782973A31}"/>
              </a:ext>
            </a:extLst>
          </p:cNvPr>
          <p:cNvGraphicFramePr>
            <a:graphicFrameLocks noGrp="1"/>
          </p:cNvGraphicFramePr>
          <p:nvPr>
            <p:extLst>
              <p:ext uri="{D42A27DB-BD31-4B8C-83A1-F6EECF244321}">
                <p14:modId xmlns:p14="http://schemas.microsoft.com/office/powerpoint/2010/main" val="2770619628"/>
              </p:ext>
            </p:extLst>
          </p:nvPr>
        </p:nvGraphicFramePr>
        <p:xfrm>
          <a:off x="3571239" y="1478457"/>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370840">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chemeClr val="accent6"/>
                    </a:solidFill>
                  </a:tcPr>
                </a:tc>
                <a:tc>
                  <a:txBody>
                    <a:bodyPr/>
                    <a:lstStyle/>
                    <a:p>
                      <a:pPr algn="ctr"/>
                      <a:r>
                        <a:rPr lang="en-US" sz="2800" dirty="0"/>
                        <a:t>I had to talk them through.</a:t>
                      </a:r>
                    </a:p>
                  </a:txBody>
                  <a:tcPr>
                    <a:solidFill>
                      <a:schemeClr val="accent4"/>
                    </a:solidFill>
                  </a:tcPr>
                </a:tc>
                <a:tc>
                  <a:txBody>
                    <a:bodyPr/>
                    <a:lstStyle/>
                    <a:p>
                      <a:pPr algn="ctr"/>
                      <a:r>
                        <a:rPr lang="en-US" sz="2800" dirty="0"/>
                        <a:t>I needed to prompt.</a:t>
                      </a:r>
                    </a:p>
                  </a:txBody>
                  <a:tcPr>
                    <a:solidFill>
                      <a:schemeClr val="accent1"/>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Tree>
    <p:extLst>
      <p:ext uri="{BB962C8B-B14F-4D97-AF65-F5344CB8AC3E}">
        <p14:creationId xmlns:p14="http://schemas.microsoft.com/office/powerpoint/2010/main" val="17035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4FED7E7-3B6F-1048-970F-512D5761A38C}"/>
              </a:ext>
            </a:extLst>
          </p:cNvPr>
          <p:cNvPicPr>
            <a:picLocks noGrp="1" noChangeAspect="1"/>
          </p:cNvPicPr>
          <p:nvPr>
            <p:ph type="pic" idx="4294967295"/>
          </p:nvPr>
        </p:nvPicPr>
        <p:blipFill>
          <a:blip r:embed="rId2"/>
          <a:srcRect t="17156" b="17156"/>
          <a:stretch>
            <a:fillRect/>
          </a:stretch>
        </p:blipFill>
        <p:spPr>
          <a:xfrm>
            <a:off x="1400783" y="327739"/>
            <a:ext cx="9416373" cy="6185481"/>
          </a:xfrm>
        </p:spPr>
      </p:pic>
    </p:spTree>
    <p:extLst>
      <p:ext uri="{BB962C8B-B14F-4D97-AF65-F5344CB8AC3E}">
        <p14:creationId xmlns:p14="http://schemas.microsoft.com/office/powerpoint/2010/main" val="109401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EFB3-DB0B-E146-9F38-67C3A3DE419C}"/>
              </a:ext>
            </a:extLst>
          </p:cNvPr>
          <p:cNvSpPr>
            <a:spLocks noGrp="1"/>
          </p:cNvSpPr>
          <p:nvPr>
            <p:ph type="title"/>
          </p:nvPr>
        </p:nvSpPr>
        <p:spPr>
          <a:xfrm>
            <a:off x="211356" y="1349701"/>
            <a:ext cx="2947482" cy="4486155"/>
          </a:xfrm>
        </p:spPr>
        <p:txBody>
          <a:bodyPr>
            <a:normAutofit fontScale="90000"/>
          </a:bodyPr>
          <a:lstStyle/>
          <a:p>
            <a:br>
              <a:rPr lang="en-US" dirty="0">
                <a:solidFill>
                  <a:schemeClr val="tx1"/>
                </a:solidFill>
              </a:rPr>
            </a:br>
            <a:r>
              <a:rPr lang="en-US" sz="2900" dirty="0">
                <a:solidFill>
                  <a:schemeClr val="tx1"/>
                </a:solidFill>
              </a:rPr>
              <a:t>Performing psychiatric assessments, providing differential diagnoses &amp; developing a comprehensive Tx/management plan for all presentations in adults patients of medium to high complexity.</a:t>
            </a:r>
            <a:br>
              <a:rPr lang="en-US" sz="2900" dirty="0">
                <a:solidFill>
                  <a:schemeClr val="tx1"/>
                </a:solidFill>
              </a:rPr>
            </a:br>
            <a:br>
              <a:rPr lang="en-US" dirty="0">
                <a:solidFill>
                  <a:schemeClr val="tx1"/>
                </a:solidFill>
              </a:rPr>
            </a:br>
            <a:endParaRPr lang="en-US" b="1" dirty="0"/>
          </a:p>
        </p:txBody>
      </p:sp>
      <p:sp>
        <p:nvSpPr>
          <p:cNvPr id="3" name="TextBox 2">
            <a:extLst>
              <a:ext uri="{FF2B5EF4-FFF2-40B4-BE49-F238E27FC236}">
                <a16:creationId xmlns:a16="http://schemas.microsoft.com/office/drawing/2014/main" id="{BBDED9A5-0CE2-2A4A-A967-588227873DD8}"/>
              </a:ext>
            </a:extLst>
          </p:cNvPr>
          <p:cNvSpPr txBox="1"/>
          <p:nvPr/>
        </p:nvSpPr>
        <p:spPr>
          <a:xfrm>
            <a:off x="5209130" y="4940190"/>
            <a:ext cx="4852219" cy="1569660"/>
          </a:xfrm>
          <a:prstGeom prst="rect">
            <a:avLst/>
          </a:prstGeom>
          <a:noFill/>
        </p:spPr>
        <p:txBody>
          <a:bodyPr wrap="square" rtlCol="0">
            <a:spAutoFit/>
          </a:bodyPr>
          <a:lstStyle/>
          <a:p>
            <a:pPr algn="ctr"/>
            <a:r>
              <a:rPr lang="en-US" sz="2400" u="sng" dirty="0"/>
              <a:t>DISCUSS:</a:t>
            </a:r>
          </a:p>
          <a:p>
            <a:pPr marL="342900" indent="-342900">
              <a:buFont typeface="Arial" panose="020B0604020202020204" pitchFamily="34" charset="0"/>
              <a:buChar char="•"/>
            </a:pPr>
            <a:r>
              <a:rPr lang="en-US" sz="2400" dirty="0"/>
              <a:t>Key Features of this EPA</a:t>
            </a:r>
          </a:p>
          <a:p>
            <a:pPr marL="342900" indent="-342900">
              <a:buFont typeface="Arial" panose="020B0604020202020204" pitchFamily="34" charset="0"/>
              <a:buChar char="•"/>
            </a:pPr>
            <a:r>
              <a:rPr lang="en-US" sz="2400" dirty="0"/>
              <a:t>Define a 3 versus a 4</a:t>
            </a:r>
          </a:p>
          <a:p>
            <a:pPr marL="342900" indent="-342900">
              <a:buFont typeface="Arial" panose="020B0604020202020204" pitchFamily="34" charset="0"/>
              <a:buChar char="•"/>
            </a:pPr>
            <a:r>
              <a:rPr lang="en-US" sz="2400" dirty="0"/>
              <a:t>Define a 4 versus a 5</a:t>
            </a:r>
          </a:p>
        </p:txBody>
      </p:sp>
      <p:graphicFrame>
        <p:nvGraphicFramePr>
          <p:cNvPr id="5" name="Table 4">
            <a:extLst>
              <a:ext uri="{FF2B5EF4-FFF2-40B4-BE49-F238E27FC236}">
                <a16:creationId xmlns:a16="http://schemas.microsoft.com/office/drawing/2014/main" id="{C01D3040-9C41-D544-980F-0A8782973A31}"/>
              </a:ext>
            </a:extLst>
          </p:cNvPr>
          <p:cNvGraphicFramePr>
            <a:graphicFrameLocks noGrp="1"/>
          </p:cNvGraphicFramePr>
          <p:nvPr/>
        </p:nvGraphicFramePr>
        <p:xfrm>
          <a:off x="3571239" y="1478457"/>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370840">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chemeClr val="accent6"/>
                    </a:solidFill>
                  </a:tcPr>
                </a:tc>
                <a:tc>
                  <a:txBody>
                    <a:bodyPr/>
                    <a:lstStyle/>
                    <a:p>
                      <a:pPr algn="ctr"/>
                      <a:r>
                        <a:rPr lang="en-US" sz="2800" dirty="0"/>
                        <a:t>I had to talk them through.</a:t>
                      </a:r>
                    </a:p>
                  </a:txBody>
                  <a:tcPr>
                    <a:solidFill>
                      <a:schemeClr val="accent4"/>
                    </a:solidFill>
                  </a:tcPr>
                </a:tc>
                <a:tc>
                  <a:txBody>
                    <a:bodyPr/>
                    <a:lstStyle/>
                    <a:p>
                      <a:pPr algn="ctr"/>
                      <a:r>
                        <a:rPr lang="en-US" sz="2800" dirty="0"/>
                        <a:t>I needed to prompt.</a:t>
                      </a:r>
                    </a:p>
                  </a:txBody>
                  <a:tcPr>
                    <a:solidFill>
                      <a:schemeClr val="accent1"/>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Tree>
    <p:extLst>
      <p:ext uri="{BB962C8B-B14F-4D97-AF65-F5344CB8AC3E}">
        <p14:creationId xmlns:p14="http://schemas.microsoft.com/office/powerpoint/2010/main" val="2771887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F98A3-CBB8-E345-A188-4BEEBFABAD14}"/>
              </a:ext>
            </a:extLst>
          </p:cNvPr>
          <p:cNvSpPr>
            <a:spLocks noGrp="1"/>
          </p:cNvSpPr>
          <p:nvPr>
            <p:ph type="title"/>
          </p:nvPr>
        </p:nvSpPr>
        <p:spPr>
          <a:xfrm>
            <a:off x="252919" y="1123837"/>
            <a:ext cx="2947482" cy="4601183"/>
          </a:xfrm>
        </p:spPr>
        <p:txBody>
          <a:bodyPr>
            <a:normAutofit/>
          </a:bodyPr>
          <a:lstStyle/>
          <a:p>
            <a:r>
              <a:rPr lang="en-US" dirty="0">
                <a:solidFill>
                  <a:schemeClr val="bg1"/>
                </a:solidFill>
              </a:rPr>
              <a:t>Key Words to Coach on Improvement could be made</a:t>
            </a:r>
          </a:p>
        </p:txBody>
      </p:sp>
      <p:graphicFrame>
        <p:nvGraphicFramePr>
          <p:cNvPr id="7" name="Content Placeholder 2">
            <a:extLst>
              <a:ext uri="{FF2B5EF4-FFF2-40B4-BE49-F238E27FC236}">
                <a16:creationId xmlns:a16="http://schemas.microsoft.com/office/drawing/2014/main" id="{379DB1F6-98E0-48FD-ADB4-D3BB42BC211A}"/>
              </a:ext>
            </a:extLst>
          </p:cNvPr>
          <p:cNvGraphicFramePr>
            <a:graphicFrameLocks noGrp="1"/>
          </p:cNvGraphicFramePr>
          <p:nvPr>
            <p:ph idx="1"/>
          </p:nvPr>
        </p:nvGraphicFramePr>
        <p:xfrm>
          <a:off x="4059935" y="758952"/>
          <a:ext cx="7104549" cy="5330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86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a:solidFill>
                  <a:srgbClr val="FFFFFF"/>
                </a:solidFill>
              </a:rPr>
              <a:t>Questions?</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16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A40086-F554-9545-BFDC-B3B6766B2BA6}"/>
              </a:ext>
            </a:extLst>
          </p:cNvPr>
          <p:cNvSpPr>
            <a:spLocks noGrp="1"/>
          </p:cNvSpPr>
          <p:nvPr>
            <p:ph type="ctrTitle"/>
          </p:nvPr>
        </p:nvSpPr>
        <p:spPr/>
        <p:txBody>
          <a:bodyPr/>
          <a:lstStyle/>
          <a:p>
            <a:r>
              <a:rPr lang="en-US" dirty="0"/>
              <a:t>Part 2:</a:t>
            </a:r>
            <a:br>
              <a:rPr lang="en-US" dirty="0"/>
            </a:br>
            <a:r>
              <a:rPr lang="en-US" dirty="0"/>
              <a:t>Supervisors as Coaches</a:t>
            </a:r>
          </a:p>
        </p:txBody>
      </p:sp>
      <p:sp>
        <p:nvSpPr>
          <p:cNvPr id="8" name="Subtitle 7">
            <a:extLst>
              <a:ext uri="{FF2B5EF4-FFF2-40B4-BE49-F238E27FC236}">
                <a16:creationId xmlns:a16="http://schemas.microsoft.com/office/drawing/2014/main" id="{EB618B9B-BEA1-7243-804B-9A188824EE17}"/>
              </a:ext>
            </a:extLst>
          </p:cNvPr>
          <p:cNvSpPr>
            <a:spLocks noGrp="1"/>
          </p:cNvSpPr>
          <p:nvPr>
            <p:ph type="subTitle" idx="1"/>
          </p:nvPr>
        </p:nvSpPr>
        <p:spPr/>
        <p:txBody>
          <a:bodyPr/>
          <a:lstStyle/>
          <a:p>
            <a:r>
              <a:rPr lang="en-US" dirty="0"/>
              <a:t>….  and applying this to Child &amp; Adolescent Psychiatry experiences</a:t>
            </a:r>
          </a:p>
        </p:txBody>
      </p:sp>
      <p:pic>
        <p:nvPicPr>
          <p:cNvPr id="14" name="Graphic 13" descr="Star">
            <a:extLst>
              <a:ext uri="{FF2B5EF4-FFF2-40B4-BE49-F238E27FC236}">
                <a16:creationId xmlns:a16="http://schemas.microsoft.com/office/drawing/2014/main" id="{E6903101-4D3F-6B48-8039-F1A7ED3CB5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3036" y="850218"/>
            <a:ext cx="1264023" cy="1264023"/>
          </a:xfrm>
          <a:prstGeom prst="rect">
            <a:avLst/>
          </a:prstGeom>
        </p:spPr>
      </p:pic>
    </p:spTree>
    <p:extLst>
      <p:ext uri="{BB962C8B-B14F-4D97-AF65-F5344CB8AC3E}">
        <p14:creationId xmlns:p14="http://schemas.microsoft.com/office/powerpoint/2010/main" val="150106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74263D-78D1-BF4A-BE33-4617784D281A}"/>
              </a:ext>
            </a:extLst>
          </p:cNvPr>
          <p:cNvSpPr>
            <a:spLocks noGrp="1"/>
          </p:cNvSpPr>
          <p:nvPr>
            <p:ph type="title"/>
          </p:nvPr>
        </p:nvSpPr>
        <p:spPr/>
        <p:txBody>
          <a:bodyPr/>
          <a:lstStyle/>
          <a:p>
            <a:r>
              <a:rPr lang="en-US" dirty="0"/>
              <a:t>Workplace Based Assessments</a:t>
            </a:r>
          </a:p>
        </p:txBody>
      </p:sp>
      <p:sp>
        <p:nvSpPr>
          <p:cNvPr id="8" name="Text Placeholder 7">
            <a:extLst>
              <a:ext uri="{FF2B5EF4-FFF2-40B4-BE49-F238E27FC236}">
                <a16:creationId xmlns:a16="http://schemas.microsoft.com/office/drawing/2014/main" id="{38065493-FEBE-BA4F-AAB2-367868408339}"/>
              </a:ext>
            </a:extLst>
          </p:cNvPr>
          <p:cNvSpPr>
            <a:spLocks noGrp="1"/>
          </p:cNvSpPr>
          <p:nvPr>
            <p:ph type="body" idx="1"/>
          </p:nvPr>
        </p:nvSpPr>
        <p:spPr/>
        <p:txBody>
          <a:bodyPr/>
          <a:lstStyle/>
          <a:p>
            <a:r>
              <a:rPr lang="en-CA" u="sng" dirty="0">
                <a:hlinkClick r:id="rId2"/>
              </a:rPr>
              <a:t>https://youtu.be/uiErUw8Kj1A</a:t>
            </a:r>
            <a:endParaRPr lang="en-CA" u="sng" dirty="0"/>
          </a:p>
          <a:p>
            <a:endParaRPr lang="en-CA" dirty="0"/>
          </a:p>
          <a:p>
            <a:endParaRPr lang="en-US" dirty="0"/>
          </a:p>
        </p:txBody>
      </p:sp>
    </p:spTree>
    <p:extLst>
      <p:ext uri="{BB962C8B-B14F-4D97-AF65-F5344CB8AC3E}">
        <p14:creationId xmlns:p14="http://schemas.microsoft.com/office/powerpoint/2010/main" val="23815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5D7DBC-133E-524B-8DC5-E7A79CC072CC}"/>
              </a:ext>
            </a:extLst>
          </p:cNvPr>
          <p:cNvSpPr>
            <a:spLocks noGrp="1"/>
          </p:cNvSpPr>
          <p:nvPr>
            <p:ph type="title"/>
          </p:nvPr>
        </p:nvSpPr>
        <p:spPr/>
        <p:txBody>
          <a:bodyPr/>
          <a:lstStyle/>
          <a:p>
            <a:r>
              <a:rPr lang="en-US" dirty="0">
                <a:solidFill>
                  <a:schemeClr val="accent1"/>
                </a:solidFill>
              </a:rPr>
              <a:t>THREE KINDS OF FEEDBACK*</a:t>
            </a:r>
          </a:p>
        </p:txBody>
      </p:sp>
      <p:sp>
        <p:nvSpPr>
          <p:cNvPr id="5" name="Text Placeholder 4">
            <a:extLst>
              <a:ext uri="{FF2B5EF4-FFF2-40B4-BE49-F238E27FC236}">
                <a16:creationId xmlns:a16="http://schemas.microsoft.com/office/drawing/2014/main" id="{5CC47644-DA16-1844-9B9B-E0F0ACC34535}"/>
              </a:ext>
            </a:extLst>
          </p:cNvPr>
          <p:cNvSpPr>
            <a:spLocks noGrp="1"/>
          </p:cNvSpPr>
          <p:nvPr>
            <p:ph type="body" idx="1"/>
          </p:nvPr>
        </p:nvSpPr>
        <p:spPr/>
        <p:txBody>
          <a:bodyPr/>
          <a:lstStyle/>
          <a:p>
            <a:r>
              <a:rPr lang="en-US" sz="2800" dirty="0"/>
              <a:t>APPRECIATION</a:t>
            </a:r>
          </a:p>
        </p:txBody>
      </p:sp>
      <p:pic>
        <p:nvPicPr>
          <p:cNvPr id="19" name="Picture Placeholder 18">
            <a:extLst>
              <a:ext uri="{FF2B5EF4-FFF2-40B4-BE49-F238E27FC236}">
                <a16:creationId xmlns:a16="http://schemas.microsoft.com/office/drawing/2014/main" id="{1F9F6E1B-12C7-7F4D-83AB-548F20BA8D99}"/>
              </a:ext>
            </a:extLst>
          </p:cNvPr>
          <p:cNvPicPr>
            <a:picLocks noGrp="1" noChangeAspect="1"/>
          </p:cNvPicPr>
          <p:nvPr>
            <p:ph type="pic" idx="15"/>
          </p:nvPr>
        </p:nvPicPr>
        <p:blipFill>
          <a:blip r:embed="rId3"/>
          <a:srcRect t="13674" b="13674"/>
          <a:stretch>
            <a:fillRect/>
          </a:stretch>
        </p:blipFill>
        <p:spPr/>
      </p:pic>
      <p:sp>
        <p:nvSpPr>
          <p:cNvPr id="9" name="Text Placeholder 8">
            <a:extLst>
              <a:ext uri="{FF2B5EF4-FFF2-40B4-BE49-F238E27FC236}">
                <a16:creationId xmlns:a16="http://schemas.microsoft.com/office/drawing/2014/main" id="{85028727-095A-A944-85A5-2FB0A6A26827}"/>
              </a:ext>
            </a:extLst>
          </p:cNvPr>
          <p:cNvSpPr>
            <a:spLocks noGrp="1"/>
          </p:cNvSpPr>
          <p:nvPr>
            <p:ph type="body" sz="half" idx="18"/>
          </p:nvPr>
        </p:nvSpPr>
        <p:spPr/>
        <p:txBody>
          <a:bodyPr>
            <a:normAutofit/>
          </a:bodyPr>
          <a:lstStyle/>
          <a:p>
            <a:r>
              <a:rPr lang="en-US" sz="2000" dirty="0"/>
              <a:t>To acknowledge, connect, motivate or thank.</a:t>
            </a:r>
          </a:p>
        </p:txBody>
      </p:sp>
      <p:sp>
        <p:nvSpPr>
          <p:cNvPr id="6" name="Text Placeholder 5">
            <a:extLst>
              <a:ext uri="{FF2B5EF4-FFF2-40B4-BE49-F238E27FC236}">
                <a16:creationId xmlns:a16="http://schemas.microsoft.com/office/drawing/2014/main" id="{E8D865C5-CF7E-BB48-A1A0-8C1A19438EF6}"/>
              </a:ext>
            </a:extLst>
          </p:cNvPr>
          <p:cNvSpPr>
            <a:spLocks noGrp="1"/>
          </p:cNvSpPr>
          <p:nvPr>
            <p:ph type="body" sz="quarter" idx="3"/>
          </p:nvPr>
        </p:nvSpPr>
        <p:spPr/>
        <p:txBody>
          <a:bodyPr/>
          <a:lstStyle/>
          <a:p>
            <a:r>
              <a:rPr lang="en-US" sz="2800" dirty="0"/>
              <a:t>COACHING</a:t>
            </a:r>
          </a:p>
        </p:txBody>
      </p:sp>
      <p:pic>
        <p:nvPicPr>
          <p:cNvPr id="21" name="Picture Placeholder 20">
            <a:extLst>
              <a:ext uri="{FF2B5EF4-FFF2-40B4-BE49-F238E27FC236}">
                <a16:creationId xmlns:a16="http://schemas.microsoft.com/office/drawing/2014/main" id="{70930F5D-B044-1843-A8B6-FB179291BFE5}"/>
              </a:ext>
            </a:extLst>
          </p:cNvPr>
          <p:cNvPicPr>
            <a:picLocks noGrp="1" noChangeAspect="1"/>
          </p:cNvPicPr>
          <p:nvPr>
            <p:ph type="pic" idx="21"/>
          </p:nvPr>
        </p:nvPicPr>
        <p:blipFill>
          <a:blip r:embed="rId4"/>
          <a:srcRect l="6877" r="6877"/>
          <a:stretch>
            <a:fillRect/>
          </a:stretch>
        </p:blipFill>
        <p:spPr/>
      </p:pic>
      <p:sp>
        <p:nvSpPr>
          <p:cNvPr id="10" name="Text Placeholder 9">
            <a:extLst>
              <a:ext uri="{FF2B5EF4-FFF2-40B4-BE49-F238E27FC236}">
                <a16:creationId xmlns:a16="http://schemas.microsoft.com/office/drawing/2014/main" id="{F9E4FF6D-79EE-A445-A384-A95384443E95}"/>
              </a:ext>
            </a:extLst>
          </p:cNvPr>
          <p:cNvSpPr>
            <a:spLocks noGrp="1"/>
          </p:cNvSpPr>
          <p:nvPr>
            <p:ph type="body" sz="half" idx="19"/>
          </p:nvPr>
        </p:nvSpPr>
        <p:spPr/>
        <p:txBody>
          <a:bodyPr>
            <a:normAutofit/>
          </a:bodyPr>
          <a:lstStyle/>
          <a:p>
            <a:r>
              <a:rPr lang="en-US" sz="2000" dirty="0"/>
              <a:t>To expand knowledge, develop skill, improve capability.</a:t>
            </a:r>
          </a:p>
        </p:txBody>
      </p:sp>
      <p:sp>
        <p:nvSpPr>
          <p:cNvPr id="7" name="Text Placeholder 6">
            <a:extLst>
              <a:ext uri="{FF2B5EF4-FFF2-40B4-BE49-F238E27FC236}">
                <a16:creationId xmlns:a16="http://schemas.microsoft.com/office/drawing/2014/main" id="{96110EEB-5A9B-7440-939A-307A4E226700}"/>
              </a:ext>
            </a:extLst>
          </p:cNvPr>
          <p:cNvSpPr>
            <a:spLocks noGrp="1"/>
          </p:cNvSpPr>
          <p:nvPr>
            <p:ph type="body" sz="quarter" idx="13"/>
          </p:nvPr>
        </p:nvSpPr>
        <p:spPr/>
        <p:txBody>
          <a:bodyPr/>
          <a:lstStyle/>
          <a:p>
            <a:r>
              <a:rPr lang="en-US" sz="2800" dirty="0"/>
              <a:t>EVALUATION</a:t>
            </a:r>
          </a:p>
        </p:txBody>
      </p:sp>
      <p:pic>
        <p:nvPicPr>
          <p:cNvPr id="23" name="Picture Placeholder 22">
            <a:extLst>
              <a:ext uri="{FF2B5EF4-FFF2-40B4-BE49-F238E27FC236}">
                <a16:creationId xmlns:a16="http://schemas.microsoft.com/office/drawing/2014/main" id="{0EB7C7CA-5589-DA49-B822-F7DCD597E637}"/>
              </a:ext>
            </a:extLst>
          </p:cNvPr>
          <p:cNvPicPr>
            <a:picLocks noGrp="1" noChangeAspect="1"/>
          </p:cNvPicPr>
          <p:nvPr>
            <p:ph type="pic" idx="22"/>
          </p:nvPr>
        </p:nvPicPr>
        <p:blipFill>
          <a:blip r:embed="rId5"/>
          <a:srcRect l="1300" r="1300"/>
          <a:stretch>
            <a:fillRect/>
          </a:stretch>
        </p:blipFill>
        <p:spPr>
          <a:xfrm>
            <a:off x="7769225" y="2063750"/>
            <a:ext cx="3309938" cy="1536700"/>
          </a:xfrm>
        </p:spPr>
      </p:pic>
      <p:sp>
        <p:nvSpPr>
          <p:cNvPr id="11" name="Text Placeholder 10">
            <a:extLst>
              <a:ext uri="{FF2B5EF4-FFF2-40B4-BE49-F238E27FC236}">
                <a16:creationId xmlns:a16="http://schemas.microsoft.com/office/drawing/2014/main" id="{2C549C01-5B7B-6141-9556-C099C6A798EC}"/>
              </a:ext>
            </a:extLst>
          </p:cNvPr>
          <p:cNvSpPr>
            <a:spLocks noGrp="1"/>
          </p:cNvSpPr>
          <p:nvPr>
            <p:ph type="body" sz="half" idx="20"/>
          </p:nvPr>
        </p:nvSpPr>
        <p:spPr/>
        <p:txBody>
          <a:bodyPr>
            <a:normAutofit/>
          </a:bodyPr>
          <a:lstStyle/>
          <a:p>
            <a:r>
              <a:rPr lang="en-US" sz="2000" dirty="0"/>
              <a:t>To rate against set of standards, align expectations</a:t>
            </a:r>
          </a:p>
        </p:txBody>
      </p:sp>
      <p:sp>
        <p:nvSpPr>
          <p:cNvPr id="24" name="TextBox 23">
            <a:extLst>
              <a:ext uri="{FF2B5EF4-FFF2-40B4-BE49-F238E27FC236}">
                <a16:creationId xmlns:a16="http://schemas.microsoft.com/office/drawing/2014/main" id="{FB4D2C9C-C8F3-1646-B551-7ED9D4B5C60E}"/>
              </a:ext>
            </a:extLst>
          </p:cNvPr>
          <p:cNvSpPr txBox="1"/>
          <p:nvPr/>
        </p:nvSpPr>
        <p:spPr>
          <a:xfrm>
            <a:off x="8122024" y="6096000"/>
            <a:ext cx="3621741" cy="369332"/>
          </a:xfrm>
          <a:prstGeom prst="rect">
            <a:avLst/>
          </a:prstGeom>
          <a:noFill/>
        </p:spPr>
        <p:txBody>
          <a:bodyPr wrap="square" rtlCol="0">
            <a:spAutoFit/>
          </a:bodyPr>
          <a:lstStyle/>
          <a:p>
            <a:pPr algn="r"/>
            <a:r>
              <a:rPr lang="en-US" dirty="0">
                <a:solidFill>
                  <a:schemeClr val="tx1">
                    <a:lumMod val="50000"/>
                    <a:lumOff val="50000"/>
                  </a:schemeClr>
                </a:solidFill>
              </a:rPr>
              <a:t>*Stone &amp; </a:t>
            </a:r>
            <a:r>
              <a:rPr lang="en-US" dirty="0" err="1">
                <a:solidFill>
                  <a:schemeClr val="tx1">
                    <a:lumMod val="50000"/>
                    <a:lumOff val="50000"/>
                  </a:schemeClr>
                </a:solidFill>
              </a:rPr>
              <a:t>Heen</a:t>
            </a:r>
            <a:r>
              <a:rPr lang="en-US" dirty="0">
                <a:solidFill>
                  <a:schemeClr val="tx1">
                    <a:lumMod val="50000"/>
                    <a:lumOff val="50000"/>
                  </a:schemeClr>
                </a:solidFill>
              </a:rPr>
              <a:t>, 2014</a:t>
            </a:r>
          </a:p>
        </p:txBody>
      </p:sp>
    </p:spTree>
    <p:extLst>
      <p:ext uri="{BB962C8B-B14F-4D97-AF65-F5344CB8AC3E}">
        <p14:creationId xmlns:p14="http://schemas.microsoft.com/office/powerpoint/2010/main" val="112177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90" y="874612"/>
            <a:ext cx="3348566" cy="3255264"/>
          </a:xfrm>
        </p:spPr>
        <p:txBody>
          <a:bodyPr vert="horz" lIns="91440" tIns="45720" rIns="91440" bIns="45720" rtlCol="0" anchor="b">
            <a:normAutofit/>
          </a:bodyPr>
          <a:lstStyle/>
          <a:p>
            <a:r>
              <a:rPr lang="en-US" sz="5200" spc="-100" dirty="0">
                <a:solidFill>
                  <a:schemeClr val="tx1"/>
                </a:solidFill>
              </a:rPr>
              <a:t>CBME Coaching Model</a:t>
            </a:r>
          </a:p>
        </p:txBody>
      </p:sp>
      <p:sp>
        <p:nvSpPr>
          <p:cNvPr id="7" name="TextBox 6"/>
          <p:cNvSpPr txBox="1"/>
          <p:nvPr/>
        </p:nvSpPr>
        <p:spPr>
          <a:xfrm>
            <a:off x="231090" y="4129876"/>
            <a:ext cx="3348565" cy="993954"/>
          </a:xfrm>
          <a:prstGeom prst="rect">
            <a:avLst/>
          </a:prstGeom>
        </p:spPr>
        <p:txBody>
          <a:bodyPr vert="horz" lIns="91440" tIns="45720" rIns="91440" bIns="45720" rtlCol="0" anchor="t">
            <a:noAutofit/>
          </a:bodyPr>
          <a:lstStyle/>
          <a:p>
            <a:pPr defTabSz="914400">
              <a:lnSpc>
                <a:spcPct val="90000"/>
              </a:lnSpc>
              <a:spcBef>
                <a:spcPts val="1200"/>
              </a:spcBef>
              <a:buClr>
                <a:schemeClr val="accent1"/>
              </a:buClr>
            </a:pPr>
            <a:r>
              <a:rPr lang="en-US" sz="2400" dirty="0"/>
              <a:t>Facilitating learning &amp; development of a resident’s competence</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0902" t="20560" r="21209" b="12761"/>
          <a:stretch/>
        </p:blipFill>
        <p:spPr>
          <a:xfrm>
            <a:off x="4026145" y="92751"/>
            <a:ext cx="7498959" cy="6672497"/>
          </a:xfrm>
          <a:prstGeom prst="rect">
            <a:avLst/>
          </a:prstGeom>
        </p:spPr>
      </p:pic>
      <p:sp>
        <p:nvSpPr>
          <p:cNvPr id="3" name="Slide Number Placeholder 2"/>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B035A847-A378-904F-ACB7-6E9049E7A8F5}" type="slidenum">
              <a:rPr lang="en-US" b="1" kern="1200">
                <a:solidFill>
                  <a:schemeClr val="tx1"/>
                </a:solidFill>
                <a:latin typeface="+mn-lt"/>
                <a:ea typeface="+mn-ea"/>
                <a:cs typeface="+mn-cs"/>
              </a:rPr>
              <a:pPr>
                <a:spcAft>
                  <a:spcPts val="600"/>
                </a:spcAft>
              </a:pPr>
              <a:t>68</a:t>
            </a:fld>
            <a:endParaRPr lang="en-US" b="1" kern="1200">
              <a:solidFill>
                <a:schemeClr val="tx1"/>
              </a:solidFill>
              <a:latin typeface="+mn-lt"/>
              <a:ea typeface="+mn-ea"/>
              <a:cs typeface="+mn-cs"/>
            </a:endParaRPr>
          </a:p>
        </p:txBody>
      </p:sp>
      <p:sp>
        <p:nvSpPr>
          <p:cNvPr id="5" name="Right Arrow 4">
            <a:extLst>
              <a:ext uri="{FF2B5EF4-FFF2-40B4-BE49-F238E27FC236}">
                <a16:creationId xmlns:a16="http://schemas.microsoft.com/office/drawing/2014/main" id="{6392CE1A-D0B7-6C43-92C0-B5FEC619E772}"/>
              </a:ext>
            </a:extLst>
          </p:cNvPr>
          <p:cNvSpPr/>
          <p:nvPr/>
        </p:nvSpPr>
        <p:spPr>
          <a:xfrm rot="1704904">
            <a:off x="4370356" y="3268213"/>
            <a:ext cx="1272208" cy="94090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622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ED7469-0D10-44CB-A4C2-C1124B3CA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F4351E00-23D4-4170-AACC-F27A1EE3F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3033C1FA-44DC-4135-AC8E-99278C317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481A727-51BA-47CD-BDF2-F800D0449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89249" y="1123837"/>
            <a:ext cx="4016116" cy="1255469"/>
          </a:xfrm>
        </p:spPr>
        <p:txBody>
          <a:bodyPr vert="horz" lIns="91440" tIns="45720" rIns="91440" bIns="45720" rtlCol="0" anchor="ctr">
            <a:normAutofit/>
          </a:bodyPr>
          <a:lstStyle/>
          <a:p>
            <a:r>
              <a:rPr lang="en-US" sz="3600" dirty="0"/>
              <a:t>A Coach…</a:t>
            </a:r>
          </a:p>
        </p:txBody>
      </p:sp>
      <p:sp>
        <p:nvSpPr>
          <p:cNvPr id="6" name="Content Placeholder 2"/>
          <p:cNvSpPr>
            <a:spLocks noGrp="1"/>
          </p:cNvSpPr>
          <p:nvPr>
            <p:ph type="body" sz="half" idx="2"/>
          </p:nvPr>
        </p:nvSpPr>
        <p:spPr>
          <a:xfrm>
            <a:off x="289249" y="2510395"/>
            <a:ext cx="4016116" cy="3274586"/>
          </a:xfrm>
        </p:spPr>
        <p:txBody>
          <a:bodyPr vert="horz" lIns="91440" tIns="45720" rIns="91440" bIns="45720" rtlCol="0" anchor="t">
            <a:normAutofit/>
          </a:bodyPr>
          <a:lstStyle/>
          <a:p>
            <a:pPr indent="-182880">
              <a:lnSpc>
                <a:spcPct val="90000"/>
              </a:lnSpc>
              <a:buFont typeface="Wingdings 2" pitchFamily="18" charset="2"/>
              <a:buChar char=""/>
            </a:pPr>
            <a:r>
              <a:rPr lang="en-US" sz="2400" b="1" dirty="0"/>
              <a:t>“… helps learners reflect on where their performance stands and how to improve.”</a:t>
            </a:r>
          </a:p>
          <a:p>
            <a:pPr indent="-182880">
              <a:lnSpc>
                <a:spcPct val="90000"/>
              </a:lnSpc>
              <a:buFont typeface="Wingdings 2" pitchFamily="18" charset="2"/>
              <a:buChar char=""/>
            </a:pPr>
            <a:r>
              <a:rPr lang="en-US" sz="2400" b="1" dirty="0"/>
              <a:t>- </a:t>
            </a:r>
            <a:r>
              <a:rPr lang="en-US" sz="2400" b="1" dirty="0" err="1"/>
              <a:t>Deiorio</a:t>
            </a:r>
            <a:r>
              <a:rPr lang="en-US" sz="2400" b="1" dirty="0"/>
              <a:t>, N., 2016</a:t>
            </a:r>
          </a:p>
        </p:txBody>
      </p:sp>
      <p:sp>
        <p:nvSpPr>
          <p:cNvPr id="20" name="Rectangle 19">
            <a:extLst>
              <a:ext uri="{FF2B5EF4-FFF2-40B4-BE49-F238E27FC236}">
                <a16:creationId xmlns:a16="http://schemas.microsoft.com/office/drawing/2014/main" id="{4A94605C-0EB2-4FA5-B05F-7BC682EA2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D58C79-C053-45C6-AB6A-6BE55965B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463" y="4080912"/>
            <a:ext cx="2157385"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holding a guitar&#10;&#10;Description automatically generated">
            <a:extLst>
              <a:ext uri="{FF2B5EF4-FFF2-40B4-BE49-F238E27FC236}">
                <a16:creationId xmlns:a16="http://schemas.microsoft.com/office/drawing/2014/main" id="{F287BDB8-8E4B-244D-8CC2-2D9674851474}"/>
              </a:ext>
            </a:extLst>
          </p:cNvPr>
          <p:cNvPicPr>
            <a:picLocks noChangeAspect="1"/>
          </p:cNvPicPr>
          <p:nvPr/>
        </p:nvPicPr>
        <p:blipFill rotWithShape="1">
          <a:blip r:embed="rId4"/>
          <a:srcRect l="4876" r="4" b="4"/>
          <a:stretch/>
        </p:blipFill>
        <p:spPr>
          <a:xfrm>
            <a:off x="7460907" y="3264090"/>
            <a:ext cx="4027002" cy="2825813"/>
          </a:xfrm>
          <a:prstGeom prst="rect">
            <a:avLst/>
          </a:prstGeom>
        </p:spPr>
      </p:pic>
      <p:pic>
        <p:nvPicPr>
          <p:cNvPr id="4" name="Picture Placeholder 3"/>
          <p:cNvPicPr>
            <a:picLocks noGrp="1" noChangeAspect="1"/>
          </p:cNvPicPr>
          <p:nvPr>
            <p:ph type="pic" idx="1"/>
          </p:nvPr>
        </p:nvPicPr>
        <p:blipFill>
          <a:blip r:embed="rId5"/>
          <a:srcRect/>
          <a:stretch/>
        </p:blipFill>
        <p:spPr>
          <a:xfrm>
            <a:off x="4837077" y="768096"/>
            <a:ext cx="4413823" cy="2942548"/>
          </a:xfrm>
          <a:custGeom>
            <a:avLst/>
            <a:gdLst>
              <a:gd name="connsiteX0" fmla="*/ 0 w 4113439"/>
              <a:gd name="connsiteY0" fmla="*/ 0 h 3161093"/>
              <a:gd name="connsiteX1" fmla="*/ 4113439 w 4113439"/>
              <a:gd name="connsiteY1" fmla="*/ 0 h 3161093"/>
              <a:gd name="connsiteX2" fmla="*/ 4113439 w 4113439"/>
              <a:gd name="connsiteY2" fmla="*/ 2344272 h 3161093"/>
              <a:gd name="connsiteX3" fmla="*/ 2157387 w 4113439"/>
              <a:gd name="connsiteY3" fmla="*/ 2344272 h 3161093"/>
              <a:gd name="connsiteX4" fmla="*/ 2157387 w 4113439"/>
              <a:gd name="connsiteY4" fmla="*/ 3161093 h 3161093"/>
              <a:gd name="connsiteX5" fmla="*/ 0 w 4113439"/>
              <a:gd name="connsiteY5" fmla="*/ 3161093 h 316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24" name="Rectangle 23">
            <a:extLst>
              <a:ext uri="{FF2B5EF4-FFF2-40B4-BE49-F238E27FC236}">
                <a16:creationId xmlns:a16="http://schemas.microsoft.com/office/drawing/2014/main" id="{AF6B7092-FA11-45BD-B50D-DF7999301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B035A847-A378-904F-ACB7-6E9049E7A8F5}" type="slidenum">
              <a:rPr lang="en-US" b="1" kern="1200" dirty="0">
                <a:solidFill>
                  <a:schemeClr val="accent1"/>
                </a:solidFill>
                <a:latin typeface="+mn-lt"/>
                <a:ea typeface="+mn-ea"/>
                <a:cs typeface="+mn-cs"/>
              </a:rPr>
              <a:pPr>
                <a:spcAft>
                  <a:spcPts val="600"/>
                </a:spcAft>
              </a:pPr>
              <a:t>69</a:t>
            </a:fld>
            <a:endParaRPr lang="en-US" b="1" kern="1200" dirty="0">
              <a:solidFill>
                <a:schemeClr val="accent1"/>
              </a:solidFill>
              <a:latin typeface="+mn-lt"/>
              <a:ea typeface="+mn-ea"/>
              <a:cs typeface="+mn-cs"/>
            </a:endParaRPr>
          </a:p>
        </p:txBody>
      </p:sp>
    </p:spTree>
    <p:custDataLst>
      <p:tags r:id="rId1"/>
    </p:custDataLst>
    <p:extLst>
      <p:ext uri="{BB962C8B-B14F-4D97-AF65-F5344CB8AC3E}">
        <p14:creationId xmlns:p14="http://schemas.microsoft.com/office/powerpoint/2010/main" val="212221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heel change cartoon.jpg"/>
          <p:cNvPicPr>
            <a:picLocks noGrp="1" noChangeAspect="1"/>
          </p:cNvPicPr>
          <p:nvPr>
            <p:ph idx="1"/>
          </p:nvPr>
        </p:nvPicPr>
        <p:blipFill>
          <a:blip r:embed="rId3">
            <a:extLst>
              <a:ext uri="{28A0092B-C50C-407E-A947-70E740481C1C}">
                <a14:useLocalDpi xmlns:a14="http://schemas.microsoft.com/office/drawing/2010/main" val="0"/>
              </a:ext>
            </a:extLst>
          </a:blip>
          <a:srcRect l="12" r="12"/>
          <a:stretch>
            <a:fillRect/>
          </a:stretch>
        </p:blipFill>
        <p:spPr>
          <a:xfrm>
            <a:off x="2408637" y="1085850"/>
            <a:ext cx="8282055" cy="4596645"/>
          </a:xfrm>
          <a:ln>
            <a:solidFill>
              <a:schemeClr val="tx2"/>
            </a:solidFill>
          </a:ln>
        </p:spPr>
      </p:pic>
      <p:sp>
        <p:nvSpPr>
          <p:cNvPr id="6" name="Rectangle 5"/>
          <p:cNvSpPr/>
          <p:nvPr/>
        </p:nvSpPr>
        <p:spPr>
          <a:xfrm>
            <a:off x="8515212" y="1192438"/>
            <a:ext cx="2158547" cy="17820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7580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79DE-D175-4F40-9CE7-E6DF6D8986CD}"/>
              </a:ext>
            </a:extLst>
          </p:cNvPr>
          <p:cNvSpPr>
            <a:spLocks noGrp="1"/>
          </p:cNvSpPr>
          <p:nvPr>
            <p:ph type="title"/>
          </p:nvPr>
        </p:nvSpPr>
        <p:spPr/>
        <p:txBody>
          <a:bodyPr>
            <a:normAutofit/>
          </a:bodyPr>
          <a:lstStyle/>
          <a:p>
            <a:r>
              <a:rPr lang="en-US" sz="4000" dirty="0">
                <a:solidFill>
                  <a:schemeClr val="accent1"/>
                </a:solidFill>
              </a:rPr>
              <a:t>How is coaching different?</a:t>
            </a:r>
          </a:p>
        </p:txBody>
      </p:sp>
      <p:sp>
        <p:nvSpPr>
          <p:cNvPr id="3" name="Text Placeholder 2">
            <a:extLst>
              <a:ext uri="{FF2B5EF4-FFF2-40B4-BE49-F238E27FC236}">
                <a16:creationId xmlns:a16="http://schemas.microsoft.com/office/drawing/2014/main" id="{756E43F7-184B-DA41-9C20-377FAC0FCD92}"/>
              </a:ext>
            </a:extLst>
          </p:cNvPr>
          <p:cNvSpPr>
            <a:spLocks noGrp="1"/>
          </p:cNvSpPr>
          <p:nvPr>
            <p:ph type="body" idx="1"/>
          </p:nvPr>
        </p:nvSpPr>
        <p:spPr/>
        <p:txBody>
          <a:bodyPr/>
          <a:lstStyle/>
          <a:p>
            <a:r>
              <a:rPr lang="en-US" sz="2400" dirty="0"/>
              <a:t>TEACHING</a:t>
            </a:r>
          </a:p>
        </p:txBody>
      </p:sp>
      <p:pic>
        <p:nvPicPr>
          <p:cNvPr id="13" name="Picture Placeholder 12" descr="A group of people in a room&#10;&#10;Description automatically generated">
            <a:extLst>
              <a:ext uri="{FF2B5EF4-FFF2-40B4-BE49-F238E27FC236}">
                <a16:creationId xmlns:a16="http://schemas.microsoft.com/office/drawing/2014/main" id="{1BD7B078-9BFD-E848-B1BD-524C875736CD}"/>
              </a:ext>
            </a:extLst>
          </p:cNvPr>
          <p:cNvPicPr>
            <a:picLocks noGrp="1" noChangeAspect="1"/>
          </p:cNvPicPr>
          <p:nvPr>
            <p:ph type="pic" idx="15"/>
          </p:nvPr>
        </p:nvPicPr>
        <p:blipFill>
          <a:blip r:embed="rId2"/>
          <a:srcRect t="8547" b="8547"/>
          <a:stretch>
            <a:fillRect/>
          </a:stretch>
        </p:blipFill>
        <p:spPr/>
      </p:pic>
      <p:sp>
        <p:nvSpPr>
          <p:cNvPr id="5" name="Text Placeholder 4">
            <a:extLst>
              <a:ext uri="{FF2B5EF4-FFF2-40B4-BE49-F238E27FC236}">
                <a16:creationId xmlns:a16="http://schemas.microsoft.com/office/drawing/2014/main" id="{A7570367-B518-2444-AA24-8C24677F8B5A}"/>
              </a:ext>
            </a:extLst>
          </p:cNvPr>
          <p:cNvSpPr>
            <a:spLocks noGrp="1"/>
          </p:cNvSpPr>
          <p:nvPr>
            <p:ph type="body" sz="half" idx="18"/>
          </p:nvPr>
        </p:nvSpPr>
        <p:spPr/>
        <p:txBody>
          <a:bodyPr>
            <a:normAutofit/>
          </a:bodyPr>
          <a:lstStyle/>
          <a:p>
            <a:r>
              <a:rPr lang="en-US" sz="2000" dirty="0"/>
              <a:t>To transmit a specified body of knowledge and skills to learners.</a:t>
            </a:r>
          </a:p>
        </p:txBody>
      </p:sp>
      <p:sp>
        <p:nvSpPr>
          <p:cNvPr id="6" name="Text Placeholder 5">
            <a:extLst>
              <a:ext uri="{FF2B5EF4-FFF2-40B4-BE49-F238E27FC236}">
                <a16:creationId xmlns:a16="http://schemas.microsoft.com/office/drawing/2014/main" id="{4DD13E01-A8C9-1040-B2A7-96E244CB6AB6}"/>
              </a:ext>
            </a:extLst>
          </p:cNvPr>
          <p:cNvSpPr>
            <a:spLocks noGrp="1"/>
          </p:cNvSpPr>
          <p:nvPr>
            <p:ph type="body" sz="quarter" idx="3"/>
          </p:nvPr>
        </p:nvSpPr>
        <p:spPr/>
        <p:txBody>
          <a:bodyPr/>
          <a:lstStyle/>
          <a:p>
            <a:r>
              <a:rPr lang="en-US" sz="2400" dirty="0"/>
              <a:t>MENTORING</a:t>
            </a:r>
          </a:p>
        </p:txBody>
      </p:sp>
      <p:pic>
        <p:nvPicPr>
          <p:cNvPr id="15" name="Picture Placeholder 14" descr="A picture containing chair&#10;&#10;Description automatically generated">
            <a:extLst>
              <a:ext uri="{FF2B5EF4-FFF2-40B4-BE49-F238E27FC236}">
                <a16:creationId xmlns:a16="http://schemas.microsoft.com/office/drawing/2014/main" id="{322AEEAF-7D2B-9045-BBDA-D34A477D0EA2}"/>
              </a:ext>
            </a:extLst>
          </p:cNvPr>
          <p:cNvPicPr>
            <a:picLocks noGrp="1" noChangeAspect="1"/>
          </p:cNvPicPr>
          <p:nvPr>
            <p:ph type="pic" idx="21"/>
          </p:nvPr>
        </p:nvPicPr>
        <p:blipFill>
          <a:blip r:embed="rId3"/>
          <a:srcRect t="18169" b="18169"/>
          <a:stretch>
            <a:fillRect/>
          </a:stretch>
        </p:blipFill>
        <p:spPr/>
      </p:pic>
      <p:sp>
        <p:nvSpPr>
          <p:cNvPr id="8" name="Text Placeholder 7">
            <a:extLst>
              <a:ext uri="{FF2B5EF4-FFF2-40B4-BE49-F238E27FC236}">
                <a16:creationId xmlns:a16="http://schemas.microsoft.com/office/drawing/2014/main" id="{7899CA29-70FC-1148-9878-96D8433A0A54}"/>
              </a:ext>
            </a:extLst>
          </p:cNvPr>
          <p:cNvSpPr>
            <a:spLocks noGrp="1"/>
          </p:cNvSpPr>
          <p:nvPr>
            <p:ph type="body" sz="half" idx="19"/>
          </p:nvPr>
        </p:nvSpPr>
        <p:spPr/>
        <p:txBody>
          <a:bodyPr>
            <a:normAutofit/>
          </a:bodyPr>
          <a:lstStyle/>
          <a:p>
            <a:r>
              <a:rPr lang="en-US" sz="2000" dirty="0"/>
              <a:t>To guide mentees in achieving performance and career growth.</a:t>
            </a:r>
          </a:p>
        </p:txBody>
      </p:sp>
      <p:sp>
        <p:nvSpPr>
          <p:cNvPr id="9" name="Text Placeholder 8">
            <a:extLst>
              <a:ext uri="{FF2B5EF4-FFF2-40B4-BE49-F238E27FC236}">
                <a16:creationId xmlns:a16="http://schemas.microsoft.com/office/drawing/2014/main" id="{1109DB1C-9C84-8549-A52D-A282C47DEAEE}"/>
              </a:ext>
            </a:extLst>
          </p:cNvPr>
          <p:cNvSpPr>
            <a:spLocks noGrp="1"/>
          </p:cNvSpPr>
          <p:nvPr>
            <p:ph type="body" sz="quarter" idx="13"/>
          </p:nvPr>
        </p:nvSpPr>
        <p:spPr/>
        <p:txBody>
          <a:bodyPr/>
          <a:lstStyle/>
          <a:p>
            <a:r>
              <a:rPr lang="en-US" sz="2400" dirty="0"/>
              <a:t>COACHING</a:t>
            </a:r>
          </a:p>
        </p:txBody>
      </p:sp>
      <p:pic>
        <p:nvPicPr>
          <p:cNvPr id="17" name="Picture Placeholder 16" descr="A person standing in front of a building&#10;&#10;Description automatically generated">
            <a:extLst>
              <a:ext uri="{FF2B5EF4-FFF2-40B4-BE49-F238E27FC236}">
                <a16:creationId xmlns:a16="http://schemas.microsoft.com/office/drawing/2014/main" id="{37065BF0-D12C-D242-B62E-D884BDDA62BE}"/>
              </a:ext>
            </a:extLst>
          </p:cNvPr>
          <p:cNvPicPr>
            <a:picLocks noGrp="1" noChangeAspect="1"/>
          </p:cNvPicPr>
          <p:nvPr>
            <p:ph type="pic" idx="22"/>
          </p:nvPr>
        </p:nvPicPr>
        <p:blipFill>
          <a:blip r:embed="rId4"/>
          <a:srcRect t="24836" b="24836"/>
          <a:stretch>
            <a:fillRect/>
          </a:stretch>
        </p:blipFill>
        <p:spPr/>
      </p:pic>
      <p:sp>
        <p:nvSpPr>
          <p:cNvPr id="11" name="Text Placeholder 10">
            <a:extLst>
              <a:ext uri="{FF2B5EF4-FFF2-40B4-BE49-F238E27FC236}">
                <a16:creationId xmlns:a16="http://schemas.microsoft.com/office/drawing/2014/main" id="{E431A9F9-95CC-B446-88F2-CE39B4D15D71}"/>
              </a:ext>
            </a:extLst>
          </p:cNvPr>
          <p:cNvSpPr>
            <a:spLocks noGrp="1"/>
          </p:cNvSpPr>
          <p:nvPr>
            <p:ph type="body" sz="half" idx="20"/>
          </p:nvPr>
        </p:nvSpPr>
        <p:spPr/>
        <p:txBody>
          <a:bodyPr/>
          <a:lstStyle/>
          <a:p>
            <a:r>
              <a:rPr lang="en-US" sz="2000" dirty="0"/>
              <a:t>To facilitate skills needed to achieve performance enhancement and growth</a:t>
            </a:r>
            <a:r>
              <a:rPr lang="en-US" dirty="0"/>
              <a:t>.</a:t>
            </a:r>
          </a:p>
        </p:txBody>
      </p:sp>
    </p:spTree>
    <p:extLst>
      <p:ext uri="{BB962C8B-B14F-4D97-AF65-F5344CB8AC3E}">
        <p14:creationId xmlns:p14="http://schemas.microsoft.com/office/powerpoint/2010/main" val="33431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1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5689"/>
          <a:stretch/>
        </p:blipFill>
        <p:spPr bwMode="auto">
          <a:xfrm>
            <a:off x="3473484" y="1123950"/>
            <a:ext cx="5608809" cy="4167969"/>
          </a:xfrm>
          <a:prstGeom prst="rect">
            <a:avLst/>
          </a:prstGeom>
          <a:noFill/>
        </p:spPr>
      </p:pic>
      <p:sp>
        <p:nvSpPr>
          <p:cNvPr id="4" name="Slide Number Placeholder 3"/>
          <p:cNvSpPr>
            <a:spLocks noGrp="1"/>
          </p:cNvSpPr>
          <p:nvPr>
            <p:ph type="sldNum" sz="quarter" idx="12"/>
          </p:nvPr>
        </p:nvSpPr>
        <p:spPr/>
        <p:txBody>
          <a:bodyPr/>
          <a:lstStyle/>
          <a:p>
            <a:fld id="{B035A847-A378-904F-ACB7-6E9049E7A8F5}" type="slidenum">
              <a:rPr lang="en-US" smtClean="0"/>
              <a:pPr/>
              <a:t>71</a:t>
            </a:fld>
            <a:endParaRPr lang="en-US" dirty="0"/>
          </a:p>
        </p:txBody>
      </p:sp>
      <p:sp>
        <p:nvSpPr>
          <p:cNvPr id="2" name="Title 1"/>
          <p:cNvSpPr>
            <a:spLocks noGrp="1"/>
          </p:cNvSpPr>
          <p:nvPr>
            <p:ph type="title" idx="4294967295"/>
          </p:nvPr>
        </p:nvSpPr>
        <p:spPr>
          <a:xfrm>
            <a:off x="0" y="1123950"/>
            <a:ext cx="2947988" cy="4600575"/>
          </a:xfrm>
        </p:spPr>
        <p:txBody>
          <a:bodyPr/>
          <a:lstStyle/>
          <a:p>
            <a:r>
              <a:rPr lang="en-CA" dirty="0"/>
              <a:t>Coaching</a:t>
            </a:r>
          </a:p>
        </p:txBody>
      </p:sp>
      <p:sp>
        <p:nvSpPr>
          <p:cNvPr id="6" name="Content Placeholder 2"/>
          <p:cNvSpPr txBox="1">
            <a:spLocks/>
          </p:cNvSpPr>
          <p:nvPr/>
        </p:nvSpPr>
        <p:spPr>
          <a:xfrm>
            <a:off x="1531499" y="5232403"/>
            <a:ext cx="9492778" cy="98424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CA" sz="600" dirty="0"/>
          </a:p>
          <a:p>
            <a:pPr algn="ctr">
              <a:buNone/>
            </a:pPr>
            <a:r>
              <a:rPr lang="en-US" sz="2800" b="1" dirty="0">
                <a:solidFill>
                  <a:srgbClr val="FF0000"/>
                </a:solidFill>
              </a:rPr>
              <a:t>A coach’s priority is to promote </a:t>
            </a:r>
            <a:r>
              <a:rPr lang="en-US" sz="2800" b="1" i="1" dirty="0">
                <a:solidFill>
                  <a:srgbClr val="FF0000"/>
                </a:solidFill>
              </a:rPr>
              <a:t>improvement</a:t>
            </a:r>
            <a:endParaRPr lang="en-CA" sz="2000" i="1" dirty="0"/>
          </a:p>
        </p:txBody>
      </p:sp>
    </p:spTree>
    <p:custDataLst>
      <p:tags r:id="rId1"/>
    </p:custDataLst>
    <p:extLst>
      <p:ext uri="{BB962C8B-B14F-4D97-AF65-F5344CB8AC3E}">
        <p14:creationId xmlns:p14="http://schemas.microsoft.com/office/powerpoint/2010/main" val="232211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54B9-BD8A-5C4D-A637-B3533E069441}"/>
              </a:ext>
            </a:extLst>
          </p:cNvPr>
          <p:cNvSpPr>
            <a:spLocks noGrp="1"/>
          </p:cNvSpPr>
          <p:nvPr>
            <p:ph type="title"/>
          </p:nvPr>
        </p:nvSpPr>
        <p:spPr>
          <a:xfrm>
            <a:off x="252919" y="1123837"/>
            <a:ext cx="2947482" cy="4601183"/>
          </a:xfrm>
        </p:spPr>
        <p:txBody>
          <a:bodyPr>
            <a:normAutofit/>
          </a:bodyPr>
          <a:lstStyle/>
          <a:p>
            <a:r>
              <a:rPr lang="en-US" dirty="0"/>
              <a:t>Coaches …</a:t>
            </a:r>
          </a:p>
        </p:txBody>
      </p:sp>
      <p:graphicFrame>
        <p:nvGraphicFramePr>
          <p:cNvPr id="7" name="Content Placeholder 2">
            <a:extLst>
              <a:ext uri="{FF2B5EF4-FFF2-40B4-BE49-F238E27FC236}">
                <a16:creationId xmlns:a16="http://schemas.microsoft.com/office/drawing/2014/main" id="{CDBF9955-3136-4DD4-BF47-B64D0CE4DF59}"/>
              </a:ext>
            </a:extLst>
          </p:cNvPr>
          <p:cNvGraphicFramePr/>
          <p:nvPr>
            <p:extLst>
              <p:ext uri="{D42A27DB-BD31-4B8C-83A1-F6EECF244321}">
                <p14:modId xmlns:p14="http://schemas.microsoft.com/office/powerpoint/2010/main" val="1178559120"/>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698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2919" y="1123837"/>
            <a:ext cx="2947482" cy="4601183"/>
          </a:xfrm>
        </p:spPr>
        <p:txBody>
          <a:bodyPr vert="horz" lIns="91440" tIns="45720" rIns="91440" bIns="45720" rtlCol="0" anchor="ctr">
            <a:normAutofit/>
          </a:bodyPr>
          <a:lstStyle/>
          <a:p>
            <a:r>
              <a:rPr lang="en-US" sz="3600" dirty="0"/>
              <a:t>CBME:</a:t>
            </a:r>
            <a:br>
              <a:rPr lang="en-US" sz="3600" dirty="0"/>
            </a:br>
            <a:r>
              <a:rPr lang="en-US" sz="3600" dirty="0"/>
              <a:t>Paradigm Shift</a:t>
            </a:r>
          </a:p>
        </p:txBody>
      </p:sp>
      <p:sp>
        <p:nvSpPr>
          <p:cNvPr id="2" name="Slide Number Placeholder 1"/>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B035A847-A378-904F-ACB7-6E9049E7A8F5}" type="slidenum">
              <a:rPr lang="en-US" b="1" kern="1200" dirty="0">
                <a:solidFill>
                  <a:schemeClr val="accent1"/>
                </a:solidFill>
                <a:latin typeface="+mn-lt"/>
                <a:ea typeface="+mn-ea"/>
                <a:cs typeface="+mn-cs"/>
              </a:rPr>
              <a:pPr>
                <a:spcAft>
                  <a:spcPts val="600"/>
                </a:spcAft>
              </a:pPr>
              <a:t>73</a:t>
            </a:fld>
            <a:endParaRPr lang="en-US" b="1" kern="1200" dirty="0">
              <a:solidFill>
                <a:schemeClr val="accent1"/>
              </a:solidFill>
              <a:latin typeface="+mn-lt"/>
              <a:ea typeface="+mn-ea"/>
              <a:cs typeface="+mn-cs"/>
            </a:endParaRPr>
          </a:p>
        </p:txBody>
      </p:sp>
      <p:graphicFrame>
        <p:nvGraphicFramePr>
          <p:cNvPr id="8" name="Diagram 7"/>
          <p:cNvGraphicFramePr/>
          <p:nvPr>
            <p:extLst>
              <p:ext uri="{D42A27DB-BD31-4B8C-83A1-F6EECF244321}">
                <p14:modId xmlns:p14="http://schemas.microsoft.com/office/powerpoint/2010/main" val="2850065952"/>
              </p:ext>
            </p:extLst>
          </p:nvPr>
        </p:nvGraphicFramePr>
        <p:xfrm>
          <a:off x="3443592" y="492506"/>
          <a:ext cx="8372272" cy="54802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descr="Presentation with media">
            <a:extLst>
              <a:ext uri="{FF2B5EF4-FFF2-40B4-BE49-F238E27FC236}">
                <a16:creationId xmlns:a16="http://schemas.microsoft.com/office/drawing/2014/main" id="{059F4541-9353-FB45-B47B-8DB7D2F6B7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4884" y="4034959"/>
            <a:ext cx="1151629" cy="1151629"/>
          </a:xfrm>
          <a:prstGeom prst="rect">
            <a:avLst/>
          </a:prstGeom>
        </p:spPr>
      </p:pic>
      <p:pic>
        <p:nvPicPr>
          <p:cNvPr id="12" name="Graphic 11" descr="Presentation with checklist">
            <a:extLst>
              <a:ext uri="{FF2B5EF4-FFF2-40B4-BE49-F238E27FC236}">
                <a16:creationId xmlns:a16="http://schemas.microsoft.com/office/drawing/2014/main" id="{D48D9BE6-2060-1E45-A019-7070097D7C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2660" y="1842249"/>
            <a:ext cx="1183340" cy="1183340"/>
          </a:xfrm>
          <a:prstGeom prst="rect">
            <a:avLst/>
          </a:prstGeom>
        </p:spPr>
      </p:pic>
    </p:spTree>
    <p:custDataLst>
      <p:tags r:id="rId1"/>
    </p:custDataLst>
    <p:extLst>
      <p:ext uri="{BB962C8B-B14F-4D97-AF65-F5344CB8AC3E}">
        <p14:creationId xmlns:p14="http://schemas.microsoft.com/office/powerpoint/2010/main" val="395899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3D6FFE79-D803-7946-94E1-0112BBFF2B0F}"/>
                                            </p:graphicEl>
                                          </p:spTgt>
                                        </p:tgtEl>
                                        <p:attrNameLst>
                                          <p:attrName>style.visibility</p:attrName>
                                        </p:attrNameLst>
                                      </p:cBhvr>
                                      <p:to>
                                        <p:strVal val="visible"/>
                                      </p:to>
                                    </p:set>
                                    <p:animEffect transition="in" filter="fade">
                                      <p:cBhvr>
                                        <p:cTn id="7" dur="500"/>
                                        <p:tgtEl>
                                          <p:spTgt spid="8">
                                            <p:graphicEl>
                                              <a:dgm id="{3D6FFE79-D803-7946-94E1-0112BBFF2B0F}"/>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graphicEl>
                                              <a:dgm id="{8323A35E-5C1C-7443-92EF-97AF75B44E21}"/>
                                            </p:graphicEl>
                                          </p:spTgt>
                                        </p:tgtEl>
                                        <p:attrNameLst>
                                          <p:attrName>style.visibility</p:attrName>
                                        </p:attrNameLst>
                                      </p:cBhvr>
                                      <p:to>
                                        <p:strVal val="visible"/>
                                      </p:to>
                                    </p:set>
                                    <p:animEffect transition="in" filter="fade">
                                      <p:cBhvr>
                                        <p:cTn id="15" dur="500"/>
                                        <p:tgtEl>
                                          <p:spTgt spid="8">
                                            <p:graphicEl>
                                              <a:dgm id="{8323A35E-5C1C-7443-92EF-97AF75B44E21}"/>
                                            </p:graphic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id="{75DE5B9A-792F-E943-ACE5-69811D1D88E4}"/>
              </a:ext>
            </a:extLst>
          </p:cNvPr>
          <p:cNvSpPr/>
          <p:nvPr/>
        </p:nvSpPr>
        <p:spPr>
          <a:xfrm>
            <a:off x="2563906" y="2700316"/>
            <a:ext cx="7064188" cy="1949824"/>
          </a:xfrm>
          <a:prstGeom prst="rightArrow">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ED80213-0190-E14C-844B-0A7198FE6C1B}"/>
              </a:ext>
            </a:extLst>
          </p:cNvPr>
          <p:cNvSpPr>
            <a:spLocks noGrp="1"/>
          </p:cNvSpPr>
          <p:nvPr>
            <p:ph type="body" idx="4294967295"/>
          </p:nvPr>
        </p:nvSpPr>
        <p:spPr>
          <a:xfrm>
            <a:off x="296863" y="1001712"/>
            <a:ext cx="3178175" cy="808037"/>
          </a:xfrm>
          <a:solidFill>
            <a:schemeClr val="tx2">
              <a:lumMod val="40000"/>
              <a:lumOff val="60000"/>
            </a:schemeClr>
          </a:solidFill>
        </p:spPr>
        <p:txBody>
          <a:bodyPr/>
          <a:lstStyle/>
          <a:p>
            <a:r>
              <a:rPr lang="en-US" dirty="0"/>
              <a:t>FEEDBACK</a:t>
            </a:r>
          </a:p>
        </p:txBody>
      </p:sp>
      <p:sp>
        <p:nvSpPr>
          <p:cNvPr id="7" name="Content Placeholder 6">
            <a:extLst>
              <a:ext uri="{FF2B5EF4-FFF2-40B4-BE49-F238E27FC236}">
                <a16:creationId xmlns:a16="http://schemas.microsoft.com/office/drawing/2014/main" id="{988DAEC5-DB7A-774B-B7D8-BEFE0A8B9E0C}"/>
              </a:ext>
            </a:extLst>
          </p:cNvPr>
          <p:cNvSpPr>
            <a:spLocks noGrp="1"/>
          </p:cNvSpPr>
          <p:nvPr>
            <p:ph sz="half" idx="4294967295"/>
          </p:nvPr>
        </p:nvSpPr>
        <p:spPr>
          <a:xfrm>
            <a:off x="296863" y="1939045"/>
            <a:ext cx="3178175" cy="4024313"/>
          </a:xfrm>
          <a:ln>
            <a:solidFill>
              <a:schemeClr val="tx2"/>
            </a:solidFill>
          </a:ln>
        </p:spPr>
        <p:txBody>
          <a:bodyPr/>
          <a:lstStyle/>
          <a:p>
            <a:r>
              <a:rPr lang="en-US" b="1" dirty="0"/>
              <a:t>Focuses on what has already occurred </a:t>
            </a:r>
          </a:p>
          <a:p>
            <a:r>
              <a:rPr lang="en-US" b="1" dirty="0"/>
              <a:t>Can increase self-awareness</a:t>
            </a:r>
          </a:p>
          <a:p>
            <a:r>
              <a:rPr lang="en-US" b="1" dirty="0"/>
              <a:t>Emphasis on external insight about what occurred</a:t>
            </a:r>
          </a:p>
        </p:txBody>
      </p:sp>
      <p:sp>
        <p:nvSpPr>
          <p:cNvPr id="8" name="Text Placeholder 7">
            <a:extLst>
              <a:ext uri="{FF2B5EF4-FFF2-40B4-BE49-F238E27FC236}">
                <a16:creationId xmlns:a16="http://schemas.microsoft.com/office/drawing/2014/main" id="{A7FC93CA-4A71-EC4D-851F-FF5AEB18B8E7}"/>
              </a:ext>
            </a:extLst>
          </p:cNvPr>
          <p:cNvSpPr>
            <a:spLocks noGrp="1"/>
          </p:cNvSpPr>
          <p:nvPr>
            <p:ph type="body" sz="quarter" idx="4294967295"/>
          </p:nvPr>
        </p:nvSpPr>
        <p:spPr>
          <a:xfrm>
            <a:off x="8716962" y="1001712"/>
            <a:ext cx="3178175" cy="812800"/>
          </a:xfrm>
          <a:solidFill>
            <a:schemeClr val="accent1"/>
          </a:solidFill>
        </p:spPr>
        <p:txBody>
          <a:bodyPr/>
          <a:lstStyle/>
          <a:p>
            <a:r>
              <a:rPr lang="en-US" dirty="0"/>
              <a:t>COACHING FEEDBACK</a:t>
            </a:r>
          </a:p>
        </p:txBody>
      </p:sp>
      <p:sp>
        <p:nvSpPr>
          <p:cNvPr id="9" name="Content Placeholder 8">
            <a:extLst>
              <a:ext uri="{FF2B5EF4-FFF2-40B4-BE49-F238E27FC236}">
                <a16:creationId xmlns:a16="http://schemas.microsoft.com/office/drawing/2014/main" id="{A1CBC685-A166-2C44-806E-C5843647A074}"/>
              </a:ext>
            </a:extLst>
          </p:cNvPr>
          <p:cNvSpPr>
            <a:spLocks noGrp="1"/>
          </p:cNvSpPr>
          <p:nvPr>
            <p:ph sz="quarter" idx="4294967295"/>
          </p:nvPr>
        </p:nvSpPr>
        <p:spPr>
          <a:xfrm>
            <a:off x="8716962" y="1939046"/>
            <a:ext cx="3178175" cy="4024313"/>
          </a:xfrm>
          <a:ln>
            <a:solidFill>
              <a:schemeClr val="accent1"/>
            </a:solidFill>
          </a:ln>
        </p:spPr>
        <p:txBody>
          <a:bodyPr/>
          <a:lstStyle/>
          <a:p>
            <a:r>
              <a:rPr lang="en-US" b="1" dirty="0"/>
              <a:t>Focus is the learning potential</a:t>
            </a:r>
          </a:p>
          <a:p>
            <a:r>
              <a:rPr lang="en-US" b="1" dirty="0"/>
              <a:t>Provides guidance to improve future practice</a:t>
            </a:r>
          </a:p>
          <a:p>
            <a:r>
              <a:rPr lang="en-US" b="1" dirty="0"/>
              <a:t>Emphasis on specific, actionable advice to strengthen a competency</a:t>
            </a:r>
          </a:p>
        </p:txBody>
      </p:sp>
      <p:graphicFrame>
        <p:nvGraphicFramePr>
          <p:cNvPr id="17" name="Content Placeholder 3">
            <a:extLst>
              <a:ext uri="{FF2B5EF4-FFF2-40B4-BE49-F238E27FC236}">
                <a16:creationId xmlns:a16="http://schemas.microsoft.com/office/drawing/2014/main" id="{AC69829B-52B3-C949-8C93-E0FF74507814}"/>
              </a:ext>
            </a:extLst>
          </p:cNvPr>
          <p:cNvGraphicFramePr>
            <a:graphicFrameLocks/>
          </p:cNvGraphicFramePr>
          <p:nvPr/>
        </p:nvGraphicFramePr>
        <p:xfrm>
          <a:off x="3178175" y="1193665"/>
          <a:ext cx="5835651" cy="4640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716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animBg="1"/>
      <p:bldP spid="7" grpId="0" uiExpand="1" animBg="1"/>
      <p:bldP spid="8" grpId="0" uiExpand="1"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Coaching in the Moment is…</a:t>
            </a:r>
            <a:endParaRPr lang="en-US" dirty="0"/>
          </a:p>
        </p:txBody>
      </p:sp>
      <p:sp>
        <p:nvSpPr>
          <p:cNvPr id="3" name="Content Placeholder 2"/>
          <p:cNvSpPr>
            <a:spLocks noGrp="1"/>
          </p:cNvSpPr>
          <p:nvPr>
            <p:ph idx="1"/>
          </p:nvPr>
        </p:nvSpPr>
        <p:spPr/>
        <p:txBody>
          <a:bodyPr/>
          <a:lstStyle/>
          <a:p>
            <a:r>
              <a:rPr lang="en-CA" sz="2400" dirty="0"/>
              <a:t>Workplace-based, occurs in a clinical environment</a:t>
            </a:r>
          </a:p>
          <a:p>
            <a:r>
              <a:rPr lang="en-CA" sz="2400" dirty="0"/>
              <a:t>Becomes part of normal learning activities</a:t>
            </a:r>
          </a:p>
          <a:p>
            <a:r>
              <a:rPr lang="en-CA" sz="2400" dirty="0"/>
              <a:t>Low stakes &amp; frequent</a:t>
            </a:r>
          </a:p>
          <a:p>
            <a:r>
              <a:rPr lang="en-CA" sz="2400" dirty="0"/>
              <a:t>Timely &amp; efficient</a:t>
            </a:r>
          </a:p>
          <a:p>
            <a:pPr>
              <a:buNone/>
            </a:pPr>
            <a:endParaRPr lang="en-CA" sz="2400" dirty="0"/>
          </a:p>
          <a:p>
            <a:r>
              <a:rPr lang="en-CA" sz="2400" dirty="0"/>
              <a:t>Guidance for improvement</a:t>
            </a:r>
          </a:p>
          <a:p>
            <a:pPr marL="457200" lvl="1" indent="0">
              <a:buNone/>
            </a:pPr>
            <a:endParaRPr lang="en-CA" dirty="0"/>
          </a:p>
        </p:txBody>
      </p:sp>
      <p:sp>
        <p:nvSpPr>
          <p:cNvPr id="4" name="Slide Number Placeholder 3"/>
          <p:cNvSpPr>
            <a:spLocks noGrp="1"/>
          </p:cNvSpPr>
          <p:nvPr>
            <p:ph type="sldNum" sz="quarter" idx="12"/>
          </p:nvPr>
        </p:nvSpPr>
        <p:spPr/>
        <p:txBody>
          <a:bodyPr/>
          <a:lstStyle/>
          <a:p>
            <a:fld id="{B035A847-A378-904F-ACB7-6E9049E7A8F5}" type="slidenum">
              <a:rPr lang="en-US" smtClean="0"/>
              <a:pPr/>
              <a:t>75</a:t>
            </a:fld>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2780" t="19774" r="23554" b="19774"/>
          <a:stretch/>
        </p:blipFill>
        <p:spPr>
          <a:xfrm>
            <a:off x="8111872" y="3355384"/>
            <a:ext cx="3447609" cy="3000966"/>
          </a:xfrm>
          <a:prstGeom prst="rect">
            <a:avLst/>
          </a:prstGeom>
        </p:spPr>
      </p:pic>
    </p:spTree>
    <p:custDataLst>
      <p:tags r:id="rId1"/>
    </p:custDataLst>
    <p:extLst>
      <p:ext uri="{BB962C8B-B14F-4D97-AF65-F5344CB8AC3E}">
        <p14:creationId xmlns:p14="http://schemas.microsoft.com/office/powerpoint/2010/main" val="158842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Coaching in the Moment: </a:t>
            </a:r>
            <a:br>
              <a:rPr lang="en-CA" dirty="0"/>
            </a:br>
            <a:r>
              <a:rPr lang="en-CA" dirty="0"/>
              <a:t>A Process</a:t>
            </a:r>
          </a:p>
        </p:txBody>
      </p:sp>
      <p:sp>
        <p:nvSpPr>
          <p:cNvPr id="3" name="Content Placeholder 2"/>
          <p:cNvSpPr>
            <a:spLocks noGrp="1"/>
          </p:cNvSpPr>
          <p:nvPr>
            <p:ph idx="1"/>
          </p:nvPr>
        </p:nvSpPr>
        <p:spPr>
          <a:xfrm>
            <a:off x="4172951" y="1942151"/>
            <a:ext cx="3846098" cy="3801181"/>
          </a:xfrm>
        </p:spPr>
        <p:txBody>
          <a:bodyPr/>
          <a:lstStyle/>
          <a:p>
            <a:pPr marL="514350" indent="-514350">
              <a:buClr>
                <a:srgbClr val="F4753C"/>
              </a:buClr>
              <a:buFont typeface="+mj-lt"/>
              <a:buAutoNum type="arabicParenR"/>
            </a:pPr>
            <a:endParaRPr lang="en-CA" sz="2800" b="1" dirty="0">
              <a:solidFill>
                <a:srgbClr val="F4753C"/>
              </a:solidFill>
            </a:endParaRPr>
          </a:p>
          <a:p>
            <a:pPr marL="514350" indent="-514350">
              <a:buClr>
                <a:srgbClr val="F4753C"/>
              </a:buClr>
              <a:buFont typeface="+mj-lt"/>
              <a:buAutoNum type="arabicParenR"/>
            </a:pPr>
            <a:r>
              <a:rPr lang="en-CA" sz="3200" b="1" dirty="0">
                <a:solidFill>
                  <a:schemeClr val="accent5">
                    <a:lumMod val="75000"/>
                  </a:schemeClr>
                </a:solidFill>
              </a:rPr>
              <a:t>R</a:t>
            </a:r>
            <a:r>
              <a:rPr lang="en-CA" sz="3200" b="1" dirty="0">
                <a:solidFill>
                  <a:srgbClr val="F4753C"/>
                </a:solidFill>
              </a:rPr>
              <a:t>APPORT</a:t>
            </a:r>
          </a:p>
          <a:p>
            <a:pPr marL="514350" indent="-514350">
              <a:buClr>
                <a:srgbClr val="F4753C"/>
              </a:buClr>
              <a:buFont typeface="+mj-lt"/>
              <a:buAutoNum type="arabicParenR"/>
            </a:pPr>
            <a:r>
              <a:rPr lang="en-CA" sz="3200" b="1" dirty="0">
                <a:solidFill>
                  <a:srgbClr val="F4753C"/>
                </a:solidFill>
              </a:rPr>
              <a:t>E</a:t>
            </a:r>
            <a:r>
              <a:rPr lang="en-CA" sz="3200" b="1" dirty="0">
                <a:solidFill>
                  <a:schemeClr val="accent5">
                    <a:lumMod val="75000"/>
                  </a:schemeClr>
                </a:solidFill>
              </a:rPr>
              <a:t>X</a:t>
            </a:r>
            <a:r>
              <a:rPr lang="en-CA" sz="3200" b="1" dirty="0">
                <a:solidFill>
                  <a:srgbClr val="F4753C"/>
                </a:solidFill>
              </a:rPr>
              <a:t>PECTATIONS</a:t>
            </a:r>
          </a:p>
          <a:p>
            <a:pPr marL="514350" indent="-514350">
              <a:buClr>
                <a:srgbClr val="F4753C"/>
              </a:buClr>
              <a:buFont typeface="+mj-lt"/>
              <a:buAutoNum type="arabicParenR"/>
            </a:pPr>
            <a:r>
              <a:rPr lang="en-CA" sz="3200" b="1" dirty="0">
                <a:solidFill>
                  <a:schemeClr val="accent5">
                    <a:lumMod val="75000"/>
                  </a:schemeClr>
                </a:solidFill>
              </a:rPr>
              <a:t>O</a:t>
            </a:r>
            <a:r>
              <a:rPr lang="en-CA" sz="3200" b="1" dirty="0">
                <a:solidFill>
                  <a:srgbClr val="F4753C"/>
                </a:solidFill>
              </a:rPr>
              <a:t>BSERVE</a:t>
            </a:r>
          </a:p>
          <a:p>
            <a:pPr marL="514350" indent="-514350">
              <a:buClr>
                <a:srgbClr val="F4753C"/>
              </a:buClr>
              <a:buFont typeface="+mj-lt"/>
              <a:buAutoNum type="arabicParenR"/>
            </a:pPr>
            <a:r>
              <a:rPr lang="en-CA" sz="3200" b="1" dirty="0">
                <a:solidFill>
                  <a:schemeClr val="accent5">
                    <a:lumMod val="75000"/>
                  </a:schemeClr>
                </a:solidFill>
              </a:rPr>
              <a:t>C</a:t>
            </a:r>
            <a:r>
              <a:rPr lang="en-CA" sz="3200" b="1" dirty="0">
                <a:solidFill>
                  <a:srgbClr val="F4753C"/>
                </a:solidFill>
              </a:rPr>
              <a:t>ONVERSATION</a:t>
            </a:r>
          </a:p>
          <a:p>
            <a:pPr marL="514350" indent="-514350">
              <a:buClr>
                <a:srgbClr val="F4753C"/>
              </a:buClr>
              <a:buFont typeface="+mj-lt"/>
              <a:buAutoNum type="arabicParenR"/>
            </a:pPr>
            <a:r>
              <a:rPr lang="en-CA" sz="3200" b="1" dirty="0">
                <a:solidFill>
                  <a:schemeClr val="accent5">
                    <a:lumMod val="75000"/>
                  </a:schemeClr>
                </a:solidFill>
              </a:rPr>
              <a:t>D</a:t>
            </a:r>
            <a:r>
              <a:rPr lang="en-CA" sz="3200" b="1" dirty="0">
                <a:solidFill>
                  <a:srgbClr val="F4753C"/>
                </a:solidFill>
              </a:rPr>
              <a:t>OCUMENT</a:t>
            </a:r>
          </a:p>
          <a:p>
            <a:pPr marL="514350" indent="-514350">
              <a:buNone/>
            </a:pPr>
            <a:endParaRPr lang="en-CA" sz="2800" b="1" dirty="0">
              <a:solidFill>
                <a:srgbClr val="F4753C"/>
              </a:solidFill>
            </a:endParaRPr>
          </a:p>
          <a:p>
            <a:endParaRPr lang="en-CA" dirty="0">
              <a:solidFill>
                <a:srgbClr val="F39C3D"/>
              </a:solidFill>
            </a:endParaRPr>
          </a:p>
        </p:txBody>
      </p:sp>
      <p:sp>
        <p:nvSpPr>
          <p:cNvPr id="4" name="TextBox 3"/>
          <p:cNvSpPr txBox="1"/>
          <p:nvPr/>
        </p:nvSpPr>
        <p:spPr>
          <a:xfrm>
            <a:off x="5158447" y="400562"/>
            <a:ext cx="4973693" cy="1446550"/>
          </a:xfrm>
          <a:prstGeom prst="rect">
            <a:avLst/>
          </a:prstGeom>
          <a:noFill/>
        </p:spPr>
        <p:txBody>
          <a:bodyPr wrap="square" rtlCol="0">
            <a:spAutoFit/>
          </a:bodyPr>
          <a:lstStyle/>
          <a:p>
            <a:pPr algn="ctr"/>
            <a:r>
              <a:rPr lang="en-CA" sz="8800" b="1" dirty="0">
                <a:solidFill>
                  <a:srgbClr val="4472C4">
                    <a:lumMod val="75000"/>
                  </a:srgbClr>
                </a:solidFill>
              </a:rPr>
              <a:t>RX-OC&amp;D</a:t>
            </a:r>
          </a:p>
        </p:txBody>
      </p:sp>
      <p:sp>
        <p:nvSpPr>
          <p:cNvPr id="5" name="Slide Number Placeholder 4"/>
          <p:cNvSpPr>
            <a:spLocks noGrp="1"/>
          </p:cNvSpPr>
          <p:nvPr>
            <p:ph type="sldNum" sz="quarter" idx="12"/>
          </p:nvPr>
        </p:nvSpPr>
        <p:spPr/>
        <p:txBody>
          <a:bodyPr/>
          <a:lstStyle/>
          <a:p>
            <a:fld id="{B035A847-A378-904F-ACB7-6E9049E7A8F5}" type="slidenum">
              <a:rPr lang="en-US" smtClean="0"/>
              <a:pPr/>
              <a:t>76</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751" y="3082413"/>
            <a:ext cx="3721508" cy="3293527"/>
          </a:xfrm>
          <a:prstGeom prst="rect">
            <a:avLst/>
          </a:prstGeom>
        </p:spPr>
      </p:pic>
    </p:spTree>
    <p:custDataLst>
      <p:tags r:id="rId1"/>
    </p:custDataLst>
    <p:extLst>
      <p:ext uri="{BB962C8B-B14F-4D97-AF65-F5344CB8AC3E}">
        <p14:creationId xmlns:p14="http://schemas.microsoft.com/office/powerpoint/2010/main" val="427915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889" t="5503" r="13333" b="10532"/>
          <a:stretch/>
        </p:blipFill>
        <p:spPr>
          <a:xfrm>
            <a:off x="9316608" y="3763820"/>
            <a:ext cx="2291445" cy="2838685"/>
          </a:xfrm>
          <a:prstGeom prst="rect">
            <a:avLst/>
          </a:prstGeom>
        </p:spPr>
      </p:pic>
      <p:sp>
        <p:nvSpPr>
          <p:cNvPr id="2" name="Title 1"/>
          <p:cNvSpPr>
            <a:spLocks noGrp="1"/>
          </p:cNvSpPr>
          <p:nvPr>
            <p:ph type="title"/>
          </p:nvPr>
        </p:nvSpPr>
        <p:spPr/>
        <p:txBody>
          <a:bodyPr>
            <a:noAutofit/>
          </a:bodyPr>
          <a:lstStyle/>
          <a:p>
            <a:pPr marL="0" indent="0"/>
            <a:br>
              <a:rPr lang="en-US" dirty="0"/>
            </a:br>
            <a:br>
              <a:rPr lang="en-US" dirty="0"/>
            </a:br>
            <a:br>
              <a:rPr lang="en-US" dirty="0"/>
            </a:br>
            <a:endParaRPr lang="en-US" dirty="0"/>
          </a:p>
        </p:txBody>
      </p:sp>
      <p:sp>
        <p:nvSpPr>
          <p:cNvPr id="3" name="Content Placeholder 2"/>
          <p:cNvSpPr>
            <a:spLocks noGrp="1"/>
          </p:cNvSpPr>
          <p:nvPr>
            <p:ph idx="1"/>
          </p:nvPr>
        </p:nvSpPr>
        <p:spPr>
          <a:xfrm>
            <a:off x="3646311" y="1368616"/>
            <a:ext cx="6522156" cy="4111624"/>
          </a:xfrm>
        </p:spPr>
        <p:txBody>
          <a:bodyPr>
            <a:normAutofit/>
          </a:bodyPr>
          <a:lstStyle/>
          <a:p>
            <a:endParaRPr lang="en-US" sz="2800" dirty="0"/>
          </a:p>
          <a:p>
            <a:r>
              <a:rPr lang="en-US" sz="2800" dirty="0"/>
              <a:t>Create a safe learning environment</a:t>
            </a:r>
          </a:p>
          <a:p>
            <a:r>
              <a:rPr lang="en-CA" sz="2800" dirty="0"/>
              <a:t>Be explicit about role as a learning coach</a:t>
            </a:r>
          </a:p>
          <a:p>
            <a:r>
              <a:rPr lang="en-CA" sz="2800" dirty="0"/>
              <a:t>Form an educational partnership – Growth mindset</a:t>
            </a:r>
          </a:p>
        </p:txBody>
      </p:sp>
      <p:sp>
        <p:nvSpPr>
          <p:cNvPr id="4" name="TextBox 3"/>
          <p:cNvSpPr txBox="1"/>
          <p:nvPr/>
        </p:nvSpPr>
        <p:spPr>
          <a:xfrm>
            <a:off x="3352447" y="1377760"/>
            <a:ext cx="2947482" cy="1107996"/>
          </a:xfrm>
          <a:prstGeom prst="rect">
            <a:avLst/>
          </a:prstGeom>
          <a:noFill/>
        </p:spPr>
        <p:txBody>
          <a:bodyPr wrap="square" rtlCol="0">
            <a:spAutoFit/>
          </a:bodyPr>
          <a:lstStyle/>
          <a:p>
            <a:pPr algn="ctr"/>
            <a:r>
              <a:rPr lang="en-CA" sz="4800" b="1" dirty="0">
                <a:solidFill>
                  <a:srgbClr val="4472C4">
                    <a:lumMod val="75000"/>
                  </a:srgbClr>
                </a:solidFill>
              </a:rPr>
              <a:t>R</a:t>
            </a:r>
            <a:r>
              <a:rPr lang="en-CA" sz="3200" b="1" dirty="0">
                <a:solidFill>
                  <a:srgbClr val="F4753C"/>
                </a:solidFill>
              </a:rPr>
              <a:t>APPORT</a:t>
            </a:r>
          </a:p>
          <a:p>
            <a:r>
              <a:rPr lang="en-CA" dirty="0">
                <a:solidFill>
                  <a:prstClr val="black"/>
                </a:solidFill>
              </a:rPr>
              <a:t> </a:t>
            </a:r>
          </a:p>
        </p:txBody>
      </p:sp>
      <p:sp>
        <p:nvSpPr>
          <p:cNvPr id="5" name="Slide Number Placeholder 4"/>
          <p:cNvSpPr>
            <a:spLocks noGrp="1"/>
          </p:cNvSpPr>
          <p:nvPr>
            <p:ph type="sldNum" sz="quarter" idx="12"/>
          </p:nvPr>
        </p:nvSpPr>
        <p:spPr/>
        <p:txBody>
          <a:bodyPr/>
          <a:lstStyle/>
          <a:p>
            <a:fld id="{B035A847-A378-904F-ACB7-6E9049E7A8F5}" type="slidenum">
              <a:rPr lang="en-US" smtClean="0"/>
              <a:pPr/>
              <a:t>77</a:t>
            </a:fld>
            <a:endParaRPr lang="en-US" dirty="0"/>
          </a:p>
        </p:txBody>
      </p:sp>
      <p:sp>
        <p:nvSpPr>
          <p:cNvPr id="7" name="TextBox 6">
            <a:extLst>
              <a:ext uri="{FF2B5EF4-FFF2-40B4-BE49-F238E27FC236}">
                <a16:creationId xmlns:a16="http://schemas.microsoft.com/office/drawing/2014/main" id="{C40C04A8-EC38-D14A-A9CC-C74B92E9E23F}"/>
              </a:ext>
            </a:extLst>
          </p:cNvPr>
          <p:cNvSpPr txBox="1"/>
          <p:nvPr/>
        </p:nvSpPr>
        <p:spPr>
          <a:xfrm>
            <a:off x="8499064" y="200350"/>
            <a:ext cx="4270141" cy="707886"/>
          </a:xfrm>
          <a:prstGeom prst="rect">
            <a:avLst/>
          </a:prstGeom>
          <a:noFill/>
        </p:spPr>
        <p:txBody>
          <a:bodyPr wrap="square" rtlCol="0">
            <a:spAutoFit/>
          </a:bodyPr>
          <a:lstStyle/>
          <a:p>
            <a:pPr algn="ctr"/>
            <a:r>
              <a:rPr lang="en-CA" sz="4000" b="1" dirty="0">
                <a:solidFill>
                  <a:srgbClr val="4472C4">
                    <a:lumMod val="75000"/>
                  </a:srgbClr>
                </a:solidFill>
              </a:rPr>
              <a:t>RX-OC&amp;D</a:t>
            </a:r>
          </a:p>
        </p:txBody>
      </p:sp>
    </p:spTree>
    <p:custDataLst>
      <p:tags r:id="rId1"/>
    </p:custDataLst>
    <p:extLst>
      <p:ext uri="{BB962C8B-B14F-4D97-AF65-F5344CB8AC3E}">
        <p14:creationId xmlns:p14="http://schemas.microsoft.com/office/powerpoint/2010/main" val="164743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9268" y="664307"/>
            <a:ext cx="7315200" cy="5120640"/>
          </a:xfrm>
        </p:spPr>
        <p:txBody>
          <a:bodyPr>
            <a:normAutofit/>
          </a:bodyPr>
          <a:lstStyle/>
          <a:p>
            <a:endParaRPr lang="en-US" sz="2800" dirty="0"/>
          </a:p>
          <a:p>
            <a:r>
              <a:rPr lang="en-US" sz="2800" dirty="0"/>
              <a:t>Discuss:</a:t>
            </a:r>
          </a:p>
          <a:p>
            <a:pPr lvl="1"/>
            <a:r>
              <a:rPr lang="en-US" sz="2600" dirty="0"/>
              <a:t>Specific learning goals</a:t>
            </a:r>
          </a:p>
          <a:p>
            <a:pPr lvl="1"/>
            <a:r>
              <a:rPr lang="en-US" sz="2600" dirty="0"/>
              <a:t>Components of EPA</a:t>
            </a:r>
          </a:p>
          <a:p>
            <a:pPr lvl="1"/>
            <a:r>
              <a:rPr lang="en-CA" sz="2600" dirty="0"/>
              <a:t>Previous feedback</a:t>
            </a:r>
          </a:p>
        </p:txBody>
      </p:sp>
      <p:sp>
        <p:nvSpPr>
          <p:cNvPr id="4" name="TextBox 3"/>
          <p:cNvSpPr txBox="1"/>
          <p:nvPr/>
        </p:nvSpPr>
        <p:spPr>
          <a:xfrm>
            <a:off x="3869268" y="1466850"/>
            <a:ext cx="3238500" cy="1107996"/>
          </a:xfrm>
          <a:prstGeom prst="rect">
            <a:avLst/>
          </a:prstGeom>
          <a:noFill/>
        </p:spPr>
        <p:txBody>
          <a:bodyPr wrap="square" rtlCol="0">
            <a:spAutoFit/>
          </a:bodyPr>
          <a:lstStyle/>
          <a:p>
            <a:pPr algn="ctr"/>
            <a:r>
              <a:rPr lang="en-CA" sz="3200" b="1" dirty="0">
                <a:solidFill>
                  <a:srgbClr val="F4753C"/>
                </a:solidFill>
              </a:rPr>
              <a:t>E</a:t>
            </a:r>
            <a:r>
              <a:rPr lang="en-CA" sz="4800" b="1" dirty="0">
                <a:solidFill>
                  <a:srgbClr val="2F5597"/>
                </a:solidFill>
              </a:rPr>
              <a:t>X</a:t>
            </a:r>
            <a:r>
              <a:rPr lang="en-CA" sz="3200" b="1" dirty="0">
                <a:solidFill>
                  <a:srgbClr val="F4753C"/>
                </a:solidFill>
              </a:rPr>
              <a:t>PECTATIONS</a:t>
            </a:r>
          </a:p>
          <a:p>
            <a:r>
              <a:rPr lang="en-CA" dirty="0">
                <a:solidFill>
                  <a:prstClr val="black"/>
                </a:solidFill>
              </a:rPr>
              <a:t> </a:t>
            </a:r>
          </a:p>
        </p:txBody>
      </p:sp>
      <p:sp>
        <p:nvSpPr>
          <p:cNvPr id="5" name="Slide Number Placeholder 4"/>
          <p:cNvSpPr>
            <a:spLocks noGrp="1"/>
          </p:cNvSpPr>
          <p:nvPr>
            <p:ph type="sldNum" sz="quarter" idx="12"/>
          </p:nvPr>
        </p:nvSpPr>
        <p:spPr/>
        <p:txBody>
          <a:bodyPr/>
          <a:lstStyle/>
          <a:p>
            <a:fld id="{B035A847-A378-904F-ACB7-6E9049E7A8F5}" type="slidenum">
              <a:rPr lang="en-US" smtClean="0"/>
              <a:pPr/>
              <a:t>78</a:t>
            </a:fld>
            <a:endParaRPr lang="en-US" dirty="0"/>
          </a:p>
        </p:txBody>
      </p:sp>
      <p:sp>
        <p:nvSpPr>
          <p:cNvPr id="6" name="Title 5">
            <a:extLst>
              <a:ext uri="{FF2B5EF4-FFF2-40B4-BE49-F238E27FC236}">
                <a16:creationId xmlns:a16="http://schemas.microsoft.com/office/drawing/2014/main" id="{A0A16430-28E4-6C4F-8688-8CAF9F495F6C}"/>
              </a:ext>
            </a:extLst>
          </p:cNvPr>
          <p:cNvSpPr>
            <a:spLocks noGrp="1"/>
          </p:cNvSpPr>
          <p:nvPr>
            <p:ph type="title"/>
          </p:nvPr>
        </p:nvSpPr>
        <p:spPr/>
        <p:txBody>
          <a:bodyPr/>
          <a:lstStyle/>
          <a:p>
            <a:endParaRPr lang="en-US" dirty="0"/>
          </a:p>
        </p:txBody>
      </p:sp>
      <p:sp>
        <p:nvSpPr>
          <p:cNvPr id="7" name="TextBox 6">
            <a:extLst>
              <a:ext uri="{FF2B5EF4-FFF2-40B4-BE49-F238E27FC236}">
                <a16:creationId xmlns:a16="http://schemas.microsoft.com/office/drawing/2014/main" id="{09F0EBA2-83DC-934F-A239-E2139B84BBFF}"/>
              </a:ext>
            </a:extLst>
          </p:cNvPr>
          <p:cNvSpPr txBox="1"/>
          <p:nvPr/>
        </p:nvSpPr>
        <p:spPr>
          <a:xfrm>
            <a:off x="8499064" y="200350"/>
            <a:ext cx="4270141" cy="707886"/>
          </a:xfrm>
          <a:prstGeom prst="rect">
            <a:avLst/>
          </a:prstGeom>
          <a:noFill/>
        </p:spPr>
        <p:txBody>
          <a:bodyPr wrap="square" rtlCol="0">
            <a:spAutoFit/>
          </a:bodyPr>
          <a:lstStyle/>
          <a:p>
            <a:pPr algn="ctr"/>
            <a:r>
              <a:rPr lang="en-CA" sz="4000" b="1" dirty="0">
                <a:solidFill>
                  <a:srgbClr val="4472C4">
                    <a:lumMod val="75000"/>
                  </a:srgbClr>
                </a:solidFill>
              </a:rPr>
              <a:t>RX-OC&amp;D</a:t>
            </a:r>
          </a:p>
        </p:txBody>
      </p:sp>
      <p:pic>
        <p:nvPicPr>
          <p:cNvPr id="8" name="Picture 2" descr="C:\Users\cmohr\AppData\Local\Microsoft\Windows\Temporary Internet Files\Content.IE5\X58L27GS\doctor_illust03_01[1].gif">
            <a:extLst>
              <a:ext uri="{FF2B5EF4-FFF2-40B4-BE49-F238E27FC236}">
                <a16:creationId xmlns:a16="http://schemas.microsoft.com/office/drawing/2014/main" id="{58F24914-922E-B542-BC15-E36EDB25EB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639353" y="4403867"/>
            <a:ext cx="1604961" cy="183424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a:extLst>
              <a:ext uri="{FF2B5EF4-FFF2-40B4-BE49-F238E27FC236}">
                <a16:creationId xmlns:a16="http://schemas.microsoft.com/office/drawing/2014/main" id="{CDCD5C07-63F0-7C43-9A85-142234671953}"/>
              </a:ext>
            </a:extLst>
          </p:cNvPr>
          <p:cNvPicPr>
            <a:picLocks noChangeAspect="1" noChangeArrowheads="1"/>
          </p:cNvPicPr>
          <p:nvPr/>
        </p:nvPicPr>
        <p:blipFill>
          <a:blip r:embed="rId5"/>
          <a:srcRect/>
          <a:stretch/>
        </p:blipFill>
        <p:spPr bwMode="auto">
          <a:xfrm>
            <a:off x="9147259" y="2918561"/>
            <a:ext cx="1396734" cy="312810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Graphic 10" descr="Map with pin">
            <a:extLst>
              <a:ext uri="{FF2B5EF4-FFF2-40B4-BE49-F238E27FC236}">
                <a16:creationId xmlns:a16="http://schemas.microsoft.com/office/drawing/2014/main" id="{EF1CD2DB-47BD-F34C-9EAD-BF64635E4E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96491" y="4279750"/>
            <a:ext cx="1350768" cy="1350768"/>
          </a:xfrm>
          <a:prstGeom prst="rect">
            <a:avLst/>
          </a:prstGeom>
        </p:spPr>
      </p:pic>
    </p:spTree>
    <p:custDataLst>
      <p:tags r:id="rId1"/>
    </p:custDataLst>
    <p:extLst>
      <p:ext uri="{BB962C8B-B14F-4D97-AF65-F5344CB8AC3E}">
        <p14:creationId xmlns:p14="http://schemas.microsoft.com/office/powerpoint/2010/main" val="428796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035A847-A378-904F-ACB7-6E9049E7A8F5}" type="slidenum">
              <a:rPr lang="en-US" smtClean="0"/>
              <a:pPr/>
              <a:t>79</a:t>
            </a:fld>
            <a:endParaRPr lang="en-US" dirty="0"/>
          </a:p>
        </p:txBody>
      </p:sp>
      <p:sp>
        <p:nvSpPr>
          <p:cNvPr id="6" name="Title 5">
            <a:extLst>
              <a:ext uri="{FF2B5EF4-FFF2-40B4-BE49-F238E27FC236}">
                <a16:creationId xmlns:a16="http://schemas.microsoft.com/office/drawing/2014/main" id="{A0A16430-28E4-6C4F-8688-8CAF9F495F6C}"/>
              </a:ext>
            </a:extLst>
          </p:cNvPr>
          <p:cNvSpPr>
            <a:spLocks noGrp="1"/>
          </p:cNvSpPr>
          <p:nvPr>
            <p:ph type="title"/>
          </p:nvPr>
        </p:nvSpPr>
        <p:spPr/>
        <p:txBody>
          <a:bodyPr/>
          <a:lstStyle/>
          <a:p>
            <a:endParaRPr lang="en-US" dirty="0"/>
          </a:p>
        </p:txBody>
      </p:sp>
      <p:sp>
        <p:nvSpPr>
          <p:cNvPr id="7" name="TextBox 6">
            <a:extLst>
              <a:ext uri="{FF2B5EF4-FFF2-40B4-BE49-F238E27FC236}">
                <a16:creationId xmlns:a16="http://schemas.microsoft.com/office/drawing/2014/main" id="{09F0EBA2-83DC-934F-A239-E2139B84BBFF}"/>
              </a:ext>
            </a:extLst>
          </p:cNvPr>
          <p:cNvSpPr txBox="1"/>
          <p:nvPr/>
        </p:nvSpPr>
        <p:spPr>
          <a:xfrm>
            <a:off x="8499064" y="200350"/>
            <a:ext cx="4270141" cy="707886"/>
          </a:xfrm>
          <a:prstGeom prst="rect">
            <a:avLst/>
          </a:prstGeom>
          <a:noFill/>
        </p:spPr>
        <p:txBody>
          <a:bodyPr wrap="square" rtlCol="0">
            <a:spAutoFit/>
          </a:bodyPr>
          <a:lstStyle/>
          <a:p>
            <a:pPr algn="ctr"/>
            <a:r>
              <a:rPr lang="en-CA" sz="4000" b="1" dirty="0">
                <a:solidFill>
                  <a:srgbClr val="4472C4">
                    <a:lumMod val="75000"/>
                  </a:srgbClr>
                </a:solidFill>
              </a:rPr>
              <a:t>RX-OC&amp;D</a:t>
            </a:r>
          </a:p>
        </p:txBody>
      </p:sp>
      <p:sp>
        <p:nvSpPr>
          <p:cNvPr id="10" name="TextBox 9">
            <a:extLst>
              <a:ext uri="{FF2B5EF4-FFF2-40B4-BE49-F238E27FC236}">
                <a16:creationId xmlns:a16="http://schemas.microsoft.com/office/drawing/2014/main" id="{AC387841-10F3-A244-AAE4-04CDE5406D3B}"/>
              </a:ext>
            </a:extLst>
          </p:cNvPr>
          <p:cNvSpPr txBox="1"/>
          <p:nvPr/>
        </p:nvSpPr>
        <p:spPr>
          <a:xfrm>
            <a:off x="3311205" y="1208907"/>
            <a:ext cx="3328147" cy="1107996"/>
          </a:xfrm>
          <a:prstGeom prst="rect">
            <a:avLst/>
          </a:prstGeom>
          <a:noFill/>
        </p:spPr>
        <p:txBody>
          <a:bodyPr wrap="square" rtlCol="0">
            <a:spAutoFit/>
          </a:bodyPr>
          <a:lstStyle/>
          <a:p>
            <a:pPr algn="ctr"/>
            <a:r>
              <a:rPr lang="en-CA" sz="4800" b="1" dirty="0">
                <a:solidFill>
                  <a:srgbClr val="2F5597"/>
                </a:solidFill>
              </a:rPr>
              <a:t>O</a:t>
            </a:r>
            <a:r>
              <a:rPr lang="en-CA" sz="3200" b="1" dirty="0">
                <a:solidFill>
                  <a:srgbClr val="F4753C"/>
                </a:solidFill>
              </a:rPr>
              <a:t>BSERVE</a:t>
            </a:r>
          </a:p>
          <a:p>
            <a:r>
              <a:rPr lang="en-CA" dirty="0">
                <a:solidFill>
                  <a:prstClr val="black"/>
                </a:solidFill>
              </a:rPr>
              <a:t> </a:t>
            </a:r>
          </a:p>
        </p:txBody>
      </p:sp>
      <p:pic>
        <p:nvPicPr>
          <p:cNvPr id="12" name="Picture 2" descr="C:\Users\cmohr\AppData\Local\Microsoft\Windows\Temporary Internet Files\Content.IE5\X58L27GS\doctor_illust03_01[1].gif">
            <a:extLst>
              <a:ext uri="{FF2B5EF4-FFF2-40B4-BE49-F238E27FC236}">
                <a16:creationId xmlns:a16="http://schemas.microsoft.com/office/drawing/2014/main" id="{B98B2DEB-6765-5B4E-ABC3-3A9CFBB789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758017" y="2704289"/>
            <a:ext cx="1217262" cy="132441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ospital-patient-22451002.jpg">
            <a:extLst>
              <a:ext uri="{FF2B5EF4-FFF2-40B4-BE49-F238E27FC236}">
                <a16:creationId xmlns:a16="http://schemas.microsoft.com/office/drawing/2014/main" id="{DBB3462E-C86D-1941-855D-953D5C07B2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4718689" y="2166500"/>
            <a:ext cx="1258542" cy="1960940"/>
          </a:xfrm>
          <a:prstGeom prst="rect">
            <a:avLst/>
          </a:prstGeom>
        </p:spPr>
      </p:pic>
      <p:pic>
        <p:nvPicPr>
          <p:cNvPr id="14" name="Picture 2">
            <a:extLst>
              <a:ext uri="{FF2B5EF4-FFF2-40B4-BE49-F238E27FC236}">
                <a16:creationId xmlns:a16="http://schemas.microsoft.com/office/drawing/2014/main" id="{BA4CCA8C-1E9B-F749-B8F6-F3A44305A3CD}"/>
              </a:ext>
            </a:extLst>
          </p:cNvPr>
          <p:cNvPicPr>
            <a:picLocks noChangeAspect="1" noChangeArrowheads="1"/>
          </p:cNvPicPr>
          <p:nvPr/>
        </p:nvPicPr>
        <p:blipFill>
          <a:blip r:embed="rId7"/>
          <a:srcRect/>
          <a:stretch/>
        </p:blipFill>
        <p:spPr bwMode="auto">
          <a:xfrm>
            <a:off x="6044763" y="1355169"/>
            <a:ext cx="1152205" cy="258046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Content Placeholder 3">
            <a:extLst>
              <a:ext uri="{FF2B5EF4-FFF2-40B4-BE49-F238E27FC236}">
                <a16:creationId xmlns:a16="http://schemas.microsoft.com/office/drawing/2014/main" id="{6FB9C92A-A132-8343-A5B2-A7ED26C94F64}"/>
              </a:ext>
            </a:extLst>
          </p:cNvPr>
          <p:cNvSpPr txBox="1">
            <a:spLocks/>
          </p:cNvSpPr>
          <p:nvPr/>
        </p:nvSpPr>
        <p:spPr>
          <a:xfrm>
            <a:off x="3758017" y="4357204"/>
            <a:ext cx="3934986" cy="230321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CA" sz="2400" b="1" dirty="0"/>
              <a:t>Direct Observation</a:t>
            </a:r>
          </a:p>
          <a:p>
            <a:r>
              <a:rPr lang="en-US" sz="2400" dirty="0"/>
              <a:t>Watching a resident doing work</a:t>
            </a:r>
          </a:p>
          <a:p>
            <a:pPr lvl="1"/>
            <a:r>
              <a:rPr lang="en-US" sz="2400" dirty="0"/>
              <a:t>in real time or asynchronously            (i.e. videotaped)</a:t>
            </a:r>
            <a:endParaRPr lang="en-US" sz="2400" b="1" dirty="0"/>
          </a:p>
        </p:txBody>
      </p:sp>
      <p:sp>
        <p:nvSpPr>
          <p:cNvPr id="18" name="Content Placeholder 4">
            <a:extLst>
              <a:ext uri="{FF2B5EF4-FFF2-40B4-BE49-F238E27FC236}">
                <a16:creationId xmlns:a16="http://schemas.microsoft.com/office/drawing/2014/main" id="{757EF130-6F14-D244-AF37-8DD7331E8935}"/>
              </a:ext>
            </a:extLst>
          </p:cNvPr>
          <p:cNvSpPr txBox="1">
            <a:spLocks/>
          </p:cNvSpPr>
          <p:nvPr/>
        </p:nvSpPr>
        <p:spPr>
          <a:xfrm>
            <a:off x="7939949" y="2704289"/>
            <a:ext cx="3610770" cy="25674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CA" sz="2400" b="1" dirty="0"/>
              <a:t>Indirect Observation</a:t>
            </a:r>
          </a:p>
          <a:p>
            <a:r>
              <a:rPr lang="en-US" sz="2400" dirty="0"/>
              <a:t>Review of products of the resident’s work</a:t>
            </a:r>
          </a:p>
          <a:p>
            <a:pPr lvl="1"/>
            <a:r>
              <a:rPr lang="en-US" sz="2400" dirty="0"/>
              <a:t>clinical notes, presentations, written reflections  </a:t>
            </a:r>
          </a:p>
          <a:p>
            <a:r>
              <a:rPr lang="en-US" sz="2400" dirty="0"/>
              <a:t>Observations from secondary sources</a:t>
            </a:r>
          </a:p>
        </p:txBody>
      </p:sp>
    </p:spTree>
    <p:custDataLst>
      <p:tags r:id="rId1"/>
    </p:custDataLst>
    <p:extLst>
      <p:ext uri="{BB962C8B-B14F-4D97-AF65-F5344CB8AC3E}">
        <p14:creationId xmlns:p14="http://schemas.microsoft.com/office/powerpoint/2010/main" val="7811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A6FA2A-70E3-E648-97C9-C25F5F299706}"/>
              </a:ext>
            </a:extLst>
          </p:cNvPr>
          <p:cNvSpPr>
            <a:spLocks noGrp="1"/>
          </p:cNvSpPr>
          <p:nvPr>
            <p:ph type="title"/>
          </p:nvPr>
        </p:nvSpPr>
        <p:spPr>
          <a:xfrm>
            <a:off x="1703295" y="1083732"/>
            <a:ext cx="5509628" cy="4690534"/>
          </a:xfrm>
        </p:spPr>
        <p:txBody>
          <a:bodyPr vert="horz" lIns="91440" tIns="45720" rIns="91440" bIns="45720" rtlCol="0" anchor="ctr">
            <a:normAutofit/>
          </a:bodyPr>
          <a:lstStyle/>
          <a:p>
            <a:pPr algn="r"/>
            <a:r>
              <a:rPr lang="en-US" sz="7200" spc="-100">
                <a:solidFill>
                  <a:schemeClr val="tx1">
                    <a:lumMod val="75000"/>
                    <a:lumOff val="25000"/>
                  </a:schemeClr>
                </a:solidFill>
              </a:rPr>
              <a:t>Why Move to CBME?</a:t>
            </a:r>
          </a:p>
        </p:txBody>
      </p:sp>
      <p:sp>
        <p:nvSpPr>
          <p:cNvPr id="3" name="Content Placeholder 2">
            <a:extLst>
              <a:ext uri="{FF2B5EF4-FFF2-40B4-BE49-F238E27FC236}">
                <a16:creationId xmlns:a16="http://schemas.microsoft.com/office/drawing/2014/main" id="{65547DF1-5E8E-B940-944F-149A087F35D8}"/>
              </a:ext>
            </a:extLst>
          </p:cNvPr>
          <p:cNvSpPr>
            <a:spLocks noGrp="1"/>
          </p:cNvSpPr>
          <p:nvPr>
            <p:ph idx="1"/>
          </p:nvPr>
        </p:nvSpPr>
        <p:spPr>
          <a:xfrm>
            <a:off x="7757412" y="1083732"/>
            <a:ext cx="3924785" cy="4690534"/>
          </a:xfrm>
        </p:spPr>
        <p:txBody>
          <a:bodyPr vert="horz" lIns="91440" tIns="45720" rIns="91440" bIns="45720" rtlCol="0" anchor="ctr">
            <a:normAutofit/>
          </a:bodyPr>
          <a:lstStyle/>
          <a:p>
            <a:pPr marL="0" indent="0">
              <a:buNone/>
            </a:pPr>
            <a:r>
              <a:rPr lang="en-US" sz="2800" dirty="0">
                <a:solidFill>
                  <a:schemeClr val="tx1">
                    <a:lumMod val="75000"/>
                    <a:lumOff val="25000"/>
                  </a:schemeClr>
                </a:solidFill>
              </a:rPr>
              <a:t>Feedback.</a:t>
            </a:r>
          </a:p>
          <a:p>
            <a:pPr marL="0" indent="0">
              <a:buNone/>
            </a:pPr>
            <a:r>
              <a:rPr lang="en-US" sz="2800" dirty="0">
                <a:solidFill>
                  <a:schemeClr val="tx1">
                    <a:lumMod val="75000"/>
                    <a:lumOff val="25000"/>
                  </a:schemeClr>
                </a:solidFill>
              </a:rPr>
              <a:t>Exposure to experiences.</a:t>
            </a:r>
          </a:p>
        </p:txBody>
      </p:sp>
      <p:sp>
        <p:nvSpPr>
          <p:cNvPr id="14" name="Rectangle 13">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14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3622504" y="1771134"/>
            <a:ext cx="4876560" cy="3801181"/>
          </a:xfrm>
        </p:spPr>
        <p:txBody>
          <a:bodyPr>
            <a:normAutofit/>
          </a:bodyPr>
          <a:lstStyle/>
          <a:p>
            <a:pPr>
              <a:buNone/>
            </a:pPr>
            <a:endParaRPr lang="en-US" sz="1800" dirty="0"/>
          </a:p>
          <a:p>
            <a:r>
              <a:rPr lang="en-US" sz="2400" dirty="0"/>
              <a:t>Related to the task that was observed</a:t>
            </a:r>
          </a:p>
          <a:p>
            <a:pPr>
              <a:buNone/>
            </a:pPr>
            <a:endParaRPr lang="en-US" sz="1800" dirty="0"/>
          </a:p>
          <a:p>
            <a:r>
              <a:rPr lang="en-US" sz="2400" dirty="0"/>
              <a:t>To ensure the resident understands how </a:t>
            </a:r>
            <a:r>
              <a:rPr lang="en-US" sz="2400" b="1" dirty="0">
                <a:solidFill>
                  <a:srgbClr val="F4753C"/>
                </a:solidFill>
              </a:rPr>
              <a:t>improvements</a:t>
            </a:r>
            <a:r>
              <a:rPr lang="en-US" sz="2400" dirty="0"/>
              <a:t> could be made</a:t>
            </a:r>
          </a:p>
        </p:txBody>
      </p:sp>
      <p:sp>
        <p:nvSpPr>
          <p:cNvPr id="4" name="TextBox 3"/>
          <p:cNvSpPr txBox="1"/>
          <p:nvPr/>
        </p:nvSpPr>
        <p:spPr>
          <a:xfrm>
            <a:off x="2353282" y="1279266"/>
            <a:ext cx="5867400" cy="1107996"/>
          </a:xfrm>
          <a:prstGeom prst="rect">
            <a:avLst/>
          </a:prstGeom>
          <a:noFill/>
        </p:spPr>
        <p:txBody>
          <a:bodyPr wrap="square" rtlCol="0">
            <a:spAutoFit/>
          </a:bodyPr>
          <a:lstStyle/>
          <a:p>
            <a:pPr algn="ctr"/>
            <a:r>
              <a:rPr lang="en-CA" sz="4800" b="1" dirty="0">
                <a:solidFill>
                  <a:srgbClr val="2F5597"/>
                </a:solidFill>
              </a:rPr>
              <a:t>C</a:t>
            </a:r>
            <a:r>
              <a:rPr lang="en-CA" sz="3200" b="1" dirty="0">
                <a:solidFill>
                  <a:srgbClr val="F4753C"/>
                </a:solidFill>
              </a:rPr>
              <a:t>ONVERSATION</a:t>
            </a:r>
          </a:p>
          <a:p>
            <a:pPr algn="ctr"/>
            <a:r>
              <a:rPr lang="en-CA" dirty="0"/>
              <a:t> </a:t>
            </a:r>
          </a:p>
        </p:txBody>
      </p:sp>
      <p:sp>
        <p:nvSpPr>
          <p:cNvPr id="5" name="Slide Number Placeholder 4"/>
          <p:cNvSpPr>
            <a:spLocks noGrp="1"/>
          </p:cNvSpPr>
          <p:nvPr>
            <p:ph type="sldNum" sz="quarter" idx="12"/>
          </p:nvPr>
        </p:nvSpPr>
        <p:spPr/>
        <p:txBody>
          <a:bodyPr/>
          <a:lstStyle/>
          <a:p>
            <a:fld id="{B035A847-A378-904F-ACB7-6E9049E7A8F5}" type="slidenum">
              <a:rPr lang="en-US" smtClean="0"/>
              <a:pPr/>
              <a:t>80</a:t>
            </a:fld>
            <a:endParaRPr lang="en-US" dirty="0"/>
          </a:p>
        </p:txBody>
      </p:sp>
      <p:sp>
        <p:nvSpPr>
          <p:cNvPr id="6" name="TextBox 5">
            <a:extLst>
              <a:ext uri="{FF2B5EF4-FFF2-40B4-BE49-F238E27FC236}">
                <a16:creationId xmlns:a16="http://schemas.microsoft.com/office/drawing/2014/main" id="{863B6484-77F7-A348-9C8A-8073E29E6926}"/>
              </a:ext>
            </a:extLst>
          </p:cNvPr>
          <p:cNvSpPr txBox="1"/>
          <p:nvPr/>
        </p:nvSpPr>
        <p:spPr>
          <a:xfrm>
            <a:off x="8499064" y="200350"/>
            <a:ext cx="4270141" cy="707886"/>
          </a:xfrm>
          <a:prstGeom prst="rect">
            <a:avLst/>
          </a:prstGeom>
          <a:noFill/>
        </p:spPr>
        <p:txBody>
          <a:bodyPr wrap="square" rtlCol="0">
            <a:spAutoFit/>
          </a:bodyPr>
          <a:lstStyle/>
          <a:p>
            <a:pPr algn="ctr"/>
            <a:r>
              <a:rPr lang="en-CA" sz="4000" b="1" dirty="0">
                <a:solidFill>
                  <a:srgbClr val="4472C4">
                    <a:lumMod val="75000"/>
                  </a:srgbClr>
                </a:solidFill>
              </a:rPr>
              <a:t>RX-OC&amp;D</a:t>
            </a:r>
          </a:p>
        </p:txBody>
      </p:sp>
      <p:sp>
        <p:nvSpPr>
          <p:cNvPr id="7" name="Rounded Rectangle 6">
            <a:extLst>
              <a:ext uri="{FF2B5EF4-FFF2-40B4-BE49-F238E27FC236}">
                <a16:creationId xmlns:a16="http://schemas.microsoft.com/office/drawing/2014/main" id="{F9357E5C-478A-1E4F-A92C-06DDD5B668C3}"/>
              </a:ext>
            </a:extLst>
          </p:cNvPr>
          <p:cNvSpPr/>
          <p:nvPr/>
        </p:nvSpPr>
        <p:spPr>
          <a:xfrm>
            <a:off x="8220682" y="1123837"/>
            <a:ext cx="3130179" cy="2612871"/>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72E7DA73-0430-3849-BBC3-68FCE4ED4837}"/>
              </a:ext>
            </a:extLst>
          </p:cNvPr>
          <p:cNvPicPr>
            <a:picLocks noChangeAspect="1" noChangeArrowheads="1"/>
          </p:cNvPicPr>
          <p:nvPr/>
        </p:nvPicPr>
        <p:blipFill>
          <a:blip r:embed="rId4"/>
          <a:srcRect/>
          <a:stretch/>
        </p:blipFill>
        <p:spPr bwMode="auto">
          <a:xfrm flipH="1">
            <a:off x="8499064" y="1299064"/>
            <a:ext cx="838272" cy="187738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cmohr\AppData\Local\Microsoft\Windows\Temporary Internet Files\Content.IE5\X58L27GS\doctor_illust03_01[1].gif">
            <a:extLst>
              <a:ext uri="{FF2B5EF4-FFF2-40B4-BE49-F238E27FC236}">
                <a16:creationId xmlns:a16="http://schemas.microsoft.com/office/drawing/2014/main" id="{DAC3F8F7-1B85-FB40-B595-AF9AEB1F6A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9084" y="2043607"/>
            <a:ext cx="1390099"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Graphic 9" descr="Chat">
            <a:extLst>
              <a:ext uri="{FF2B5EF4-FFF2-40B4-BE49-F238E27FC236}">
                <a16:creationId xmlns:a16="http://schemas.microsoft.com/office/drawing/2014/main" id="{EE089F81-EDE5-0B4D-BD03-301E452B09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54151" y="1083102"/>
            <a:ext cx="1051001" cy="1051001"/>
          </a:xfrm>
          <a:prstGeom prst="rect">
            <a:avLst/>
          </a:prstGeom>
        </p:spPr>
      </p:pic>
    </p:spTree>
    <p:custDataLst>
      <p:tags r:id="rId1"/>
    </p:custDataLst>
    <p:extLst>
      <p:ext uri="{BB962C8B-B14F-4D97-AF65-F5344CB8AC3E}">
        <p14:creationId xmlns:p14="http://schemas.microsoft.com/office/powerpoint/2010/main" val="171002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F7C9B3-01BE-4D46-ACA2-312DFE36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3443591" cy="5340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F5F98A3-CBB8-E345-A188-4BEEBFABAD14}"/>
              </a:ext>
            </a:extLst>
          </p:cNvPr>
          <p:cNvSpPr>
            <a:spLocks noGrp="1"/>
          </p:cNvSpPr>
          <p:nvPr>
            <p:ph type="title"/>
          </p:nvPr>
        </p:nvSpPr>
        <p:spPr>
          <a:xfrm>
            <a:off x="252919" y="1123837"/>
            <a:ext cx="2947482" cy="4601183"/>
          </a:xfrm>
        </p:spPr>
        <p:txBody>
          <a:bodyPr>
            <a:normAutofit/>
          </a:bodyPr>
          <a:lstStyle/>
          <a:p>
            <a:r>
              <a:rPr lang="en-US">
                <a:solidFill>
                  <a:schemeClr val="bg1"/>
                </a:solidFill>
              </a:rPr>
              <a:t>Key Words for Helpful Coaching Conversations</a:t>
            </a:r>
          </a:p>
        </p:txBody>
      </p:sp>
      <p:graphicFrame>
        <p:nvGraphicFramePr>
          <p:cNvPr id="7" name="Content Placeholder 2">
            <a:extLst>
              <a:ext uri="{FF2B5EF4-FFF2-40B4-BE49-F238E27FC236}">
                <a16:creationId xmlns:a16="http://schemas.microsoft.com/office/drawing/2014/main" id="{379DB1F6-98E0-48FD-ADB4-D3BB42BC211A}"/>
              </a:ext>
            </a:extLst>
          </p:cNvPr>
          <p:cNvGraphicFramePr>
            <a:graphicFrameLocks noGrp="1"/>
          </p:cNvGraphicFramePr>
          <p:nvPr>
            <p:ph idx="1"/>
            <p:extLst>
              <p:ext uri="{D42A27DB-BD31-4B8C-83A1-F6EECF244321}">
                <p14:modId xmlns:p14="http://schemas.microsoft.com/office/powerpoint/2010/main" val="511590475"/>
              </p:ext>
            </p:extLst>
          </p:nvPr>
        </p:nvGraphicFramePr>
        <p:xfrm>
          <a:off x="4059935" y="758952"/>
          <a:ext cx="7104549" cy="5330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638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863001" y="2428931"/>
            <a:ext cx="6410620" cy="3069962"/>
          </a:xfrm>
        </p:spPr>
        <p:txBody>
          <a:bodyPr>
            <a:noAutofit/>
          </a:bodyPr>
          <a:lstStyle/>
          <a:p>
            <a:r>
              <a:rPr lang="en-US" sz="2400" dirty="0"/>
              <a:t>Summarize feedback &amp; actionable suggestions for improvement </a:t>
            </a:r>
          </a:p>
          <a:p>
            <a:r>
              <a:rPr lang="en-US" sz="2400" dirty="0"/>
              <a:t>It is important to document outlier performances because they could be rare but important</a:t>
            </a:r>
          </a:p>
        </p:txBody>
      </p:sp>
      <p:sp>
        <p:nvSpPr>
          <p:cNvPr id="4" name="TextBox 3"/>
          <p:cNvSpPr txBox="1"/>
          <p:nvPr/>
        </p:nvSpPr>
        <p:spPr>
          <a:xfrm>
            <a:off x="3463857" y="1320935"/>
            <a:ext cx="2947482" cy="1107996"/>
          </a:xfrm>
          <a:prstGeom prst="rect">
            <a:avLst/>
          </a:prstGeom>
          <a:noFill/>
        </p:spPr>
        <p:txBody>
          <a:bodyPr wrap="square" rtlCol="0">
            <a:spAutoFit/>
          </a:bodyPr>
          <a:lstStyle/>
          <a:p>
            <a:pPr algn="ctr"/>
            <a:r>
              <a:rPr lang="en-CA" sz="4800" b="1" dirty="0">
                <a:solidFill>
                  <a:srgbClr val="2F5597"/>
                </a:solidFill>
              </a:rPr>
              <a:t>D</a:t>
            </a:r>
            <a:r>
              <a:rPr lang="en-CA" sz="3200" b="1" dirty="0">
                <a:solidFill>
                  <a:srgbClr val="F4753C"/>
                </a:solidFill>
              </a:rPr>
              <a:t>OCUMENT</a:t>
            </a:r>
          </a:p>
          <a:p>
            <a:r>
              <a:rPr lang="en-CA" dirty="0"/>
              <a:t> </a:t>
            </a:r>
          </a:p>
        </p:txBody>
      </p:sp>
      <p:sp>
        <p:nvSpPr>
          <p:cNvPr id="5" name="Slide Number Placeholder 4"/>
          <p:cNvSpPr>
            <a:spLocks noGrp="1"/>
          </p:cNvSpPr>
          <p:nvPr>
            <p:ph type="sldNum" sz="quarter" idx="12"/>
          </p:nvPr>
        </p:nvSpPr>
        <p:spPr/>
        <p:txBody>
          <a:bodyPr/>
          <a:lstStyle/>
          <a:p>
            <a:fld id="{B035A847-A378-904F-ACB7-6E9049E7A8F5}" type="slidenum">
              <a:rPr lang="en-US" smtClean="0"/>
              <a:pPr/>
              <a:t>82</a:t>
            </a:fld>
            <a:endParaRPr lang="en-US" dirty="0"/>
          </a:p>
        </p:txBody>
      </p:sp>
      <p:sp>
        <p:nvSpPr>
          <p:cNvPr id="6" name="TextBox 5">
            <a:extLst>
              <a:ext uri="{FF2B5EF4-FFF2-40B4-BE49-F238E27FC236}">
                <a16:creationId xmlns:a16="http://schemas.microsoft.com/office/drawing/2014/main" id="{C7A55EC0-C729-7249-A926-1316DC2559E4}"/>
              </a:ext>
            </a:extLst>
          </p:cNvPr>
          <p:cNvSpPr txBox="1"/>
          <p:nvPr/>
        </p:nvSpPr>
        <p:spPr>
          <a:xfrm>
            <a:off x="8499064" y="200350"/>
            <a:ext cx="4270141" cy="707886"/>
          </a:xfrm>
          <a:prstGeom prst="rect">
            <a:avLst/>
          </a:prstGeom>
          <a:noFill/>
        </p:spPr>
        <p:txBody>
          <a:bodyPr wrap="square" rtlCol="0">
            <a:spAutoFit/>
          </a:bodyPr>
          <a:lstStyle/>
          <a:p>
            <a:pPr algn="ctr"/>
            <a:r>
              <a:rPr lang="en-CA" sz="4000" b="1" dirty="0">
                <a:solidFill>
                  <a:srgbClr val="4472C4">
                    <a:lumMod val="75000"/>
                  </a:srgbClr>
                </a:solidFill>
              </a:rPr>
              <a:t>RX-OC&amp;D</a:t>
            </a:r>
          </a:p>
        </p:txBody>
      </p:sp>
      <p:pic>
        <p:nvPicPr>
          <p:cNvPr id="7" name="Picture 4" descr="C:\Users\cmohr\AppData\Local\Microsoft\Windows\Temporary Internet Files\Content.IE5\X58L27GS\1393580373[1].png">
            <a:extLst>
              <a:ext uri="{FF2B5EF4-FFF2-40B4-BE49-F238E27FC236}">
                <a16:creationId xmlns:a16="http://schemas.microsoft.com/office/drawing/2014/main" id="{5D6AEEE6-FD9F-AA4C-B569-A567C5AF31F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491" b="27772"/>
          <a:stretch/>
        </p:blipFill>
        <p:spPr bwMode="auto">
          <a:xfrm>
            <a:off x="6411339" y="1307704"/>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C:\Users\cmohr\AppData\Local\Microsoft\Windows\Temporary Internet Files\Content.IE5\X58L27GS\1393580373[1].png">
            <a:extLst>
              <a:ext uri="{FF2B5EF4-FFF2-40B4-BE49-F238E27FC236}">
                <a16:creationId xmlns:a16="http://schemas.microsoft.com/office/drawing/2014/main" id="{692C0A7B-2F6A-D342-97E4-F8F9C9752B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491" b="27772"/>
          <a:stretch/>
        </p:blipFill>
        <p:spPr bwMode="auto">
          <a:xfrm>
            <a:off x="9838307" y="5368594"/>
            <a:ext cx="1561291" cy="98775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graph.jpg">
            <a:extLst>
              <a:ext uri="{FF2B5EF4-FFF2-40B4-BE49-F238E27FC236}">
                <a16:creationId xmlns:a16="http://schemas.microsoft.com/office/drawing/2014/main" id="{53678583-141C-404C-B22C-F08F1F684999}"/>
              </a:ext>
            </a:extLst>
          </p:cNvPr>
          <p:cNvPicPr>
            <a:picLocks noChangeAspect="1"/>
          </p:cNvPicPr>
          <p:nvPr/>
        </p:nvPicPr>
        <p:blipFill rotWithShape="1">
          <a:blip r:embed="rId5">
            <a:extLst>
              <a:ext uri="{28A0092B-C50C-407E-A947-70E740481C1C}">
                <a14:useLocalDpi xmlns:a14="http://schemas.microsoft.com/office/drawing/2010/main" val="0"/>
              </a:ext>
            </a:extLst>
          </a:blip>
          <a:srcRect r="28091" b="35865"/>
          <a:stretch/>
        </p:blipFill>
        <p:spPr>
          <a:xfrm>
            <a:off x="10273621" y="5629180"/>
            <a:ext cx="446729" cy="298441"/>
          </a:xfrm>
          <a:prstGeom prst="rect">
            <a:avLst/>
          </a:prstGeom>
        </p:spPr>
      </p:pic>
    </p:spTree>
    <p:custDataLst>
      <p:tags r:id="rId1"/>
    </p:custDataLst>
    <p:extLst>
      <p:ext uri="{BB962C8B-B14F-4D97-AF65-F5344CB8AC3E}">
        <p14:creationId xmlns:p14="http://schemas.microsoft.com/office/powerpoint/2010/main" val="347596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545F6-8B48-F649-A431-FCDB72934326}"/>
              </a:ext>
            </a:extLst>
          </p:cNvPr>
          <p:cNvSpPr>
            <a:spLocks noGrp="1"/>
          </p:cNvSpPr>
          <p:nvPr>
            <p:ph type="title"/>
          </p:nvPr>
        </p:nvSpPr>
        <p:spPr/>
        <p:txBody>
          <a:bodyPr/>
          <a:lstStyle/>
          <a:p>
            <a:r>
              <a:rPr lang="en-US" dirty="0"/>
              <a:t>Extra Slides</a:t>
            </a:r>
          </a:p>
        </p:txBody>
      </p:sp>
      <p:sp>
        <p:nvSpPr>
          <p:cNvPr id="3" name="Text Placeholder 2">
            <a:extLst>
              <a:ext uri="{FF2B5EF4-FFF2-40B4-BE49-F238E27FC236}">
                <a16:creationId xmlns:a16="http://schemas.microsoft.com/office/drawing/2014/main" id="{0CEBC113-329F-9646-B8CF-F6AB96106E1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667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CORE of Discipline</a:t>
            </a:r>
            <a:br>
              <a:rPr lang="en-US" b="1" dirty="0"/>
            </a:br>
            <a:r>
              <a:rPr lang="en-US" b="1" dirty="0"/>
              <a:t>EPAs</a:t>
            </a:r>
            <a:br>
              <a:rPr lang="en-US" b="1" dirty="0"/>
            </a:br>
            <a:r>
              <a:rPr lang="en-US" sz="2400" dirty="0"/>
              <a:t>(applicable to clinical experiences in Schizophrenia Service)</a:t>
            </a:r>
          </a:p>
        </p:txBody>
      </p:sp>
      <p:sp>
        <p:nvSpPr>
          <p:cNvPr id="5" name="Text Placeholder 4">
            <a:extLst>
              <a:ext uri="{FF2B5EF4-FFF2-40B4-BE49-F238E27FC236}">
                <a16:creationId xmlns:a16="http://schemas.microsoft.com/office/drawing/2014/main" id="{C07A7955-A663-4B48-A7DD-0BCC79EEF762}"/>
              </a:ext>
            </a:extLst>
          </p:cNvPr>
          <p:cNvSpPr>
            <a:spLocks noGrp="1"/>
          </p:cNvSpPr>
          <p:nvPr>
            <p:ph type="body" sz="quarter" idx="3"/>
          </p:nvPr>
        </p:nvSpPr>
        <p:spPr>
          <a:xfrm>
            <a:off x="4024104" y="4263416"/>
            <a:ext cx="2705099" cy="813171"/>
          </a:xfrm>
        </p:spPr>
        <p:txBody>
          <a:bodyPr>
            <a:noAutofit/>
          </a:bodyPr>
          <a:lstStyle/>
          <a:p>
            <a:r>
              <a:rPr lang="en-US" dirty="0"/>
              <a:t>Performing psychiatric assessments, providing differential diagnoses &amp; developing a comprehensive Tx/management plan for all presentations in adults patients of medium to high complexity.</a:t>
            </a:r>
          </a:p>
        </p:txBody>
      </p:sp>
      <p:sp>
        <p:nvSpPr>
          <p:cNvPr id="7" name="Rectangle 6">
            <a:extLst>
              <a:ext uri="{FF2B5EF4-FFF2-40B4-BE49-F238E27FC236}">
                <a16:creationId xmlns:a16="http://schemas.microsoft.com/office/drawing/2014/main" id="{347FC2DB-8ED9-BD49-B78C-228C1C06B8AB}"/>
              </a:ext>
            </a:extLst>
          </p:cNvPr>
          <p:cNvSpPr/>
          <p:nvPr/>
        </p:nvSpPr>
        <p:spPr>
          <a:xfrm>
            <a:off x="4239263" y="1123837"/>
            <a:ext cx="1830117"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EPA C-1</a:t>
            </a:r>
          </a:p>
        </p:txBody>
      </p:sp>
      <p:sp>
        <p:nvSpPr>
          <p:cNvPr id="11" name="Rectangle 10">
            <a:extLst>
              <a:ext uri="{FF2B5EF4-FFF2-40B4-BE49-F238E27FC236}">
                <a16:creationId xmlns:a16="http://schemas.microsoft.com/office/drawing/2014/main" id="{391D9E6C-687A-CA4B-9EE9-AF29E380DFE0}"/>
              </a:ext>
            </a:extLst>
          </p:cNvPr>
          <p:cNvSpPr/>
          <p:nvPr/>
        </p:nvSpPr>
        <p:spPr>
          <a:xfrm>
            <a:off x="8696562" y="1123837"/>
            <a:ext cx="1865383"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EPA </a:t>
            </a:r>
            <a:r>
              <a:rPr lang="en-US" sz="4000" dirty="0">
                <a:ln w="0"/>
                <a:solidFill>
                  <a:schemeClr val="accent1"/>
                </a:solidFill>
                <a:effectLst>
                  <a:outerShdw blurRad="38100" dist="25400" dir="5400000" algn="ctr" rotWithShape="0">
                    <a:srgbClr val="6E747A">
                      <a:alpha val="43000"/>
                    </a:srgbClr>
                  </a:outerShdw>
                </a:effectLst>
              </a:rPr>
              <a:t>C</a:t>
            </a:r>
            <a:r>
              <a:rPr lang="en-US" sz="4000" b="0" cap="none" spc="0" dirty="0">
                <a:ln w="0"/>
                <a:solidFill>
                  <a:schemeClr val="accent1"/>
                </a:solidFill>
                <a:effectLst>
                  <a:outerShdw blurRad="38100" dist="25400" dir="5400000" algn="ctr" rotWithShape="0">
                    <a:srgbClr val="6E747A">
                      <a:alpha val="43000"/>
                    </a:srgbClr>
                  </a:outerShdw>
                </a:effectLst>
              </a:rPr>
              <a:t>-4</a:t>
            </a:r>
          </a:p>
        </p:txBody>
      </p:sp>
      <p:sp>
        <p:nvSpPr>
          <p:cNvPr id="14" name="Text Placeholder 4">
            <a:extLst>
              <a:ext uri="{FF2B5EF4-FFF2-40B4-BE49-F238E27FC236}">
                <a16:creationId xmlns:a16="http://schemas.microsoft.com/office/drawing/2014/main" id="{296DD9C0-8B51-ED43-8829-93614A4BC4C7}"/>
              </a:ext>
            </a:extLst>
          </p:cNvPr>
          <p:cNvSpPr txBox="1">
            <a:spLocks/>
          </p:cNvSpPr>
          <p:nvPr/>
        </p:nvSpPr>
        <p:spPr>
          <a:xfrm>
            <a:off x="8811695" y="3424428"/>
            <a:ext cx="2865120" cy="81317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dirty="0"/>
              <a:t>Developing comprehensive biopsychosocial formulations for patients across the lifespan.</a:t>
            </a:r>
          </a:p>
        </p:txBody>
      </p:sp>
      <p:cxnSp>
        <p:nvCxnSpPr>
          <p:cNvPr id="16" name="Straight Connector 15">
            <a:extLst>
              <a:ext uri="{FF2B5EF4-FFF2-40B4-BE49-F238E27FC236}">
                <a16:creationId xmlns:a16="http://schemas.microsoft.com/office/drawing/2014/main" id="{2CEAD016-5EF0-CD44-9C3E-252B2A58D243}"/>
              </a:ext>
            </a:extLst>
          </p:cNvPr>
          <p:cNvCxnSpPr/>
          <p:nvPr/>
        </p:nvCxnSpPr>
        <p:spPr>
          <a:xfrm>
            <a:off x="7552906" y="958528"/>
            <a:ext cx="0" cy="5318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9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CORE of Discipline</a:t>
            </a:r>
            <a:br>
              <a:rPr lang="en-US" b="1" dirty="0"/>
            </a:br>
            <a:r>
              <a:rPr lang="en-US" b="1" dirty="0"/>
              <a:t>EPAs</a:t>
            </a:r>
            <a:br>
              <a:rPr lang="en-US" b="1" dirty="0"/>
            </a:br>
            <a:r>
              <a:rPr lang="en-US" sz="2400" dirty="0"/>
              <a:t>(applicable to clinical experiences in Schizophrenia Service)</a:t>
            </a:r>
            <a:endParaRPr lang="en-US" sz="2400" b="1" dirty="0"/>
          </a:p>
        </p:txBody>
      </p:sp>
      <p:sp>
        <p:nvSpPr>
          <p:cNvPr id="7" name="Rectangle 6">
            <a:extLst>
              <a:ext uri="{FF2B5EF4-FFF2-40B4-BE49-F238E27FC236}">
                <a16:creationId xmlns:a16="http://schemas.microsoft.com/office/drawing/2014/main" id="{347FC2DB-8ED9-BD49-B78C-228C1C06B8AB}"/>
              </a:ext>
            </a:extLst>
          </p:cNvPr>
          <p:cNvSpPr/>
          <p:nvPr/>
        </p:nvSpPr>
        <p:spPr>
          <a:xfrm>
            <a:off x="4383175" y="1446596"/>
            <a:ext cx="1847750"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EPA C-5</a:t>
            </a: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430191" y="916964"/>
            <a:ext cx="0" cy="531876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91D9E6C-687A-CA4B-9EE9-AF29E380DFE0}"/>
              </a:ext>
            </a:extLst>
          </p:cNvPr>
          <p:cNvSpPr/>
          <p:nvPr/>
        </p:nvSpPr>
        <p:spPr>
          <a:xfrm>
            <a:off x="8081421" y="1446596"/>
            <a:ext cx="1865383"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EPA </a:t>
            </a:r>
            <a:r>
              <a:rPr lang="en-US" sz="4000" dirty="0">
                <a:ln w="0"/>
                <a:solidFill>
                  <a:schemeClr val="accent1"/>
                </a:solidFill>
                <a:effectLst>
                  <a:outerShdw blurRad="38100" dist="25400" dir="5400000" algn="ctr" rotWithShape="0">
                    <a:srgbClr val="6E747A">
                      <a:alpha val="43000"/>
                    </a:srgbClr>
                  </a:outerShdw>
                </a:effectLst>
              </a:rPr>
              <a:t>C</a:t>
            </a:r>
            <a:r>
              <a:rPr lang="en-US" sz="4000" b="0" cap="none" spc="0" dirty="0">
                <a:ln w="0"/>
                <a:solidFill>
                  <a:schemeClr val="accent1"/>
                </a:solidFill>
                <a:effectLst>
                  <a:outerShdw blurRad="38100" dist="25400" dir="5400000" algn="ctr" rotWithShape="0">
                    <a:srgbClr val="6E747A">
                      <a:alpha val="43000"/>
                    </a:srgbClr>
                  </a:outerShdw>
                </a:effectLst>
              </a:rPr>
              <a:t>-8</a:t>
            </a:r>
          </a:p>
        </p:txBody>
      </p:sp>
      <p:sp>
        <p:nvSpPr>
          <p:cNvPr id="15" name="Text Placeholder 4">
            <a:extLst>
              <a:ext uri="{FF2B5EF4-FFF2-40B4-BE49-F238E27FC236}">
                <a16:creationId xmlns:a16="http://schemas.microsoft.com/office/drawing/2014/main" id="{7BDDC64F-A919-F848-8B91-118F13FCFBBF}"/>
              </a:ext>
            </a:extLst>
          </p:cNvPr>
          <p:cNvSpPr txBox="1">
            <a:spLocks/>
          </p:cNvSpPr>
          <p:nvPr/>
        </p:nvSpPr>
        <p:spPr>
          <a:xfrm>
            <a:off x="4547063" y="3339963"/>
            <a:ext cx="2865120" cy="81317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dirty="0"/>
              <a:t>Identifying, </a:t>
            </a:r>
          </a:p>
          <a:p>
            <a:r>
              <a:rPr lang="en-US" dirty="0"/>
              <a:t>assessing, and managing emergent situations in </a:t>
            </a:r>
          </a:p>
          <a:p>
            <a:r>
              <a:rPr lang="en-US" dirty="0"/>
              <a:t>psychiatric care </a:t>
            </a:r>
          </a:p>
          <a:p>
            <a:r>
              <a:rPr lang="en-US" dirty="0"/>
              <a:t>across the lifespan.</a:t>
            </a:r>
          </a:p>
        </p:txBody>
      </p:sp>
      <p:sp>
        <p:nvSpPr>
          <p:cNvPr id="17" name="Text Placeholder 4">
            <a:extLst>
              <a:ext uri="{FF2B5EF4-FFF2-40B4-BE49-F238E27FC236}">
                <a16:creationId xmlns:a16="http://schemas.microsoft.com/office/drawing/2014/main" id="{4B3F11E1-4597-DF4F-9B08-A33D978A610B}"/>
              </a:ext>
            </a:extLst>
          </p:cNvPr>
          <p:cNvSpPr txBox="1">
            <a:spLocks/>
          </p:cNvSpPr>
          <p:nvPr/>
        </p:nvSpPr>
        <p:spPr>
          <a:xfrm>
            <a:off x="8081421" y="2933378"/>
            <a:ext cx="2865120" cy="81317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dirty="0"/>
              <a:t>Integrating the principles &amp; skills of psychopharmacology into patient care.</a:t>
            </a:r>
          </a:p>
        </p:txBody>
      </p:sp>
    </p:spTree>
    <p:extLst>
      <p:ext uri="{BB962C8B-B14F-4D97-AF65-F5344CB8AC3E}">
        <p14:creationId xmlns:p14="http://schemas.microsoft.com/office/powerpoint/2010/main" val="177404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CORE of Discipline</a:t>
            </a:r>
            <a:br>
              <a:rPr lang="en-US" b="1" dirty="0"/>
            </a:br>
            <a:r>
              <a:rPr lang="en-US" b="1" dirty="0"/>
              <a:t>EPAs</a:t>
            </a:r>
            <a:br>
              <a:rPr lang="en-US" b="1" dirty="0"/>
            </a:br>
            <a:r>
              <a:rPr lang="en-US" sz="2400" dirty="0"/>
              <a:t>(applicable to clinical experiences in Schizophrenia Service)</a:t>
            </a:r>
            <a:endParaRPr lang="en-US" sz="2400" b="1" dirty="0"/>
          </a:p>
        </p:txBody>
      </p:sp>
      <p:sp>
        <p:nvSpPr>
          <p:cNvPr id="11" name="Rectangle 10">
            <a:extLst>
              <a:ext uri="{FF2B5EF4-FFF2-40B4-BE49-F238E27FC236}">
                <a16:creationId xmlns:a16="http://schemas.microsoft.com/office/drawing/2014/main" id="{391D9E6C-687A-CA4B-9EE9-AF29E380DFE0}"/>
              </a:ext>
            </a:extLst>
          </p:cNvPr>
          <p:cNvSpPr/>
          <p:nvPr/>
        </p:nvSpPr>
        <p:spPr>
          <a:xfrm>
            <a:off x="8676079" y="1483249"/>
            <a:ext cx="2093009"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EPA </a:t>
            </a:r>
            <a:r>
              <a:rPr lang="en-US" sz="4000" dirty="0">
                <a:ln w="0"/>
                <a:solidFill>
                  <a:schemeClr val="accent1"/>
                </a:solidFill>
                <a:effectLst>
                  <a:outerShdw blurRad="38100" dist="25400" dir="5400000" algn="ctr" rotWithShape="0">
                    <a:srgbClr val="6E747A">
                      <a:alpha val="43000"/>
                    </a:srgbClr>
                  </a:outerShdw>
                </a:effectLst>
              </a:rPr>
              <a:t>C</a:t>
            </a:r>
            <a:r>
              <a:rPr lang="en-US" sz="4000" b="0" cap="none" spc="0" dirty="0">
                <a:ln w="0"/>
                <a:solidFill>
                  <a:schemeClr val="accent1"/>
                </a:solidFill>
                <a:effectLst>
                  <a:outerShdw blurRad="38100" dist="25400" dir="5400000" algn="ctr" rotWithShape="0">
                    <a:srgbClr val="6E747A">
                      <a:alpha val="43000"/>
                    </a:srgbClr>
                  </a:outerShdw>
                </a:effectLst>
              </a:rPr>
              <a:t>-10</a:t>
            </a:r>
          </a:p>
        </p:txBody>
      </p:sp>
      <p:sp>
        <p:nvSpPr>
          <p:cNvPr id="12" name="Rectangle 11">
            <a:extLst>
              <a:ext uri="{FF2B5EF4-FFF2-40B4-BE49-F238E27FC236}">
                <a16:creationId xmlns:a16="http://schemas.microsoft.com/office/drawing/2014/main" id="{DA97ACB7-3D79-0447-B360-41E32FAB11DC}"/>
              </a:ext>
            </a:extLst>
          </p:cNvPr>
          <p:cNvSpPr/>
          <p:nvPr/>
        </p:nvSpPr>
        <p:spPr>
          <a:xfrm>
            <a:off x="4347919" y="1525625"/>
            <a:ext cx="1870192"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EPA C-9</a:t>
            </a:r>
          </a:p>
        </p:txBody>
      </p:sp>
      <p:sp>
        <p:nvSpPr>
          <p:cNvPr id="13" name="Text Placeholder 4">
            <a:extLst>
              <a:ext uri="{FF2B5EF4-FFF2-40B4-BE49-F238E27FC236}">
                <a16:creationId xmlns:a16="http://schemas.microsoft.com/office/drawing/2014/main" id="{3B1DC997-757F-0247-985C-C76119FFFDEE}"/>
              </a:ext>
            </a:extLst>
          </p:cNvPr>
          <p:cNvSpPr txBox="1">
            <a:spLocks/>
          </p:cNvSpPr>
          <p:nvPr/>
        </p:nvSpPr>
        <p:spPr>
          <a:xfrm>
            <a:off x="8764065" y="3165501"/>
            <a:ext cx="2551245" cy="81317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dirty="0"/>
              <a:t>Applying relevant legislation &amp; legal principles to patient care &amp; clinical practice.</a:t>
            </a:r>
          </a:p>
        </p:txBody>
      </p:sp>
      <p:sp>
        <p:nvSpPr>
          <p:cNvPr id="14" name="Text Placeholder 4">
            <a:extLst>
              <a:ext uri="{FF2B5EF4-FFF2-40B4-BE49-F238E27FC236}">
                <a16:creationId xmlns:a16="http://schemas.microsoft.com/office/drawing/2014/main" id="{296DD9C0-8B51-ED43-8829-93614A4BC4C7}"/>
              </a:ext>
            </a:extLst>
          </p:cNvPr>
          <p:cNvSpPr txBox="1">
            <a:spLocks/>
          </p:cNvSpPr>
          <p:nvPr/>
        </p:nvSpPr>
        <p:spPr>
          <a:xfrm>
            <a:off x="4365855" y="3017842"/>
            <a:ext cx="2865120" cy="81317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dirty="0"/>
              <a:t>Teaching students, residents, the public and other health professionals.</a:t>
            </a:r>
          </a:p>
        </p:txBody>
      </p:sp>
      <p:cxnSp>
        <p:nvCxnSpPr>
          <p:cNvPr id="16" name="Straight Connector 15">
            <a:extLst>
              <a:ext uri="{FF2B5EF4-FFF2-40B4-BE49-F238E27FC236}">
                <a16:creationId xmlns:a16="http://schemas.microsoft.com/office/drawing/2014/main" id="{2CEAD016-5EF0-CD44-9C3E-252B2A58D243}"/>
              </a:ext>
            </a:extLst>
          </p:cNvPr>
          <p:cNvCxnSpPr/>
          <p:nvPr/>
        </p:nvCxnSpPr>
        <p:spPr>
          <a:xfrm>
            <a:off x="7528560" y="912707"/>
            <a:ext cx="0" cy="5318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06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70CE5-9360-7541-9AEF-C04EE4ED70F7}"/>
              </a:ext>
            </a:extLst>
          </p:cNvPr>
          <p:cNvPicPr>
            <a:picLocks noChangeAspect="1"/>
          </p:cNvPicPr>
          <p:nvPr/>
        </p:nvPicPr>
        <p:blipFill>
          <a:blip r:embed="rId3"/>
          <a:stretch>
            <a:fillRect/>
          </a:stretch>
        </p:blipFill>
        <p:spPr>
          <a:xfrm>
            <a:off x="1984443" y="50752"/>
            <a:ext cx="8988357" cy="6741269"/>
          </a:xfrm>
          <a:prstGeom prst="rect">
            <a:avLst/>
          </a:prstGeom>
        </p:spPr>
      </p:pic>
      <p:pic>
        <p:nvPicPr>
          <p:cNvPr id="9" name="Graphic 8" descr="Signpost">
            <a:extLst>
              <a:ext uri="{FF2B5EF4-FFF2-40B4-BE49-F238E27FC236}">
                <a16:creationId xmlns:a16="http://schemas.microsoft.com/office/drawing/2014/main" id="{287037BC-DDCF-244B-96A0-6F1C6104E5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3888" y="2964186"/>
            <a:ext cx="914400" cy="914400"/>
          </a:xfrm>
          <a:prstGeom prst="rect">
            <a:avLst/>
          </a:prstGeom>
        </p:spPr>
      </p:pic>
    </p:spTree>
    <p:extLst>
      <p:ext uri="{BB962C8B-B14F-4D97-AF65-F5344CB8AC3E}">
        <p14:creationId xmlns:p14="http://schemas.microsoft.com/office/powerpoint/2010/main" val="43190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321592" y="4878465"/>
            <a:ext cx="11707367" cy="1065690"/>
          </a:xfrm>
        </p:spPr>
        <p:txBody>
          <a:bodyPr vert="horz" lIns="91440" tIns="45720" rIns="91440" bIns="45720" rtlCol="0" anchor="b">
            <a:normAutofit fontScale="90000"/>
          </a:bodyPr>
          <a:lstStyle/>
          <a:p>
            <a:r>
              <a:rPr lang="en-US" sz="4900" b="1" spc="-100" dirty="0"/>
              <a:t>Soft Launch </a:t>
            </a:r>
            <a:br>
              <a:rPr lang="en-US" sz="5900" b="1" spc="-100" dirty="0"/>
            </a:br>
            <a:r>
              <a:rPr lang="en-US" sz="4900" b="1" spc="-100" dirty="0"/>
              <a:t>Core of Discipline &amp; Transition to Practice Stages</a:t>
            </a:r>
          </a:p>
        </p:txBody>
      </p:sp>
      <p:sp>
        <p:nvSpPr>
          <p:cNvPr id="7" name="TextBox 6">
            <a:extLst>
              <a:ext uri="{FF2B5EF4-FFF2-40B4-BE49-F238E27FC236}">
                <a16:creationId xmlns:a16="http://schemas.microsoft.com/office/drawing/2014/main" id="{F0DA43B9-7AC6-974F-BE8B-88C99446911D}"/>
              </a:ext>
            </a:extLst>
          </p:cNvPr>
          <p:cNvSpPr txBox="1"/>
          <p:nvPr/>
        </p:nvSpPr>
        <p:spPr>
          <a:xfrm>
            <a:off x="4671460" y="1707111"/>
            <a:ext cx="3007633" cy="1015663"/>
          </a:xfrm>
          <a:prstGeom prst="rect">
            <a:avLst/>
          </a:prstGeom>
          <a:noFill/>
        </p:spPr>
        <p:txBody>
          <a:bodyPr wrap="square" rtlCol="0">
            <a:spAutoFit/>
          </a:bodyPr>
          <a:lstStyle/>
          <a:p>
            <a:pPr algn="ctr"/>
            <a:r>
              <a:rPr lang="en-US" sz="2000" dirty="0">
                <a:solidFill>
                  <a:schemeClr val="bg1"/>
                </a:solidFill>
              </a:rPr>
              <a:t>General Adult Inpatient </a:t>
            </a:r>
          </a:p>
          <a:p>
            <a:pPr algn="ctr"/>
            <a:endParaRPr lang="en-US" sz="2000" dirty="0">
              <a:solidFill>
                <a:schemeClr val="bg1"/>
              </a:solidFill>
            </a:endParaRPr>
          </a:p>
          <a:p>
            <a:pPr algn="ctr"/>
            <a:r>
              <a:rPr lang="en-US" sz="2000" dirty="0">
                <a:solidFill>
                  <a:schemeClr val="bg1"/>
                </a:solidFill>
              </a:rPr>
              <a:t>General Adult Outpatient</a:t>
            </a:r>
          </a:p>
        </p:txBody>
      </p:sp>
      <p:pic>
        <p:nvPicPr>
          <p:cNvPr id="12" name="Picture 11">
            <a:extLst>
              <a:ext uri="{FF2B5EF4-FFF2-40B4-BE49-F238E27FC236}">
                <a16:creationId xmlns:a16="http://schemas.microsoft.com/office/drawing/2014/main" id="{19845A35-CB94-E844-B041-0A8BBDDEFB52}"/>
              </a:ext>
            </a:extLst>
          </p:cNvPr>
          <p:cNvPicPr>
            <a:picLocks noChangeAspect="1"/>
          </p:cNvPicPr>
          <p:nvPr/>
        </p:nvPicPr>
        <p:blipFill rotWithShape="1">
          <a:blip r:embed="rId3"/>
          <a:srcRect l="47646" b="47897"/>
          <a:stretch/>
        </p:blipFill>
        <p:spPr>
          <a:xfrm>
            <a:off x="3737849" y="466376"/>
            <a:ext cx="4716300" cy="3520263"/>
          </a:xfrm>
          <a:prstGeom prst="rect">
            <a:avLst/>
          </a:prstGeom>
        </p:spPr>
      </p:pic>
    </p:spTree>
    <p:extLst>
      <p:ext uri="{BB962C8B-B14F-4D97-AF65-F5344CB8AC3E}">
        <p14:creationId xmlns:p14="http://schemas.microsoft.com/office/powerpoint/2010/main" val="366590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43B527-F946-054A-9F3A-8363705E680F}"/>
              </a:ext>
            </a:extLst>
          </p:cNvPr>
          <p:cNvPicPr>
            <a:picLocks noChangeAspect="1"/>
          </p:cNvPicPr>
          <p:nvPr/>
        </p:nvPicPr>
        <p:blipFill>
          <a:blip r:embed="rId2"/>
          <a:stretch>
            <a:fillRect/>
          </a:stretch>
        </p:blipFill>
        <p:spPr>
          <a:xfrm>
            <a:off x="4627030" y="206907"/>
            <a:ext cx="6091769" cy="6444186"/>
          </a:xfrm>
          <a:prstGeom prst="rect">
            <a:avLst/>
          </a:prstGeom>
          <a:ln>
            <a:solidFill>
              <a:schemeClr val="tx1"/>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Work-Based</a:t>
            </a:r>
            <a:br>
              <a:rPr lang="en-US" b="1" dirty="0"/>
            </a:br>
            <a:r>
              <a:rPr lang="en-US" b="1" dirty="0"/>
              <a:t>Assessment </a:t>
            </a:r>
            <a:br>
              <a:rPr lang="en-US" b="1" dirty="0"/>
            </a:br>
            <a:r>
              <a:rPr lang="en-US" b="1" dirty="0"/>
              <a:t>(WBA)</a:t>
            </a:r>
          </a:p>
        </p:txBody>
      </p:sp>
      <p:sp>
        <p:nvSpPr>
          <p:cNvPr id="7" name="TextBox 6">
            <a:extLst>
              <a:ext uri="{FF2B5EF4-FFF2-40B4-BE49-F238E27FC236}">
                <a16:creationId xmlns:a16="http://schemas.microsoft.com/office/drawing/2014/main" id="{78D49F14-2509-4A45-836F-EB65F53D4442}"/>
              </a:ext>
            </a:extLst>
          </p:cNvPr>
          <p:cNvSpPr txBox="1"/>
          <p:nvPr/>
        </p:nvSpPr>
        <p:spPr>
          <a:xfrm>
            <a:off x="7193280" y="1536192"/>
            <a:ext cx="1865376" cy="64617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9616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7037F-91D8-CD4B-A446-876B3779B3E4}"/>
              </a:ext>
            </a:extLst>
          </p:cNvPr>
          <p:cNvSpPr>
            <a:spLocks noGrp="1"/>
          </p:cNvSpPr>
          <p:nvPr>
            <p:ph type="title"/>
          </p:nvPr>
        </p:nvSpPr>
        <p:spPr/>
        <p:txBody>
          <a:bodyPr/>
          <a:lstStyle/>
          <a:p>
            <a:r>
              <a:rPr lang="en-US" dirty="0"/>
              <a:t>Why move to Competency Based Medical Education?</a:t>
            </a:r>
          </a:p>
        </p:txBody>
      </p:sp>
      <p:pic>
        <p:nvPicPr>
          <p:cNvPr id="5" name="Content Placeholder 4">
            <a:extLst>
              <a:ext uri="{FF2B5EF4-FFF2-40B4-BE49-F238E27FC236}">
                <a16:creationId xmlns:a16="http://schemas.microsoft.com/office/drawing/2014/main" id="{26D58C96-D76F-A54A-8D66-B157120B9239}"/>
              </a:ext>
            </a:extLst>
          </p:cNvPr>
          <p:cNvPicPr>
            <a:picLocks noGrp="1" noChangeAspect="1"/>
          </p:cNvPicPr>
          <p:nvPr>
            <p:ph idx="1"/>
          </p:nvPr>
        </p:nvPicPr>
        <p:blipFill>
          <a:blip r:embed="rId2"/>
          <a:stretch>
            <a:fillRect/>
          </a:stretch>
        </p:blipFill>
        <p:spPr>
          <a:xfrm flipH="1">
            <a:off x="4382236" y="1082479"/>
            <a:ext cx="6418399" cy="4175962"/>
          </a:xfrm>
        </p:spPr>
      </p:pic>
      <p:pic>
        <p:nvPicPr>
          <p:cNvPr id="7" name="Picture 6">
            <a:extLst>
              <a:ext uri="{FF2B5EF4-FFF2-40B4-BE49-F238E27FC236}">
                <a16:creationId xmlns:a16="http://schemas.microsoft.com/office/drawing/2014/main" id="{C05A6D55-F239-F044-80C8-D3CB1BD51398}"/>
              </a:ext>
            </a:extLst>
          </p:cNvPr>
          <p:cNvPicPr>
            <a:picLocks noChangeAspect="1"/>
          </p:cNvPicPr>
          <p:nvPr/>
        </p:nvPicPr>
        <p:blipFill>
          <a:blip r:embed="rId3"/>
          <a:stretch>
            <a:fillRect/>
          </a:stretch>
        </p:blipFill>
        <p:spPr>
          <a:xfrm>
            <a:off x="4002441" y="1027938"/>
            <a:ext cx="7177988" cy="4201968"/>
          </a:xfrm>
          <a:prstGeom prst="rect">
            <a:avLst/>
          </a:prstGeom>
        </p:spPr>
      </p:pic>
      <p:pic>
        <p:nvPicPr>
          <p:cNvPr id="9" name="Picture 8">
            <a:extLst>
              <a:ext uri="{FF2B5EF4-FFF2-40B4-BE49-F238E27FC236}">
                <a16:creationId xmlns:a16="http://schemas.microsoft.com/office/drawing/2014/main" id="{155596DF-7C33-B543-87E6-B3552372416B}"/>
              </a:ext>
            </a:extLst>
          </p:cNvPr>
          <p:cNvPicPr>
            <a:picLocks noChangeAspect="1"/>
          </p:cNvPicPr>
          <p:nvPr/>
        </p:nvPicPr>
        <p:blipFill>
          <a:blip r:embed="rId4"/>
          <a:stretch>
            <a:fillRect/>
          </a:stretch>
        </p:blipFill>
        <p:spPr>
          <a:xfrm>
            <a:off x="3737458" y="1082479"/>
            <a:ext cx="7457073" cy="4175961"/>
          </a:xfrm>
          <a:prstGeom prst="rect">
            <a:avLst/>
          </a:prstGeom>
        </p:spPr>
      </p:pic>
      <p:pic>
        <p:nvPicPr>
          <p:cNvPr id="12" name="Picture 11" descr="01_House_950.jpg">
            <a:extLst>
              <a:ext uri="{FF2B5EF4-FFF2-40B4-BE49-F238E27FC236}">
                <a16:creationId xmlns:a16="http://schemas.microsoft.com/office/drawing/2014/main" id="{6A3B048B-222D-5E4B-9D06-52F5B8DDB3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37" b="79421" l="327" r="99592">
                        <a14:backgroundMark x1="25633" y1="85789" x2="25633" y2="85789"/>
                        <a14:backgroundMark x1="93102" y1="87000" x2="93102" y2="87000"/>
                        <a14:backgroundMark x1="63633" y1="85000" x2="63633" y2="85000"/>
                      </a14:backgroundRemoval>
                    </a14:imgEffect>
                  </a14:imgLayer>
                </a14:imgProps>
              </a:ext>
              <a:ext uri="{28A0092B-C50C-407E-A947-70E740481C1C}">
                <a14:useLocalDpi xmlns:a14="http://schemas.microsoft.com/office/drawing/2010/main" val="0"/>
              </a:ext>
            </a:extLst>
          </a:blip>
          <a:stretch>
            <a:fillRect/>
          </a:stretch>
        </p:blipFill>
        <p:spPr>
          <a:xfrm>
            <a:off x="3200401" y="535215"/>
            <a:ext cx="8991599" cy="6447629"/>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91090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Growth Mindset</a:t>
            </a:r>
          </a:p>
        </p:txBody>
      </p:sp>
      <p:sp>
        <p:nvSpPr>
          <p:cNvPr id="12" name="Slide Number Placeholder 4"/>
          <p:cNvSpPr>
            <a:spLocks noGrp="1"/>
          </p:cNvSpPr>
          <p:nvPr>
            <p:ph type="sldNum" sz="quarter" idx="12"/>
          </p:nvPr>
        </p:nvSpPr>
        <p:spPr/>
        <p:txBody>
          <a:bodyPr/>
          <a:lstStyle/>
          <a:p>
            <a:fld id="{B035A847-A378-904F-ACB7-6E9049E7A8F5}" type="slidenum">
              <a:rPr lang="en-US" smtClean="0"/>
              <a:pPr/>
              <a:t>90</a:t>
            </a:fld>
            <a:endParaRPr lang="en-US" dirty="0"/>
          </a:p>
        </p:txBody>
      </p:sp>
      <p:sp>
        <p:nvSpPr>
          <p:cNvPr id="11" name="TextBox 10"/>
          <p:cNvSpPr txBox="1"/>
          <p:nvPr/>
        </p:nvSpPr>
        <p:spPr>
          <a:xfrm>
            <a:off x="9868671" y="5820361"/>
            <a:ext cx="1530927" cy="369332"/>
          </a:xfrm>
          <a:prstGeom prst="rect">
            <a:avLst/>
          </a:prstGeom>
          <a:noFill/>
        </p:spPr>
        <p:txBody>
          <a:bodyPr wrap="square" rtlCol="0">
            <a:spAutoFit/>
          </a:bodyPr>
          <a:lstStyle/>
          <a:p>
            <a:r>
              <a:rPr lang="en-CA" dirty="0">
                <a:solidFill>
                  <a:prstClr val="black"/>
                </a:solidFill>
              </a:rPr>
              <a:t>Dweck, 2006</a:t>
            </a:r>
          </a:p>
        </p:txBody>
      </p:sp>
      <p:graphicFrame>
        <p:nvGraphicFramePr>
          <p:cNvPr id="3" name="Table 2"/>
          <p:cNvGraphicFramePr>
            <a:graphicFrameLocks noGrp="1"/>
          </p:cNvGraphicFramePr>
          <p:nvPr/>
        </p:nvGraphicFramePr>
        <p:xfrm>
          <a:off x="2113763" y="553699"/>
          <a:ext cx="9825318" cy="5741457"/>
        </p:xfrm>
        <a:graphic>
          <a:graphicData uri="http://schemas.openxmlformats.org/drawingml/2006/table">
            <a:tbl>
              <a:tblPr firstRow="1" bandRow="1">
                <a:tableStyleId>{00A15C55-8517-42AA-B614-E9B94910E393}</a:tableStyleId>
              </a:tblPr>
              <a:tblGrid>
                <a:gridCol w="4912659">
                  <a:extLst>
                    <a:ext uri="{9D8B030D-6E8A-4147-A177-3AD203B41FA5}">
                      <a16:colId xmlns:a16="http://schemas.microsoft.com/office/drawing/2014/main" val="20000"/>
                    </a:ext>
                  </a:extLst>
                </a:gridCol>
                <a:gridCol w="4912659">
                  <a:extLst>
                    <a:ext uri="{9D8B030D-6E8A-4147-A177-3AD203B41FA5}">
                      <a16:colId xmlns:a16="http://schemas.microsoft.com/office/drawing/2014/main" val="20001"/>
                    </a:ext>
                  </a:extLst>
                </a:gridCol>
              </a:tblGrid>
              <a:tr h="4886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a:t>Fixed Mindset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a:t>Growth Mindset</a:t>
                      </a:r>
                    </a:p>
                  </a:txBody>
                  <a:tcPr/>
                </a:tc>
                <a:extLst>
                  <a:ext uri="{0D108BD9-81ED-4DB2-BD59-A6C34878D82A}">
                    <a16:rowId xmlns:a16="http://schemas.microsoft.com/office/drawing/2014/main" val="10000"/>
                  </a:ext>
                </a:extLst>
              </a:tr>
              <a:tr h="11885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Believes level of achievement is predetermined,</a:t>
                      </a:r>
                      <a:r>
                        <a:rPr lang="en-CA" baseline="0" dirty="0"/>
                        <a:t> and </a:t>
                      </a:r>
                      <a:r>
                        <a:rPr lang="en-CA" baseline="0" dirty="0" err="1"/>
                        <a:t>tha</a:t>
                      </a:r>
                      <a:r>
                        <a:rPr lang="en-CA" baseline="0" dirty="0"/>
                        <a:t> dedicated  </a:t>
                      </a:r>
                      <a:r>
                        <a:rPr lang="en-CA" dirty="0"/>
                        <a:t>effort will not promote greater achievement.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Believes there is potential for an individual’s growth and improvement .</a:t>
                      </a:r>
                    </a:p>
                  </a:txBody>
                  <a:tcPr/>
                </a:tc>
                <a:extLst>
                  <a:ext uri="{0D108BD9-81ED-4DB2-BD59-A6C34878D82A}">
                    <a16:rowId xmlns:a16="http://schemas.microsoft.com/office/drawing/2014/main" val="10001"/>
                  </a:ext>
                </a:extLst>
              </a:tr>
              <a:tr h="1161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Desires to prove and avoids looking unintelligent.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Desires to learn, and</a:t>
                      </a:r>
                      <a:r>
                        <a:rPr lang="en-CA" baseline="0" dirty="0"/>
                        <a:t> </a:t>
                      </a:r>
                      <a:r>
                        <a:rPr lang="en-CA" dirty="0"/>
                        <a:t>looks for opportunities to challenge current status.</a:t>
                      </a:r>
                    </a:p>
                  </a:txBody>
                  <a:tcPr/>
                </a:tc>
                <a:extLst>
                  <a:ext uri="{0D108BD9-81ED-4DB2-BD59-A6C34878D82A}">
                    <a16:rowId xmlns:a16="http://schemas.microsoft.com/office/drawing/2014/main" val="10002"/>
                  </a:ext>
                </a:extLst>
              </a:tr>
              <a:tr h="9207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Asks: Will I succeed or fail?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Look smart or</a:t>
                      </a:r>
                      <a:r>
                        <a:rPr lang="en-CA" baseline="0" dirty="0"/>
                        <a:t> not?</a:t>
                      </a:r>
                      <a:endParaRPr lang="en-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Asks: Will I grow?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Will I overcome challenges? </a:t>
                      </a:r>
                    </a:p>
                  </a:txBody>
                  <a:tcPr/>
                </a:tc>
                <a:extLst>
                  <a:ext uri="{0D108BD9-81ED-4DB2-BD59-A6C34878D82A}">
                    <a16:rowId xmlns:a16="http://schemas.microsoft.com/office/drawing/2014/main" val="10003"/>
                  </a:ext>
                </a:extLst>
              </a:tr>
              <a:tr h="8769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Questions the effort of bothering.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Believes that growth &amp; learning</a:t>
                      </a:r>
                      <a:r>
                        <a:rPr lang="en-CA" baseline="0" dirty="0"/>
                        <a:t> require effort. </a:t>
                      </a:r>
                      <a:endParaRPr lang="en-CA" dirty="0"/>
                    </a:p>
                  </a:txBody>
                  <a:tcPr/>
                </a:tc>
                <a:extLst>
                  <a:ext uri="{0D108BD9-81ED-4DB2-BD59-A6C34878D82A}">
                    <a16:rowId xmlns:a16="http://schemas.microsoft.com/office/drawing/2014/main" val="10004"/>
                  </a:ext>
                </a:extLst>
              </a:tr>
              <a:tr h="11046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Ignores constructive criticism.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Learns</a:t>
                      </a:r>
                      <a:r>
                        <a:rPr lang="en-CA" baseline="0" dirty="0"/>
                        <a:t> from feedback; uses it to improve. </a:t>
                      </a:r>
                      <a:endParaRPr lang="en-CA" dirty="0"/>
                    </a:p>
                  </a:txBody>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423255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5928</Words>
  <Application>Microsoft Macintosh PowerPoint</Application>
  <PresentationFormat>Widescreen</PresentationFormat>
  <Paragraphs>703</Paragraphs>
  <Slides>90</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Calibri</vt:lpstr>
      <vt:lpstr>Corbel</vt:lpstr>
      <vt:lpstr>Lucida Grande</vt:lpstr>
      <vt:lpstr>Times</vt:lpstr>
      <vt:lpstr>Verdana</vt:lpstr>
      <vt:lpstr>Wingdings 2</vt:lpstr>
      <vt:lpstr>Frame</vt:lpstr>
      <vt:lpstr>On the Road  to Competency Based Medical Education!</vt:lpstr>
      <vt:lpstr>2 hours Dept. CBME Learning Requirement &amp; Two Section 1 Royal College  MoCOMP credits</vt:lpstr>
      <vt:lpstr>Go-Live for General Program</vt:lpstr>
      <vt:lpstr>General Program Soft Launch</vt:lpstr>
      <vt:lpstr>Go-Live for Forensic Subspecialty Program</vt:lpstr>
      <vt:lpstr>We are doing well…</vt:lpstr>
      <vt:lpstr>PowerPoint Presentation</vt:lpstr>
      <vt:lpstr>Why Move to CBME?</vt:lpstr>
      <vt:lpstr>Why move to Competency Based Medical Education?</vt:lpstr>
      <vt:lpstr>Why move to Competency Based Medical Education?</vt:lpstr>
      <vt:lpstr>MANY THINGS STILL THE SAME</vt:lpstr>
      <vt:lpstr>What is different ab0ut Competency Based Medical Education?</vt:lpstr>
      <vt:lpstr>What is Competency Based Medical Education? </vt:lpstr>
      <vt:lpstr>What is Competency Based Medical Education? </vt:lpstr>
      <vt:lpstr>What is Competency Based Medical Education? </vt:lpstr>
      <vt:lpstr>Key Points</vt:lpstr>
      <vt:lpstr>What is this going to look like?</vt:lpstr>
      <vt:lpstr>Training Requirements   Current:</vt:lpstr>
      <vt:lpstr>PowerPoint Presentation</vt:lpstr>
      <vt:lpstr>Competence Continuum  -Stages of Training-</vt:lpstr>
      <vt:lpstr>Key Points</vt:lpstr>
      <vt:lpstr>During each stage of training there will be defined Competencies  (i.e. knowledge &amp; skills)  that a resident must acquire  </vt:lpstr>
      <vt:lpstr>Entrustable Professional Activities    (EPAs)</vt:lpstr>
      <vt:lpstr>Entrustable Professional Activities  (EPAs)</vt:lpstr>
      <vt:lpstr>Developmental Milestones</vt:lpstr>
      <vt:lpstr>Developmental  Milestones</vt:lpstr>
      <vt:lpstr>The Royal College will define which EPAs a resident must acquire before they can advance to the next Stage of Training.</vt:lpstr>
      <vt:lpstr>Key Points</vt:lpstr>
      <vt:lpstr>Entrustability Scale</vt:lpstr>
      <vt:lpstr>Entrustment Scale </vt:lpstr>
      <vt:lpstr>Work-Based Assessment  (WBA)</vt:lpstr>
      <vt:lpstr>Assessment of EPAs</vt:lpstr>
      <vt:lpstr>Other Evals Will Still Matter</vt:lpstr>
      <vt:lpstr>Key Points</vt:lpstr>
      <vt:lpstr>How will this work?</vt:lpstr>
      <vt:lpstr>PowerPoint Presentation</vt:lpstr>
      <vt:lpstr>PowerPoint Presentation</vt:lpstr>
      <vt:lpstr>Competence  Committee</vt:lpstr>
      <vt:lpstr>Key Points</vt:lpstr>
      <vt:lpstr>Academic  Coaches</vt:lpstr>
      <vt:lpstr>Academic Coaches</vt:lpstr>
      <vt:lpstr>PowerPoint Presentation</vt:lpstr>
      <vt:lpstr>PowerPoint Presentation</vt:lpstr>
      <vt:lpstr>Proposed Timeline</vt:lpstr>
      <vt:lpstr>Go-Live for General Program</vt:lpstr>
      <vt:lpstr>General Program Soft Launch</vt:lpstr>
      <vt:lpstr>Go-Live for Forensic Subspecialty Program</vt:lpstr>
      <vt:lpstr>Roll-Out</vt:lpstr>
      <vt:lpstr>Soft Launch July 2019</vt:lpstr>
      <vt:lpstr>Soft Launch Transition to Discipline Stage</vt:lpstr>
      <vt:lpstr>Transition to Discipline EPAs</vt:lpstr>
      <vt:lpstr>Soft Launch  Foundations Stage - pgy1</vt:lpstr>
      <vt:lpstr>Soft Launch Cohort will begin Chronic Care Rotations in 2022-2023</vt:lpstr>
      <vt:lpstr>Faculty Development</vt:lpstr>
      <vt:lpstr>Key Points</vt:lpstr>
      <vt:lpstr>Questions?</vt:lpstr>
      <vt:lpstr>EPAs Relevant to Forensic Clinical Experiences</vt:lpstr>
      <vt:lpstr>Foundations EPA </vt:lpstr>
      <vt:lpstr>PowerPoint Presentation</vt:lpstr>
      <vt:lpstr> Performing psychiatric assessments, providing differential diagnoses &amp; developing a comprehensive Tx/management plan for all presentations in adults patients of medium to high complexity.  </vt:lpstr>
      <vt:lpstr>PowerPoint Presentation</vt:lpstr>
      <vt:lpstr> Performing psychiatric assessments, providing differential diagnoses &amp; developing a comprehensive Tx/management plan for all presentations in adults patients of medium to high complexity.  </vt:lpstr>
      <vt:lpstr>Key Words to Coach on Improvement could be made</vt:lpstr>
      <vt:lpstr>Questions?</vt:lpstr>
      <vt:lpstr>Part 2: Supervisors as Coaches</vt:lpstr>
      <vt:lpstr>Workplace Based Assessments</vt:lpstr>
      <vt:lpstr>THREE KINDS OF FEEDBACK*</vt:lpstr>
      <vt:lpstr>CBME Coaching Model</vt:lpstr>
      <vt:lpstr>A Coach…</vt:lpstr>
      <vt:lpstr>How is coaching different?</vt:lpstr>
      <vt:lpstr>Coaching</vt:lpstr>
      <vt:lpstr>Coaches …</vt:lpstr>
      <vt:lpstr>CBME: Paradigm Shift</vt:lpstr>
      <vt:lpstr>PowerPoint Presentation</vt:lpstr>
      <vt:lpstr>Coaching in the Moment is…</vt:lpstr>
      <vt:lpstr>Coaching in the Moment:  A Process</vt:lpstr>
      <vt:lpstr>   </vt:lpstr>
      <vt:lpstr>PowerPoint Presentation</vt:lpstr>
      <vt:lpstr>PowerPoint Presentation</vt:lpstr>
      <vt:lpstr>PowerPoint Presentation</vt:lpstr>
      <vt:lpstr>Key Words for Helpful Coaching Conversations</vt:lpstr>
      <vt:lpstr>PowerPoint Presentation</vt:lpstr>
      <vt:lpstr>Extra Slides</vt:lpstr>
      <vt:lpstr>CORE of Discipline EPAs (applicable to clinical experiences in Schizophrenia Service)</vt:lpstr>
      <vt:lpstr>CORE of Discipline EPAs (applicable to clinical experiences in Schizophrenia Service)</vt:lpstr>
      <vt:lpstr>CORE of Discipline EPAs (applicable to clinical experiences in Schizophrenia Service)</vt:lpstr>
      <vt:lpstr>PowerPoint Presentation</vt:lpstr>
      <vt:lpstr>Soft Launch  Core of Discipline &amp; Transition to Practice Stages</vt:lpstr>
      <vt:lpstr>Work-Based Assessment  (WBA)</vt:lpstr>
      <vt:lpstr>Growth Mindset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Road  to Competency Based Medical Education!</dc:title>
  <dc:creator>JoAnn Corey</dc:creator>
  <cp:lastModifiedBy>JoAnn Corey</cp:lastModifiedBy>
  <cp:revision>29</cp:revision>
  <dcterms:created xsi:type="dcterms:W3CDTF">2019-06-12T03:00:55Z</dcterms:created>
  <dcterms:modified xsi:type="dcterms:W3CDTF">2021-02-06T12:07:20Z</dcterms:modified>
</cp:coreProperties>
</file>