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1"/>
  </p:sldMasterIdLst>
  <p:notesMasterIdLst>
    <p:notesMasterId r:id="rId55"/>
  </p:notesMasterIdLst>
  <p:sldIdLst>
    <p:sldId id="257" r:id="rId2"/>
    <p:sldId id="259" r:id="rId3"/>
    <p:sldId id="291" r:id="rId4"/>
    <p:sldId id="324" r:id="rId5"/>
    <p:sldId id="258" r:id="rId6"/>
    <p:sldId id="359" r:id="rId7"/>
    <p:sldId id="266" r:id="rId8"/>
    <p:sldId id="325" r:id="rId9"/>
    <p:sldId id="262" r:id="rId10"/>
    <p:sldId id="273" r:id="rId11"/>
    <p:sldId id="269" r:id="rId12"/>
    <p:sldId id="329" r:id="rId13"/>
    <p:sldId id="328" r:id="rId14"/>
    <p:sldId id="336" r:id="rId15"/>
    <p:sldId id="330" r:id="rId16"/>
    <p:sldId id="331" r:id="rId17"/>
    <p:sldId id="271" r:id="rId18"/>
    <p:sldId id="334" r:id="rId19"/>
    <p:sldId id="333" r:id="rId20"/>
    <p:sldId id="360" r:id="rId21"/>
    <p:sldId id="337" r:id="rId22"/>
    <p:sldId id="299" r:id="rId23"/>
    <p:sldId id="429" r:id="rId24"/>
    <p:sldId id="449" r:id="rId25"/>
    <p:sldId id="450" r:id="rId26"/>
    <p:sldId id="347" r:id="rId27"/>
    <p:sldId id="451" r:id="rId28"/>
    <p:sldId id="448" r:id="rId29"/>
    <p:sldId id="425" r:id="rId30"/>
    <p:sldId id="426" r:id="rId31"/>
    <p:sldId id="368" r:id="rId32"/>
    <p:sldId id="348" r:id="rId33"/>
    <p:sldId id="350" r:id="rId34"/>
    <p:sldId id="351" r:id="rId35"/>
    <p:sldId id="452" r:id="rId36"/>
    <p:sldId id="453" r:id="rId37"/>
    <p:sldId id="349" r:id="rId38"/>
    <p:sldId id="284" r:id="rId39"/>
    <p:sldId id="428" r:id="rId40"/>
    <p:sldId id="340" r:id="rId41"/>
    <p:sldId id="353" r:id="rId42"/>
    <p:sldId id="354" r:id="rId43"/>
    <p:sldId id="355" r:id="rId44"/>
    <p:sldId id="366" r:id="rId45"/>
    <p:sldId id="356" r:id="rId46"/>
    <p:sldId id="362" r:id="rId47"/>
    <p:sldId id="363" r:id="rId48"/>
    <p:sldId id="309" r:id="rId49"/>
    <p:sldId id="339" r:id="rId50"/>
    <p:sldId id="301" r:id="rId51"/>
    <p:sldId id="361" r:id="rId52"/>
    <p:sldId id="367" r:id="rId53"/>
    <p:sldId id="326"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362"/>
    <p:restoredTop sz="94696"/>
  </p:normalViewPr>
  <p:slideViewPr>
    <p:cSldViewPr snapToGrid="0" snapToObjects="1">
      <p:cViewPr varScale="1">
        <p:scale>
          <a:sx n="102" d="100"/>
          <a:sy n="102" d="100"/>
        </p:scale>
        <p:origin x="224" y="2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1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svg"/><Relationship Id="rId1" Type="http://schemas.openxmlformats.org/officeDocument/2006/relationships/image" Target="../media/image101.png"/><Relationship Id="rId4" Type="http://schemas.openxmlformats.org/officeDocument/2006/relationships/image" Target="../media/image104.svg"/></Relationships>
</file>

<file path=ppt/diagrams/_rels/data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_rels/data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4" Type="http://schemas.openxmlformats.org/officeDocument/2006/relationships/image" Target="../media/image35.svg"/></Relationships>
</file>

<file path=ppt/diagrams/_rels/data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8.svg"/><Relationship Id="rId1" Type="http://schemas.openxmlformats.org/officeDocument/2006/relationships/image" Target="../media/image37.png"/><Relationship Id="rId4" Type="http://schemas.openxmlformats.org/officeDocument/2006/relationships/image" Target="../media/image35.svg"/></Relationships>
</file>

<file path=ppt/diagrams/_rels/data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5" Type="http://schemas.openxmlformats.org/officeDocument/2006/relationships/image" Target="../media/image48.png"/><Relationship Id="rId4" Type="http://schemas.openxmlformats.org/officeDocument/2006/relationships/image" Target="../media/image47.svg"/></Relationships>
</file>

<file path=ppt/diagrams/_rels/data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4" Type="http://schemas.openxmlformats.org/officeDocument/2006/relationships/image" Target="../media/image71.svg"/></Relationships>
</file>

<file path=ppt/diagrams/_rels/data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diagrams/_rels/data8.xml.rels><?xml version="1.0" encoding="UTF-8" standalone="yes"?>
<Relationships xmlns="http://schemas.openxmlformats.org/package/2006/relationships"><Relationship Id="rId2" Type="http://schemas.openxmlformats.org/officeDocument/2006/relationships/image" Target="../media/image88.svg"/><Relationship Id="rId1" Type="http://schemas.openxmlformats.org/officeDocument/2006/relationships/image" Target="../media/image8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svg"/><Relationship Id="rId1" Type="http://schemas.openxmlformats.org/officeDocument/2006/relationships/image" Target="../media/image101.png"/><Relationship Id="rId4" Type="http://schemas.openxmlformats.org/officeDocument/2006/relationships/image" Target="../media/image10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4" Type="http://schemas.openxmlformats.org/officeDocument/2006/relationships/image" Target="../media/image3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8.svg"/><Relationship Id="rId1" Type="http://schemas.openxmlformats.org/officeDocument/2006/relationships/image" Target="../media/image37.png"/><Relationship Id="rId4" Type="http://schemas.openxmlformats.org/officeDocument/2006/relationships/image" Target="../media/image35.svg"/></Relationships>
</file>

<file path=ppt/diagrams/_rels/drawing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5" Type="http://schemas.openxmlformats.org/officeDocument/2006/relationships/image" Target="../media/image48.png"/><Relationship Id="rId4" Type="http://schemas.openxmlformats.org/officeDocument/2006/relationships/image" Target="../media/image47.svg"/></Relationships>
</file>

<file path=ppt/diagrams/_rels/drawing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4" Type="http://schemas.openxmlformats.org/officeDocument/2006/relationships/image" Target="../media/image71.svg"/></Relationships>
</file>

<file path=ppt/diagrams/_rels/drawing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diagrams/_rels/drawing8.xml.rels><?xml version="1.0" encoding="UTF-8" standalone="yes"?>
<Relationships xmlns="http://schemas.openxmlformats.org/package/2006/relationships"><Relationship Id="rId2" Type="http://schemas.openxmlformats.org/officeDocument/2006/relationships/image" Target="../media/image88.svg"/><Relationship Id="rId1" Type="http://schemas.openxmlformats.org/officeDocument/2006/relationships/image" Target="../media/image87.png"/></Relationships>
</file>

<file path=ppt/diagrams/colors1.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CAF277-FCEA-4CC8-B637-CD43F2EEB491}" type="doc">
      <dgm:prSet loTypeId="urn:microsoft.com/office/officeart/2018/2/layout/IconLabel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349456E9-612D-4821-A2C8-0EEAD6021EA2}">
      <dgm:prSet/>
      <dgm:spPr/>
      <dgm:t>
        <a:bodyPr/>
        <a:lstStyle/>
        <a:p>
          <a:pPr>
            <a:lnSpc>
              <a:spcPct val="100000"/>
            </a:lnSpc>
          </a:pPr>
          <a:r>
            <a:rPr lang="en-US" dirty="0"/>
            <a:t>An effort to educate even better</a:t>
          </a:r>
        </a:p>
      </dgm:t>
    </dgm:pt>
    <dgm:pt modelId="{F52DEDA7-D471-4D29-9370-E33CF46D19D0}" type="parTrans" cxnId="{7705DED4-4BAE-437D-B5D4-CF46844ED09E}">
      <dgm:prSet/>
      <dgm:spPr/>
      <dgm:t>
        <a:bodyPr/>
        <a:lstStyle/>
        <a:p>
          <a:endParaRPr lang="en-US"/>
        </a:p>
      </dgm:t>
    </dgm:pt>
    <dgm:pt modelId="{BEFF71B1-D6B2-44FD-BC4D-50DAF974ECC8}" type="sibTrans" cxnId="{7705DED4-4BAE-437D-B5D4-CF46844ED09E}">
      <dgm:prSet/>
      <dgm:spPr/>
      <dgm:t>
        <a:bodyPr/>
        <a:lstStyle/>
        <a:p>
          <a:endParaRPr lang="en-US"/>
        </a:p>
      </dgm:t>
    </dgm:pt>
    <dgm:pt modelId="{73F87588-2AB3-48CE-8579-CCA3308A41E5}">
      <dgm:prSet/>
      <dgm:spPr/>
      <dgm:t>
        <a:bodyPr/>
        <a:lstStyle/>
        <a:p>
          <a:pPr>
            <a:lnSpc>
              <a:spcPct val="100000"/>
            </a:lnSpc>
          </a:pPr>
          <a:r>
            <a:rPr lang="en-US" dirty="0"/>
            <a:t>Better prepared graduates</a:t>
          </a:r>
        </a:p>
      </dgm:t>
    </dgm:pt>
    <dgm:pt modelId="{98E33A7D-5286-4237-A1FB-DB72C03E56AC}" type="parTrans" cxnId="{6734250B-DB5E-4F12-90C5-8F5B6E9F14DA}">
      <dgm:prSet/>
      <dgm:spPr/>
      <dgm:t>
        <a:bodyPr/>
        <a:lstStyle/>
        <a:p>
          <a:endParaRPr lang="en-US"/>
        </a:p>
      </dgm:t>
    </dgm:pt>
    <dgm:pt modelId="{D65AD24F-12B1-4976-8C67-0063712B3881}" type="sibTrans" cxnId="{6734250B-DB5E-4F12-90C5-8F5B6E9F14DA}">
      <dgm:prSet/>
      <dgm:spPr/>
      <dgm:t>
        <a:bodyPr/>
        <a:lstStyle/>
        <a:p>
          <a:endParaRPr lang="en-US"/>
        </a:p>
      </dgm:t>
    </dgm:pt>
    <dgm:pt modelId="{61828691-9675-4C8D-BDD2-582513C0C74D}">
      <dgm:prSet/>
      <dgm:spPr/>
      <dgm:t>
        <a:bodyPr/>
        <a:lstStyle/>
        <a:p>
          <a:pPr>
            <a:lnSpc>
              <a:spcPct val="100000"/>
            </a:lnSpc>
          </a:pPr>
          <a:r>
            <a:rPr lang="en-US" dirty="0"/>
            <a:t>More fulfilled educators</a:t>
          </a:r>
        </a:p>
      </dgm:t>
    </dgm:pt>
    <dgm:pt modelId="{708CCF2D-DF76-4D93-BF84-D999C7B2426B}" type="parTrans" cxnId="{F54633ED-243B-47AE-A20A-6BAEA380BAFF}">
      <dgm:prSet/>
      <dgm:spPr/>
      <dgm:t>
        <a:bodyPr/>
        <a:lstStyle/>
        <a:p>
          <a:endParaRPr lang="en-US"/>
        </a:p>
      </dgm:t>
    </dgm:pt>
    <dgm:pt modelId="{6859C3AF-9729-470B-BBAA-2697012FE37A}" type="sibTrans" cxnId="{F54633ED-243B-47AE-A20A-6BAEA380BAFF}">
      <dgm:prSet/>
      <dgm:spPr/>
      <dgm:t>
        <a:bodyPr/>
        <a:lstStyle/>
        <a:p>
          <a:endParaRPr lang="en-US"/>
        </a:p>
      </dgm:t>
    </dgm:pt>
    <dgm:pt modelId="{A4078B36-D19B-40AA-8149-0925EFAAD43A}">
      <dgm:prSet/>
      <dgm:spPr/>
      <dgm:t>
        <a:bodyPr/>
        <a:lstStyle/>
        <a:p>
          <a:pPr>
            <a:lnSpc>
              <a:spcPct val="100000"/>
            </a:lnSpc>
          </a:pPr>
          <a:r>
            <a:rPr lang="en-US" dirty="0"/>
            <a:t>Improved patient care</a:t>
          </a:r>
        </a:p>
      </dgm:t>
    </dgm:pt>
    <dgm:pt modelId="{7DFA23C3-3FF0-4E3D-B0D3-A08A385EA6E1}" type="parTrans" cxnId="{D0D07EB6-9090-4D36-BE96-8EDA66657AB4}">
      <dgm:prSet/>
      <dgm:spPr/>
      <dgm:t>
        <a:bodyPr/>
        <a:lstStyle/>
        <a:p>
          <a:endParaRPr lang="en-US"/>
        </a:p>
      </dgm:t>
    </dgm:pt>
    <dgm:pt modelId="{C8EB70B8-DEC3-48C1-9CF7-4ADAC162DAF0}" type="sibTrans" cxnId="{D0D07EB6-9090-4D36-BE96-8EDA66657AB4}">
      <dgm:prSet/>
      <dgm:spPr/>
      <dgm:t>
        <a:bodyPr/>
        <a:lstStyle/>
        <a:p>
          <a:endParaRPr lang="en-US"/>
        </a:p>
      </dgm:t>
    </dgm:pt>
    <dgm:pt modelId="{E4483C3B-58C0-476F-A6EC-D865975EB019}" type="pres">
      <dgm:prSet presAssocID="{72CAF277-FCEA-4CC8-B637-CD43F2EEB491}" presName="root" presStyleCnt="0">
        <dgm:presLayoutVars>
          <dgm:dir/>
          <dgm:resizeHandles val="exact"/>
        </dgm:presLayoutVars>
      </dgm:prSet>
      <dgm:spPr/>
    </dgm:pt>
    <dgm:pt modelId="{3AB127DB-DCE6-4727-970D-F45B30D91D32}" type="pres">
      <dgm:prSet presAssocID="{349456E9-612D-4821-A2C8-0EEAD6021EA2}" presName="compNode" presStyleCnt="0"/>
      <dgm:spPr/>
    </dgm:pt>
    <dgm:pt modelId="{2ABFA245-582C-4350-AE18-BD91247F45AA}" type="pres">
      <dgm:prSet presAssocID="{349456E9-612D-4821-A2C8-0EEAD6021EA2}" presName="iconRect" presStyleLbl="node1" presStyleIdx="0" presStyleCnt="4" custScaleX="168805" custScaleY="163805" custLinFactX="195235" custLinFactY="-69871" custLinFactNeighborX="200000" custLinFactNeighborY="-1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7B0E1017-4565-44E8-836E-49249728FC21}" type="pres">
      <dgm:prSet presAssocID="{349456E9-612D-4821-A2C8-0EEAD6021EA2}" presName="spaceRect" presStyleCnt="0"/>
      <dgm:spPr/>
    </dgm:pt>
    <dgm:pt modelId="{BEB4A1B2-4A47-4297-B27A-83A9412A8C54}" type="pres">
      <dgm:prSet presAssocID="{349456E9-612D-4821-A2C8-0EEAD6021EA2}" presName="textRect" presStyleLbl="revTx" presStyleIdx="0" presStyleCnt="4" custLinFactX="77999" custLinFactY="-100000" custLinFactNeighborX="100000" custLinFactNeighborY="-125267">
        <dgm:presLayoutVars>
          <dgm:chMax val="1"/>
          <dgm:chPref val="1"/>
        </dgm:presLayoutVars>
      </dgm:prSet>
      <dgm:spPr/>
    </dgm:pt>
    <dgm:pt modelId="{C3B15F22-4CB3-4EC1-89E0-816B7027F928}" type="pres">
      <dgm:prSet presAssocID="{BEFF71B1-D6B2-44FD-BC4D-50DAF974ECC8}" presName="sibTrans" presStyleCnt="0"/>
      <dgm:spPr/>
    </dgm:pt>
    <dgm:pt modelId="{EAB9B1EA-35E0-4A4E-837E-5594B4FC5DFC}" type="pres">
      <dgm:prSet presAssocID="{73F87588-2AB3-48CE-8579-CCA3308A41E5}" presName="compNode" presStyleCnt="0"/>
      <dgm:spPr/>
    </dgm:pt>
    <dgm:pt modelId="{99EF1BD8-28AA-40FA-826B-D0983274C494}" type="pres">
      <dgm:prSet presAssocID="{73F87588-2AB3-48CE-8579-CCA3308A41E5}" presName="iconRect" presStyleLbl="node1" presStyleIdx="1" presStyleCnt="4" custScaleX="128156" custScaleY="141007" custLinFactX="-48782" custLinFactNeighborX="-100000" custLinFactNeighborY="7492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odium"/>
        </a:ext>
      </dgm:extLst>
    </dgm:pt>
    <dgm:pt modelId="{B5B012AC-3145-4478-9A05-3030FB2362F6}" type="pres">
      <dgm:prSet presAssocID="{73F87588-2AB3-48CE-8579-CCA3308A41E5}" presName="spaceRect" presStyleCnt="0"/>
      <dgm:spPr/>
    </dgm:pt>
    <dgm:pt modelId="{6B91EB5E-F4F1-4682-9E20-1986EBD82618}" type="pres">
      <dgm:prSet presAssocID="{73F87588-2AB3-48CE-8579-CCA3308A41E5}" presName="textRect" presStyleLbl="revTx" presStyleIdx="1" presStyleCnt="4" custLinFactNeighborX="-62862" custLinFactNeighborY="83400">
        <dgm:presLayoutVars>
          <dgm:chMax val="1"/>
          <dgm:chPref val="1"/>
        </dgm:presLayoutVars>
      </dgm:prSet>
      <dgm:spPr/>
    </dgm:pt>
    <dgm:pt modelId="{3C3FCAF8-CDF8-465D-BDCB-780AE142CDBE}" type="pres">
      <dgm:prSet presAssocID="{D65AD24F-12B1-4976-8C67-0063712B3881}" presName="sibTrans" presStyleCnt="0"/>
      <dgm:spPr/>
    </dgm:pt>
    <dgm:pt modelId="{1969E227-6481-4D01-9267-D39DD9F4F518}" type="pres">
      <dgm:prSet presAssocID="{61828691-9675-4C8D-BDD2-582513C0C74D}" presName="compNode" presStyleCnt="0"/>
      <dgm:spPr/>
    </dgm:pt>
    <dgm:pt modelId="{D301DFFE-4497-465C-9118-FC0417F2590C}" type="pres">
      <dgm:prSet presAssocID="{61828691-9675-4C8D-BDD2-582513C0C74D}" presName="iconRect" presStyleLbl="node1" presStyleIdx="2" presStyleCnt="4" custScaleX="146638" custScaleY="146694" custLinFactX="-39941" custLinFactNeighborX="-100000" custLinFactNeighborY="7920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cher"/>
        </a:ext>
      </dgm:extLst>
    </dgm:pt>
    <dgm:pt modelId="{95C33CBF-3D1E-4968-9327-8F26F5CC9EE1}" type="pres">
      <dgm:prSet presAssocID="{61828691-9675-4C8D-BDD2-582513C0C74D}" presName="spaceRect" presStyleCnt="0"/>
      <dgm:spPr/>
    </dgm:pt>
    <dgm:pt modelId="{B55C41F4-FE24-451B-8147-8F005C587B3B}" type="pres">
      <dgm:prSet presAssocID="{61828691-9675-4C8D-BDD2-582513C0C74D}" presName="textRect" presStyleLbl="revTx" presStyleIdx="2" presStyleCnt="4" custLinFactNeighborX="-53610" custLinFactNeighborY="83340">
        <dgm:presLayoutVars>
          <dgm:chMax val="1"/>
          <dgm:chPref val="1"/>
        </dgm:presLayoutVars>
      </dgm:prSet>
      <dgm:spPr/>
    </dgm:pt>
    <dgm:pt modelId="{ACFE4704-E865-48C3-9CB6-524C8E20857E}" type="pres">
      <dgm:prSet presAssocID="{6859C3AF-9729-470B-BBAA-2697012FE37A}" presName="sibTrans" presStyleCnt="0"/>
      <dgm:spPr/>
    </dgm:pt>
    <dgm:pt modelId="{8DF19027-2DEB-433E-9640-3BAC67757EF1}" type="pres">
      <dgm:prSet presAssocID="{A4078B36-D19B-40AA-8149-0925EFAAD43A}" presName="compNode" presStyleCnt="0"/>
      <dgm:spPr/>
    </dgm:pt>
    <dgm:pt modelId="{C5587CAC-945B-4C2E-8E53-5542EC1C1B7D}" type="pres">
      <dgm:prSet presAssocID="{A4078B36-D19B-40AA-8149-0925EFAAD43A}" presName="iconRect" presStyleLbl="node1" presStyleIdx="3" presStyleCnt="4" custScaleX="173404" custScaleY="175719" custLinFactX="-12362" custLinFactNeighborX="-100000" custLinFactNeighborY="76289"/>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ospital"/>
        </a:ext>
      </dgm:extLst>
    </dgm:pt>
    <dgm:pt modelId="{8F5813D6-BA5A-4DB1-984A-FB146B15464E}" type="pres">
      <dgm:prSet presAssocID="{A4078B36-D19B-40AA-8149-0925EFAAD43A}" presName="spaceRect" presStyleCnt="0"/>
      <dgm:spPr/>
    </dgm:pt>
    <dgm:pt modelId="{0CBEFE04-EA92-474A-8860-0829A4C56B59}" type="pres">
      <dgm:prSet presAssocID="{A4078B36-D19B-40AA-8149-0925EFAAD43A}" presName="textRect" presStyleLbl="revTx" presStyleIdx="3" presStyleCnt="4" custLinFactNeighborX="-46127" custLinFactNeighborY="75617">
        <dgm:presLayoutVars>
          <dgm:chMax val="1"/>
          <dgm:chPref val="1"/>
        </dgm:presLayoutVars>
      </dgm:prSet>
      <dgm:spPr/>
    </dgm:pt>
  </dgm:ptLst>
  <dgm:cxnLst>
    <dgm:cxn modelId="{6734250B-DB5E-4F12-90C5-8F5B6E9F14DA}" srcId="{72CAF277-FCEA-4CC8-B637-CD43F2EEB491}" destId="{73F87588-2AB3-48CE-8579-CCA3308A41E5}" srcOrd="1" destOrd="0" parTransId="{98E33A7D-5286-4237-A1FB-DB72C03E56AC}" sibTransId="{D65AD24F-12B1-4976-8C67-0063712B3881}"/>
    <dgm:cxn modelId="{C4A81999-B81A-E343-884C-4552145CC5B1}" type="presOf" srcId="{A4078B36-D19B-40AA-8149-0925EFAAD43A}" destId="{0CBEFE04-EA92-474A-8860-0829A4C56B59}" srcOrd="0" destOrd="0" presId="urn:microsoft.com/office/officeart/2018/2/layout/IconLabelList"/>
    <dgm:cxn modelId="{D0D07EB6-9090-4D36-BE96-8EDA66657AB4}" srcId="{72CAF277-FCEA-4CC8-B637-CD43F2EEB491}" destId="{A4078B36-D19B-40AA-8149-0925EFAAD43A}" srcOrd="3" destOrd="0" parTransId="{7DFA23C3-3FF0-4E3D-B0D3-A08A385EA6E1}" sibTransId="{C8EB70B8-DEC3-48C1-9CF7-4ADAC162DAF0}"/>
    <dgm:cxn modelId="{A13B9AC9-5316-8644-8B29-F67735420C85}" type="presOf" srcId="{349456E9-612D-4821-A2C8-0EEAD6021EA2}" destId="{BEB4A1B2-4A47-4297-B27A-83A9412A8C54}" srcOrd="0" destOrd="0" presId="urn:microsoft.com/office/officeart/2018/2/layout/IconLabelList"/>
    <dgm:cxn modelId="{7705DED4-4BAE-437D-B5D4-CF46844ED09E}" srcId="{72CAF277-FCEA-4CC8-B637-CD43F2EEB491}" destId="{349456E9-612D-4821-A2C8-0EEAD6021EA2}" srcOrd="0" destOrd="0" parTransId="{F52DEDA7-D471-4D29-9370-E33CF46D19D0}" sibTransId="{BEFF71B1-D6B2-44FD-BC4D-50DAF974ECC8}"/>
    <dgm:cxn modelId="{C34ACCD9-02C8-634F-85F3-6E087FBFFAE3}" type="presOf" srcId="{73F87588-2AB3-48CE-8579-CCA3308A41E5}" destId="{6B91EB5E-F4F1-4682-9E20-1986EBD82618}" srcOrd="0" destOrd="0" presId="urn:microsoft.com/office/officeart/2018/2/layout/IconLabelList"/>
    <dgm:cxn modelId="{F54633ED-243B-47AE-A20A-6BAEA380BAFF}" srcId="{72CAF277-FCEA-4CC8-B637-CD43F2EEB491}" destId="{61828691-9675-4C8D-BDD2-582513C0C74D}" srcOrd="2" destOrd="0" parTransId="{708CCF2D-DF76-4D93-BF84-D999C7B2426B}" sibTransId="{6859C3AF-9729-470B-BBAA-2697012FE37A}"/>
    <dgm:cxn modelId="{56D09AF1-A4B2-994A-A17C-60C257B86D43}" type="presOf" srcId="{72CAF277-FCEA-4CC8-B637-CD43F2EEB491}" destId="{E4483C3B-58C0-476F-A6EC-D865975EB019}" srcOrd="0" destOrd="0" presId="urn:microsoft.com/office/officeart/2018/2/layout/IconLabelList"/>
    <dgm:cxn modelId="{C838DCFA-4F00-4945-A707-165EBC91907A}" type="presOf" srcId="{61828691-9675-4C8D-BDD2-582513C0C74D}" destId="{B55C41F4-FE24-451B-8147-8F005C587B3B}" srcOrd="0" destOrd="0" presId="urn:microsoft.com/office/officeart/2018/2/layout/IconLabelList"/>
    <dgm:cxn modelId="{36976ECD-DD71-AF40-A872-DE8479397F57}" type="presParOf" srcId="{E4483C3B-58C0-476F-A6EC-D865975EB019}" destId="{3AB127DB-DCE6-4727-970D-F45B30D91D32}" srcOrd="0" destOrd="0" presId="urn:microsoft.com/office/officeart/2018/2/layout/IconLabelList"/>
    <dgm:cxn modelId="{B61F9FCB-03DC-A348-BE01-DC4102E7A633}" type="presParOf" srcId="{3AB127DB-DCE6-4727-970D-F45B30D91D32}" destId="{2ABFA245-582C-4350-AE18-BD91247F45AA}" srcOrd="0" destOrd="0" presId="urn:microsoft.com/office/officeart/2018/2/layout/IconLabelList"/>
    <dgm:cxn modelId="{ED39027E-7696-2340-8CC6-6A7748527417}" type="presParOf" srcId="{3AB127DB-DCE6-4727-970D-F45B30D91D32}" destId="{7B0E1017-4565-44E8-836E-49249728FC21}" srcOrd="1" destOrd="0" presId="urn:microsoft.com/office/officeart/2018/2/layout/IconLabelList"/>
    <dgm:cxn modelId="{5CA353EE-3DA5-2143-BE82-5B44BBDDAF9C}" type="presParOf" srcId="{3AB127DB-DCE6-4727-970D-F45B30D91D32}" destId="{BEB4A1B2-4A47-4297-B27A-83A9412A8C54}" srcOrd="2" destOrd="0" presId="urn:microsoft.com/office/officeart/2018/2/layout/IconLabelList"/>
    <dgm:cxn modelId="{6242886F-673A-3446-8193-308271E890FE}" type="presParOf" srcId="{E4483C3B-58C0-476F-A6EC-D865975EB019}" destId="{C3B15F22-4CB3-4EC1-89E0-816B7027F928}" srcOrd="1" destOrd="0" presId="urn:microsoft.com/office/officeart/2018/2/layout/IconLabelList"/>
    <dgm:cxn modelId="{AD6D6B57-ABB3-D449-9B51-03A43981048D}" type="presParOf" srcId="{E4483C3B-58C0-476F-A6EC-D865975EB019}" destId="{EAB9B1EA-35E0-4A4E-837E-5594B4FC5DFC}" srcOrd="2" destOrd="0" presId="urn:microsoft.com/office/officeart/2018/2/layout/IconLabelList"/>
    <dgm:cxn modelId="{A39D0E5F-AA28-B24C-9E3E-9CF1ADBCD82A}" type="presParOf" srcId="{EAB9B1EA-35E0-4A4E-837E-5594B4FC5DFC}" destId="{99EF1BD8-28AA-40FA-826B-D0983274C494}" srcOrd="0" destOrd="0" presId="urn:microsoft.com/office/officeart/2018/2/layout/IconLabelList"/>
    <dgm:cxn modelId="{C126D5F1-080E-5942-9982-41FAFFABB9F9}" type="presParOf" srcId="{EAB9B1EA-35E0-4A4E-837E-5594B4FC5DFC}" destId="{B5B012AC-3145-4478-9A05-3030FB2362F6}" srcOrd="1" destOrd="0" presId="urn:microsoft.com/office/officeart/2018/2/layout/IconLabelList"/>
    <dgm:cxn modelId="{243517A4-9C92-5A4F-9F8A-B97C274B3BF2}" type="presParOf" srcId="{EAB9B1EA-35E0-4A4E-837E-5594B4FC5DFC}" destId="{6B91EB5E-F4F1-4682-9E20-1986EBD82618}" srcOrd="2" destOrd="0" presId="urn:microsoft.com/office/officeart/2018/2/layout/IconLabelList"/>
    <dgm:cxn modelId="{314088C0-97E3-DE47-95F7-50E4DDB099EF}" type="presParOf" srcId="{E4483C3B-58C0-476F-A6EC-D865975EB019}" destId="{3C3FCAF8-CDF8-465D-BDCB-780AE142CDBE}" srcOrd="3" destOrd="0" presId="urn:microsoft.com/office/officeart/2018/2/layout/IconLabelList"/>
    <dgm:cxn modelId="{C94DA310-1F51-6F40-B3A4-AFE5F53877EB}" type="presParOf" srcId="{E4483C3B-58C0-476F-A6EC-D865975EB019}" destId="{1969E227-6481-4D01-9267-D39DD9F4F518}" srcOrd="4" destOrd="0" presId="urn:microsoft.com/office/officeart/2018/2/layout/IconLabelList"/>
    <dgm:cxn modelId="{0173155A-EA0B-AE4E-AA7B-5BCD26B40097}" type="presParOf" srcId="{1969E227-6481-4D01-9267-D39DD9F4F518}" destId="{D301DFFE-4497-465C-9118-FC0417F2590C}" srcOrd="0" destOrd="0" presId="urn:microsoft.com/office/officeart/2018/2/layout/IconLabelList"/>
    <dgm:cxn modelId="{53E5D920-50CD-1148-AED9-0A90EDD0AADC}" type="presParOf" srcId="{1969E227-6481-4D01-9267-D39DD9F4F518}" destId="{95C33CBF-3D1E-4968-9327-8F26F5CC9EE1}" srcOrd="1" destOrd="0" presId="urn:microsoft.com/office/officeart/2018/2/layout/IconLabelList"/>
    <dgm:cxn modelId="{23BBC5FD-D17E-6344-B616-BBE92CFBE980}" type="presParOf" srcId="{1969E227-6481-4D01-9267-D39DD9F4F518}" destId="{B55C41F4-FE24-451B-8147-8F005C587B3B}" srcOrd="2" destOrd="0" presId="urn:microsoft.com/office/officeart/2018/2/layout/IconLabelList"/>
    <dgm:cxn modelId="{B6731793-A606-6A4C-891A-010D78E11F58}" type="presParOf" srcId="{E4483C3B-58C0-476F-A6EC-D865975EB019}" destId="{ACFE4704-E865-48C3-9CB6-524C8E20857E}" srcOrd="5" destOrd="0" presId="urn:microsoft.com/office/officeart/2018/2/layout/IconLabelList"/>
    <dgm:cxn modelId="{65813681-712C-1046-AA4B-72C3D37B8F79}" type="presParOf" srcId="{E4483C3B-58C0-476F-A6EC-D865975EB019}" destId="{8DF19027-2DEB-433E-9640-3BAC67757EF1}" srcOrd="6" destOrd="0" presId="urn:microsoft.com/office/officeart/2018/2/layout/IconLabelList"/>
    <dgm:cxn modelId="{32AA510A-BE43-1541-B5A3-C363B1E59A39}" type="presParOf" srcId="{8DF19027-2DEB-433E-9640-3BAC67757EF1}" destId="{C5587CAC-945B-4C2E-8E53-5542EC1C1B7D}" srcOrd="0" destOrd="0" presId="urn:microsoft.com/office/officeart/2018/2/layout/IconLabelList"/>
    <dgm:cxn modelId="{22537F03-8A5F-5A4B-815E-D8D984031B16}" type="presParOf" srcId="{8DF19027-2DEB-433E-9640-3BAC67757EF1}" destId="{8F5813D6-BA5A-4DB1-984A-FB146B15464E}" srcOrd="1" destOrd="0" presId="urn:microsoft.com/office/officeart/2018/2/layout/IconLabelList"/>
    <dgm:cxn modelId="{C2C41B66-43A3-9249-8614-FE37322E72EF}" type="presParOf" srcId="{8DF19027-2DEB-433E-9640-3BAC67757EF1}" destId="{0CBEFE04-EA92-474A-8860-0829A4C56B59}"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1AAFDDA-DBCE-452D-8BCA-2212C4E3192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22164D07-0C9A-4467-9A7B-5A962487CF98}">
      <dgm:prSet/>
      <dgm:spPr/>
      <dgm:t>
        <a:bodyPr/>
        <a:lstStyle/>
        <a:p>
          <a:r>
            <a:rPr lang="en-US"/>
            <a:t>Large Group Sessions</a:t>
          </a:r>
        </a:p>
      </dgm:t>
    </dgm:pt>
    <dgm:pt modelId="{24DD79C2-5106-4CFB-B30C-ECAAD20FD13A}" type="parTrans" cxnId="{F79D6587-C0E7-4E98-A442-A5ED821EFBD7}">
      <dgm:prSet/>
      <dgm:spPr/>
      <dgm:t>
        <a:bodyPr/>
        <a:lstStyle/>
        <a:p>
          <a:endParaRPr lang="en-US"/>
        </a:p>
      </dgm:t>
    </dgm:pt>
    <dgm:pt modelId="{7B4BF0BF-C7E5-4848-9931-DB19F12905B6}" type="sibTrans" cxnId="{F79D6587-C0E7-4E98-A442-A5ED821EFBD7}">
      <dgm:prSet/>
      <dgm:spPr/>
      <dgm:t>
        <a:bodyPr/>
        <a:lstStyle/>
        <a:p>
          <a:endParaRPr lang="en-US"/>
        </a:p>
      </dgm:t>
    </dgm:pt>
    <dgm:pt modelId="{8B50CEED-AB6B-4AEB-BBE5-2F31CE28A71C}">
      <dgm:prSet/>
      <dgm:spPr/>
      <dgm:t>
        <a:bodyPr/>
        <a:lstStyle/>
        <a:p>
          <a:r>
            <a:rPr lang="en-US" dirty="0"/>
            <a:t>Small Group &amp; Individual Sessions</a:t>
          </a:r>
        </a:p>
      </dgm:t>
    </dgm:pt>
    <dgm:pt modelId="{FDAC65DA-7D90-4774-A4B6-7717E1A773D6}" type="parTrans" cxnId="{EC047911-201F-4FEA-AB6F-8EF46DE2B32E}">
      <dgm:prSet/>
      <dgm:spPr/>
      <dgm:t>
        <a:bodyPr/>
        <a:lstStyle/>
        <a:p>
          <a:endParaRPr lang="en-US"/>
        </a:p>
      </dgm:t>
    </dgm:pt>
    <dgm:pt modelId="{7B53446D-2282-4249-93AF-E3222246E9A3}" type="sibTrans" cxnId="{EC047911-201F-4FEA-AB6F-8EF46DE2B32E}">
      <dgm:prSet/>
      <dgm:spPr/>
      <dgm:t>
        <a:bodyPr/>
        <a:lstStyle/>
        <a:p>
          <a:endParaRPr lang="en-US"/>
        </a:p>
      </dgm:t>
    </dgm:pt>
    <dgm:pt modelId="{A415585D-6B60-4F8E-B8BC-4A21AE93B3E5}">
      <dgm:prSet/>
      <dgm:spPr/>
      <dgm:t>
        <a:bodyPr/>
        <a:lstStyle/>
        <a:p>
          <a:r>
            <a:rPr lang="en-US"/>
            <a:t>Psychiatry Digest Updates</a:t>
          </a:r>
        </a:p>
      </dgm:t>
    </dgm:pt>
    <dgm:pt modelId="{1F2B2D72-A587-46D2-8C59-3A360A325C7A}" type="parTrans" cxnId="{FB50E4A2-FD8D-4F15-BA08-9B5255C25DA7}">
      <dgm:prSet/>
      <dgm:spPr/>
      <dgm:t>
        <a:bodyPr/>
        <a:lstStyle/>
        <a:p>
          <a:endParaRPr lang="en-US"/>
        </a:p>
      </dgm:t>
    </dgm:pt>
    <dgm:pt modelId="{6693E0A1-E549-472E-9A52-E86F99C3CCB4}" type="sibTrans" cxnId="{FB50E4A2-FD8D-4F15-BA08-9B5255C25DA7}">
      <dgm:prSet/>
      <dgm:spPr/>
      <dgm:t>
        <a:bodyPr/>
        <a:lstStyle/>
        <a:p>
          <a:endParaRPr lang="en-US"/>
        </a:p>
      </dgm:t>
    </dgm:pt>
    <dgm:pt modelId="{3B075EE8-DC65-4D5B-B32F-9DB4925AD556}">
      <dgm:prSet/>
      <dgm:spPr/>
      <dgm:t>
        <a:bodyPr/>
        <a:lstStyle/>
        <a:p>
          <a:r>
            <a:rPr lang="en-US"/>
            <a:t>CBME Newsflashes</a:t>
          </a:r>
          <a:endParaRPr lang="en-US" dirty="0"/>
        </a:p>
      </dgm:t>
    </dgm:pt>
    <dgm:pt modelId="{0C09F856-23A4-4AB8-A647-DBF8AD9A1B11}" type="parTrans" cxnId="{185DFB54-58B3-4DD6-813D-8836ECC40CF6}">
      <dgm:prSet/>
      <dgm:spPr/>
      <dgm:t>
        <a:bodyPr/>
        <a:lstStyle/>
        <a:p>
          <a:endParaRPr lang="en-US"/>
        </a:p>
      </dgm:t>
    </dgm:pt>
    <dgm:pt modelId="{0441FD72-CC76-47CC-9FAE-D855D6E20856}" type="sibTrans" cxnId="{185DFB54-58B3-4DD6-813D-8836ECC40CF6}">
      <dgm:prSet/>
      <dgm:spPr/>
      <dgm:t>
        <a:bodyPr/>
        <a:lstStyle/>
        <a:p>
          <a:endParaRPr lang="en-US"/>
        </a:p>
      </dgm:t>
    </dgm:pt>
    <dgm:pt modelId="{9E07E2DD-0DF8-48A3-933A-AB1611E4DFB8}">
      <dgm:prSet/>
      <dgm:spPr/>
      <dgm:t>
        <a:bodyPr/>
        <a:lstStyle/>
        <a:p>
          <a:r>
            <a:rPr lang="en-US"/>
            <a:t>Department Website</a:t>
          </a:r>
        </a:p>
      </dgm:t>
    </dgm:pt>
    <dgm:pt modelId="{D2B6D093-AF8E-4289-B2F8-4CF61B04F7E6}" type="parTrans" cxnId="{8FFD046D-340A-4A75-BF75-6704E88B6010}">
      <dgm:prSet/>
      <dgm:spPr/>
      <dgm:t>
        <a:bodyPr/>
        <a:lstStyle/>
        <a:p>
          <a:endParaRPr lang="en-US"/>
        </a:p>
      </dgm:t>
    </dgm:pt>
    <dgm:pt modelId="{06D182EE-D3E4-43BE-97F7-78A3955C25FA}" type="sibTrans" cxnId="{8FFD046D-340A-4A75-BF75-6704E88B6010}">
      <dgm:prSet/>
      <dgm:spPr/>
      <dgm:t>
        <a:bodyPr/>
        <a:lstStyle/>
        <a:p>
          <a:endParaRPr lang="en-US"/>
        </a:p>
      </dgm:t>
    </dgm:pt>
    <dgm:pt modelId="{E4CE7834-E5A9-4361-8355-5E6F28172C1E}">
      <dgm:prSet/>
      <dgm:spPr/>
      <dgm:t>
        <a:bodyPr/>
        <a:lstStyle/>
        <a:p>
          <a:r>
            <a:rPr lang="en-US"/>
            <a:t>Royal College Website</a:t>
          </a:r>
        </a:p>
      </dgm:t>
    </dgm:pt>
    <dgm:pt modelId="{B3A0BA81-1C4A-4EC4-B224-13207C22318B}" type="parTrans" cxnId="{38CDE10D-BEC2-43E5-A18F-CBAE13905D6F}">
      <dgm:prSet/>
      <dgm:spPr/>
      <dgm:t>
        <a:bodyPr/>
        <a:lstStyle/>
        <a:p>
          <a:endParaRPr lang="en-US"/>
        </a:p>
      </dgm:t>
    </dgm:pt>
    <dgm:pt modelId="{99B73CC5-F82E-4398-9D1B-C661F5C3637E}" type="sibTrans" cxnId="{38CDE10D-BEC2-43E5-A18F-CBAE13905D6F}">
      <dgm:prSet/>
      <dgm:spPr/>
      <dgm:t>
        <a:bodyPr/>
        <a:lstStyle/>
        <a:p>
          <a:endParaRPr lang="en-US"/>
        </a:p>
      </dgm:t>
    </dgm:pt>
    <dgm:pt modelId="{B5E73536-6991-B042-B47A-2CDD6FF159A2}" type="pres">
      <dgm:prSet presAssocID="{91AAFDDA-DBCE-452D-8BCA-2212C4E3192A}" presName="diagram" presStyleCnt="0">
        <dgm:presLayoutVars>
          <dgm:dir/>
          <dgm:resizeHandles val="exact"/>
        </dgm:presLayoutVars>
      </dgm:prSet>
      <dgm:spPr/>
    </dgm:pt>
    <dgm:pt modelId="{48C211DC-ED92-4C4D-8711-765F3A423F51}" type="pres">
      <dgm:prSet presAssocID="{22164D07-0C9A-4467-9A7B-5A962487CF98}" presName="node" presStyleLbl="node1" presStyleIdx="0" presStyleCnt="6">
        <dgm:presLayoutVars>
          <dgm:bulletEnabled val="1"/>
        </dgm:presLayoutVars>
      </dgm:prSet>
      <dgm:spPr/>
    </dgm:pt>
    <dgm:pt modelId="{21E1A033-7561-D846-B0A4-A5D546618DDD}" type="pres">
      <dgm:prSet presAssocID="{7B4BF0BF-C7E5-4848-9931-DB19F12905B6}" presName="sibTrans" presStyleCnt="0"/>
      <dgm:spPr/>
    </dgm:pt>
    <dgm:pt modelId="{A15C2E3D-68EE-CA4B-8C80-54BA4B650AF3}" type="pres">
      <dgm:prSet presAssocID="{8B50CEED-AB6B-4AEB-BBE5-2F31CE28A71C}" presName="node" presStyleLbl="node1" presStyleIdx="1" presStyleCnt="6">
        <dgm:presLayoutVars>
          <dgm:bulletEnabled val="1"/>
        </dgm:presLayoutVars>
      </dgm:prSet>
      <dgm:spPr/>
    </dgm:pt>
    <dgm:pt modelId="{8A752EF1-66C0-A745-BC35-1A48DBFD5B41}" type="pres">
      <dgm:prSet presAssocID="{7B53446D-2282-4249-93AF-E3222246E9A3}" presName="sibTrans" presStyleCnt="0"/>
      <dgm:spPr/>
    </dgm:pt>
    <dgm:pt modelId="{558FC486-2DB4-2548-9C8E-98D592FD5102}" type="pres">
      <dgm:prSet presAssocID="{A415585D-6B60-4F8E-B8BC-4A21AE93B3E5}" presName="node" presStyleLbl="node1" presStyleIdx="2" presStyleCnt="6">
        <dgm:presLayoutVars>
          <dgm:bulletEnabled val="1"/>
        </dgm:presLayoutVars>
      </dgm:prSet>
      <dgm:spPr/>
    </dgm:pt>
    <dgm:pt modelId="{6B4B33B3-24E0-FA4F-9360-1F98BC2784C0}" type="pres">
      <dgm:prSet presAssocID="{6693E0A1-E549-472E-9A52-E86F99C3CCB4}" presName="sibTrans" presStyleCnt="0"/>
      <dgm:spPr/>
    </dgm:pt>
    <dgm:pt modelId="{936BF697-B675-F944-8185-813EA212EB8C}" type="pres">
      <dgm:prSet presAssocID="{3B075EE8-DC65-4D5B-B32F-9DB4925AD556}" presName="node" presStyleLbl="node1" presStyleIdx="3" presStyleCnt="6">
        <dgm:presLayoutVars>
          <dgm:bulletEnabled val="1"/>
        </dgm:presLayoutVars>
      </dgm:prSet>
      <dgm:spPr/>
    </dgm:pt>
    <dgm:pt modelId="{9B6F559C-F27D-CE47-86D5-3F5AD90F8FAD}" type="pres">
      <dgm:prSet presAssocID="{0441FD72-CC76-47CC-9FAE-D855D6E20856}" presName="sibTrans" presStyleCnt="0"/>
      <dgm:spPr/>
    </dgm:pt>
    <dgm:pt modelId="{949ECED3-0BD3-F04F-B037-BCA924860354}" type="pres">
      <dgm:prSet presAssocID="{9E07E2DD-0DF8-48A3-933A-AB1611E4DFB8}" presName="node" presStyleLbl="node1" presStyleIdx="4" presStyleCnt="6">
        <dgm:presLayoutVars>
          <dgm:bulletEnabled val="1"/>
        </dgm:presLayoutVars>
      </dgm:prSet>
      <dgm:spPr/>
    </dgm:pt>
    <dgm:pt modelId="{CA3F2522-8D1C-A744-AED9-5732AE0D1738}" type="pres">
      <dgm:prSet presAssocID="{06D182EE-D3E4-43BE-97F7-78A3955C25FA}" presName="sibTrans" presStyleCnt="0"/>
      <dgm:spPr/>
    </dgm:pt>
    <dgm:pt modelId="{B18FFDF9-E24A-EC47-A319-8E3D3FE93A06}" type="pres">
      <dgm:prSet presAssocID="{E4CE7834-E5A9-4361-8355-5E6F28172C1E}" presName="node" presStyleLbl="node1" presStyleIdx="5" presStyleCnt="6">
        <dgm:presLayoutVars>
          <dgm:bulletEnabled val="1"/>
        </dgm:presLayoutVars>
      </dgm:prSet>
      <dgm:spPr/>
    </dgm:pt>
  </dgm:ptLst>
  <dgm:cxnLst>
    <dgm:cxn modelId="{38CDE10D-BEC2-43E5-A18F-CBAE13905D6F}" srcId="{91AAFDDA-DBCE-452D-8BCA-2212C4E3192A}" destId="{E4CE7834-E5A9-4361-8355-5E6F28172C1E}" srcOrd="5" destOrd="0" parTransId="{B3A0BA81-1C4A-4EC4-B224-13207C22318B}" sibTransId="{99B73CC5-F82E-4398-9D1B-C661F5C3637E}"/>
    <dgm:cxn modelId="{EC047911-201F-4FEA-AB6F-8EF46DE2B32E}" srcId="{91AAFDDA-DBCE-452D-8BCA-2212C4E3192A}" destId="{8B50CEED-AB6B-4AEB-BBE5-2F31CE28A71C}" srcOrd="1" destOrd="0" parTransId="{FDAC65DA-7D90-4774-A4B6-7717E1A773D6}" sibTransId="{7B53446D-2282-4249-93AF-E3222246E9A3}"/>
    <dgm:cxn modelId="{D678AD50-938E-8948-B6FB-3F2BDE8B09A4}" type="presOf" srcId="{E4CE7834-E5A9-4361-8355-5E6F28172C1E}" destId="{B18FFDF9-E24A-EC47-A319-8E3D3FE93A06}" srcOrd="0" destOrd="0" presId="urn:microsoft.com/office/officeart/2005/8/layout/default"/>
    <dgm:cxn modelId="{185DFB54-58B3-4DD6-813D-8836ECC40CF6}" srcId="{91AAFDDA-DBCE-452D-8BCA-2212C4E3192A}" destId="{3B075EE8-DC65-4D5B-B32F-9DB4925AD556}" srcOrd="3" destOrd="0" parTransId="{0C09F856-23A4-4AB8-A647-DBF8AD9A1B11}" sibTransId="{0441FD72-CC76-47CC-9FAE-D855D6E20856}"/>
    <dgm:cxn modelId="{8FFD046D-340A-4A75-BF75-6704E88B6010}" srcId="{91AAFDDA-DBCE-452D-8BCA-2212C4E3192A}" destId="{9E07E2DD-0DF8-48A3-933A-AB1611E4DFB8}" srcOrd="4" destOrd="0" parTransId="{D2B6D093-AF8E-4289-B2F8-4CF61B04F7E6}" sibTransId="{06D182EE-D3E4-43BE-97F7-78A3955C25FA}"/>
    <dgm:cxn modelId="{63CB3C77-5A90-C341-88FE-4A404640233D}" type="presOf" srcId="{8B50CEED-AB6B-4AEB-BBE5-2F31CE28A71C}" destId="{A15C2E3D-68EE-CA4B-8C80-54BA4B650AF3}" srcOrd="0" destOrd="0" presId="urn:microsoft.com/office/officeart/2005/8/layout/default"/>
    <dgm:cxn modelId="{22D78980-439C-8144-8A57-52F8AA2D8996}" type="presOf" srcId="{9E07E2DD-0DF8-48A3-933A-AB1611E4DFB8}" destId="{949ECED3-0BD3-F04F-B037-BCA924860354}" srcOrd="0" destOrd="0" presId="urn:microsoft.com/office/officeart/2005/8/layout/default"/>
    <dgm:cxn modelId="{E66AF383-4A72-E747-BF82-4F556C211B53}" type="presOf" srcId="{91AAFDDA-DBCE-452D-8BCA-2212C4E3192A}" destId="{B5E73536-6991-B042-B47A-2CDD6FF159A2}" srcOrd="0" destOrd="0" presId="urn:microsoft.com/office/officeart/2005/8/layout/default"/>
    <dgm:cxn modelId="{F79D6587-C0E7-4E98-A442-A5ED821EFBD7}" srcId="{91AAFDDA-DBCE-452D-8BCA-2212C4E3192A}" destId="{22164D07-0C9A-4467-9A7B-5A962487CF98}" srcOrd="0" destOrd="0" parTransId="{24DD79C2-5106-4CFB-B30C-ECAAD20FD13A}" sibTransId="{7B4BF0BF-C7E5-4848-9931-DB19F12905B6}"/>
    <dgm:cxn modelId="{8A8A359E-C3DE-8946-ACA7-7FA025D6B627}" type="presOf" srcId="{3B075EE8-DC65-4D5B-B32F-9DB4925AD556}" destId="{936BF697-B675-F944-8185-813EA212EB8C}" srcOrd="0" destOrd="0" presId="urn:microsoft.com/office/officeart/2005/8/layout/default"/>
    <dgm:cxn modelId="{FB50E4A2-FD8D-4F15-BA08-9B5255C25DA7}" srcId="{91AAFDDA-DBCE-452D-8BCA-2212C4E3192A}" destId="{A415585D-6B60-4F8E-B8BC-4A21AE93B3E5}" srcOrd="2" destOrd="0" parTransId="{1F2B2D72-A587-46D2-8C59-3A360A325C7A}" sibTransId="{6693E0A1-E549-472E-9A52-E86F99C3CCB4}"/>
    <dgm:cxn modelId="{4AF6A3BF-7A60-E34E-9E3F-A56C7DC29089}" type="presOf" srcId="{22164D07-0C9A-4467-9A7B-5A962487CF98}" destId="{48C211DC-ED92-4C4D-8711-765F3A423F51}" srcOrd="0" destOrd="0" presId="urn:microsoft.com/office/officeart/2005/8/layout/default"/>
    <dgm:cxn modelId="{6F3C1FEE-6A06-284A-9872-AAE4F02903E0}" type="presOf" srcId="{A415585D-6B60-4F8E-B8BC-4A21AE93B3E5}" destId="{558FC486-2DB4-2548-9C8E-98D592FD5102}" srcOrd="0" destOrd="0" presId="urn:microsoft.com/office/officeart/2005/8/layout/default"/>
    <dgm:cxn modelId="{BBF44295-74DC-804D-8ADF-5B8F3578FB2F}" type="presParOf" srcId="{B5E73536-6991-B042-B47A-2CDD6FF159A2}" destId="{48C211DC-ED92-4C4D-8711-765F3A423F51}" srcOrd="0" destOrd="0" presId="urn:microsoft.com/office/officeart/2005/8/layout/default"/>
    <dgm:cxn modelId="{8C420698-0220-7144-AC0F-ACC0EE86D926}" type="presParOf" srcId="{B5E73536-6991-B042-B47A-2CDD6FF159A2}" destId="{21E1A033-7561-D846-B0A4-A5D546618DDD}" srcOrd="1" destOrd="0" presId="urn:microsoft.com/office/officeart/2005/8/layout/default"/>
    <dgm:cxn modelId="{CB8E46C6-AB6E-3341-8C38-BFFFE1A3134F}" type="presParOf" srcId="{B5E73536-6991-B042-B47A-2CDD6FF159A2}" destId="{A15C2E3D-68EE-CA4B-8C80-54BA4B650AF3}" srcOrd="2" destOrd="0" presId="urn:microsoft.com/office/officeart/2005/8/layout/default"/>
    <dgm:cxn modelId="{6DAEE4BF-D04E-9D45-976B-78047F81E5F4}" type="presParOf" srcId="{B5E73536-6991-B042-B47A-2CDD6FF159A2}" destId="{8A752EF1-66C0-A745-BC35-1A48DBFD5B41}" srcOrd="3" destOrd="0" presId="urn:microsoft.com/office/officeart/2005/8/layout/default"/>
    <dgm:cxn modelId="{4C0F020F-EC61-D247-A024-A7BA938A67BA}" type="presParOf" srcId="{B5E73536-6991-B042-B47A-2CDD6FF159A2}" destId="{558FC486-2DB4-2548-9C8E-98D592FD5102}" srcOrd="4" destOrd="0" presId="urn:microsoft.com/office/officeart/2005/8/layout/default"/>
    <dgm:cxn modelId="{B50CB9B2-E1B0-2145-9205-C69A808CA0C5}" type="presParOf" srcId="{B5E73536-6991-B042-B47A-2CDD6FF159A2}" destId="{6B4B33B3-24E0-FA4F-9360-1F98BC2784C0}" srcOrd="5" destOrd="0" presId="urn:microsoft.com/office/officeart/2005/8/layout/default"/>
    <dgm:cxn modelId="{E8EA0B31-A849-7E4B-AA6F-6EFCFFC19F8F}" type="presParOf" srcId="{B5E73536-6991-B042-B47A-2CDD6FF159A2}" destId="{936BF697-B675-F944-8185-813EA212EB8C}" srcOrd="6" destOrd="0" presId="urn:microsoft.com/office/officeart/2005/8/layout/default"/>
    <dgm:cxn modelId="{D0C95417-3802-9C4D-BD19-7529799AB06B}" type="presParOf" srcId="{B5E73536-6991-B042-B47A-2CDD6FF159A2}" destId="{9B6F559C-F27D-CE47-86D5-3F5AD90F8FAD}" srcOrd="7" destOrd="0" presId="urn:microsoft.com/office/officeart/2005/8/layout/default"/>
    <dgm:cxn modelId="{7B8E60AC-F209-1141-A540-5381E9619B43}" type="presParOf" srcId="{B5E73536-6991-B042-B47A-2CDD6FF159A2}" destId="{949ECED3-0BD3-F04F-B037-BCA924860354}" srcOrd="8" destOrd="0" presId="urn:microsoft.com/office/officeart/2005/8/layout/default"/>
    <dgm:cxn modelId="{C2BCA34E-E175-1D49-A248-7A497127F63C}" type="presParOf" srcId="{B5E73536-6991-B042-B47A-2CDD6FF159A2}" destId="{CA3F2522-8D1C-A744-AED9-5732AE0D1738}" srcOrd="9" destOrd="0" presId="urn:microsoft.com/office/officeart/2005/8/layout/default"/>
    <dgm:cxn modelId="{973A4C09-E67F-284B-A6B6-CF7DDACFF514}" type="presParOf" srcId="{B5E73536-6991-B042-B47A-2CDD6FF159A2}" destId="{B18FFDF9-E24A-EC47-A319-8E3D3FE93A06}"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B0161CA-FD5E-40AC-BCE2-A79F91DC9806}" type="doc">
      <dgm:prSet loTypeId="urn:microsoft.com/office/officeart/2018/5/layout/Centered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9755639F-10CC-42A6-BAFB-01E26736B424}">
      <dgm:prSet custT="1"/>
      <dgm:spPr/>
      <dgm:t>
        <a:bodyPr/>
        <a:lstStyle/>
        <a:p>
          <a:pPr>
            <a:lnSpc>
              <a:spcPct val="100000"/>
            </a:lnSpc>
            <a:defRPr b="1"/>
          </a:pPr>
          <a:r>
            <a:rPr lang="en-US" sz="2000" dirty="0"/>
            <a:t>Go-Live July 1, 2020.</a:t>
          </a:r>
        </a:p>
      </dgm:t>
    </dgm:pt>
    <dgm:pt modelId="{87B9D6AB-B848-445F-9BDC-4F0A898A60BB}" type="parTrans" cxnId="{8CD0EEC7-D3F7-4EC6-A140-BB3D3176081D}">
      <dgm:prSet/>
      <dgm:spPr/>
      <dgm:t>
        <a:bodyPr/>
        <a:lstStyle/>
        <a:p>
          <a:endParaRPr lang="en-US"/>
        </a:p>
      </dgm:t>
    </dgm:pt>
    <dgm:pt modelId="{593F3CA0-947F-4969-A9DF-4E547E76D984}" type="sibTrans" cxnId="{8CD0EEC7-D3F7-4EC6-A140-BB3D3176081D}">
      <dgm:prSet/>
      <dgm:spPr/>
      <dgm:t>
        <a:bodyPr/>
        <a:lstStyle/>
        <a:p>
          <a:endParaRPr lang="en-US"/>
        </a:p>
      </dgm:t>
    </dgm:pt>
    <dgm:pt modelId="{77ED0AE8-98EF-422B-B5D0-FD2EFC45E592}">
      <dgm:prSet custT="1"/>
      <dgm:spPr/>
      <dgm:t>
        <a:bodyPr/>
        <a:lstStyle/>
        <a:p>
          <a:pPr>
            <a:lnSpc>
              <a:spcPct val="100000"/>
            </a:lnSpc>
            <a:defRPr b="1"/>
          </a:pPr>
          <a:r>
            <a:rPr lang="en-US" sz="2000" dirty="0"/>
            <a:t>Soft-Launch with pgy1s July 1, 2019</a:t>
          </a:r>
        </a:p>
      </dgm:t>
    </dgm:pt>
    <dgm:pt modelId="{BFBA8618-8C46-4D58-9750-3B30B2D90A3A}" type="parTrans" cxnId="{9D6021AB-DABF-479E-91F1-640D60F71156}">
      <dgm:prSet/>
      <dgm:spPr/>
      <dgm:t>
        <a:bodyPr/>
        <a:lstStyle/>
        <a:p>
          <a:endParaRPr lang="en-US"/>
        </a:p>
      </dgm:t>
    </dgm:pt>
    <dgm:pt modelId="{B717BB5C-1D07-4928-85B9-07B6875C4866}" type="sibTrans" cxnId="{9D6021AB-DABF-479E-91F1-640D60F71156}">
      <dgm:prSet/>
      <dgm:spPr/>
      <dgm:t>
        <a:bodyPr/>
        <a:lstStyle/>
        <a:p>
          <a:endParaRPr lang="en-US"/>
        </a:p>
      </dgm:t>
    </dgm:pt>
    <dgm:pt modelId="{030C592A-978B-0047-8019-240DB4698475}">
      <dgm:prSet custT="1"/>
      <dgm:spPr/>
      <dgm:t>
        <a:bodyPr/>
        <a:lstStyle/>
        <a:p>
          <a:pPr>
            <a:lnSpc>
              <a:spcPct val="100000"/>
            </a:lnSpc>
            <a:defRPr b="1"/>
          </a:pPr>
          <a:r>
            <a:rPr lang="en-US" sz="2000" dirty="0"/>
            <a:t>Faculty &amp; Resident Development will be ongoing.</a:t>
          </a:r>
        </a:p>
      </dgm:t>
    </dgm:pt>
    <dgm:pt modelId="{2EC779CE-8C91-F04E-92B3-2F3C49981025}" type="parTrans" cxnId="{23238796-4EC6-A24B-BBCF-CB2F5D6B1106}">
      <dgm:prSet/>
      <dgm:spPr/>
      <dgm:t>
        <a:bodyPr/>
        <a:lstStyle/>
        <a:p>
          <a:endParaRPr lang="en-US"/>
        </a:p>
      </dgm:t>
    </dgm:pt>
    <dgm:pt modelId="{1A0585CF-30D1-D34D-B3D0-077B3E1506BE}" type="sibTrans" cxnId="{23238796-4EC6-A24B-BBCF-CB2F5D6B1106}">
      <dgm:prSet/>
      <dgm:spPr/>
      <dgm:t>
        <a:bodyPr/>
        <a:lstStyle/>
        <a:p>
          <a:endParaRPr lang="en-US"/>
        </a:p>
      </dgm:t>
    </dgm:pt>
    <dgm:pt modelId="{63B49434-492C-054C-B701-E149AD8D02C3}">
      <dgm:prSet/>
      <dgm:spPr/>
      <dgm:t>
        <a:bodyPr/>
        <a:lstStyle/>
        <a:p>
          <a:pPr>
            <a:lnSpc>
              <a:spcPct val="100000"/>
            </a:lnSpc>
          </a:pPr>
          <a:r>
            <a:rPr lang="en-US" dirty="0"/>
            <a:t>Current residents remain in current system.</a:t>
          </a:r>
        </a:p>
      </dgm:t>
    </dgm:pt>
    <dgm:pt modelId="{BAE05D04-4CC8-324F-8F93-6F1245F898AB}" type="parTrans" cxnId="{B49A4B6A-CD38-5F40-A92F-E8C2C225AD36}">
      <dgm:prSet/>
      <dgm:spPr/>
      <dgm:t>
        <a:bodyPr/>
        <a:lstStyle/>
        <a:p>
          <a:endParaRPr lang="en-US"/>
        </a:p>
      </dgm:t>
    </dgm:pt>
    <dgm:pt modelId="{B18A3FE4-FBD2-B14F-B272-310AB103D75B}" type="sibTrans" cxnId="{B49A4B6A-CD38-5F40-A92F-E8C2C225AD36}">
      <dgm:prSet/>
      <dgm:spPr/>
      <dgm:t>
        <a:bodyPr/>
        <a:lstStyle/>
        <a:p>
          <a:endParaRPr lang="en-US"/>
        </a:p>
      </dgm:t>
    </dgm:pt>
    <dgm:pt modelId="{26BEE799-F34F-4041-9282-1593F1E79C35}">
      <dgm:prSet/>
      <dgm:spPr/>
      <dgm:t>
        <a:bodyPr/>
        <a:lstStyle/>
        <a:p>
          <a:pPr>
            <a:lnSpc>
              <a:spcPct val="100000"/>
            </a:lnSpc>
            <a:spcAft>
              <a:spcPts val="0"/>
            </a:spcAft>
          </a:pPr>
          <a:r>
            <a:rPr lang="en-US" dirty="0"/>
            <a:t>Faculty Development</a:t>
          </a:r>
        </a:p>
      </dgm:t>
    </dgm:pt>
    <dgm:pt modelId="{6D7FE374-3B49-794B-8154-498B94D16AE9}" type="parTrans" cxnId="{7A5060B3-6716-6A49-9766-67AC99E5DB8E}">
      <dgm:prSet/>
      <dgm:spPr/>
      <dgm:t>
        <a:bodyPr/>
        <a:lstStyle/>
        <a:p>
          <a:endParaRPr lang="en-US"/>
        </a:p>
      </dgm:t>
    </dgm:pt>
    <dgm:pt modelId="{1B24EA26-EAA5-8E4A-A5C1-20F288047D80}" type="sibTrans" cxnId="{7A5060B3-6716-6A49-9766-67AC99E5DB8E}">
      <dgm:prSet/>
      <dgm:spPr/>
      <dgm:t>
        <a:bodyPr/>
        <a:lstStyle/>
        <a:p>
          <a:endParaRPr lang="en-US"/>
        </a:p>
      </dgm:t>
    </dgm:pt>
    <dgm:pt modelId="{C0D1158A-0060-2541-BF7A-61DA4DF70167}">
      <dgm:prSet/>
      <dgm:spPr/>
      <dgm:t>
        <a:bodyPr/>
        <a:lstStyle/>
        <a:p>
          <a:pPr>
            <a:lnSpc>
              <a:spcPct val="100000"/>
            </a:lnSpc>
            <a:spcAft>
              <a:spcPts val="0"/>
            </a:spcAft>
          </a:pPr>
          <a:r>
            <a:rPr lang="en-US" dirty="0"/>
            <a:t>Problem solving &amp; revision</a:t>
          </a:r>
        </a:p>
      </dgm:t>
    </dgm:pt>
    <dgm:pt modelId="{50BF7E37-9CCD-CB46-A1B0-F432EB8F8ABB}" type="parTrans" cxnId="{2BC63D57-8602-5040-A536-A7076434169A}">
      <dgm:prSet/>
      <dgm:spPr/>
      <dgm:t>
        <a:bodyPr/>
        <a:lstStyle/>
        <a:p>
          <a:endParaRPr lang="en-US"/>
        </a:p>
      </dgm:t>
    </dgm:pt>
    <dgm:pt modelId="{92AE352B-C4FA-DB41-B1FA-4DB517E0BF55}" type="sibTrans" cxnId="{2BC63D57-8602-5040-A536-A7076434169A}">
      <dgm:prSet/>
      <dgm:spPr/>
      <dgm:t>
        <a:bodyPr/>
        <a:lstStyle/>
        <a:p>
          <a:endParaRPr lang="en-US"/>
        </a:p>
      </dgm:t>
    </dgm:pt>
    <dgm:pt modelId="{90C1653A-23FA-4340-B07D-163D8C41FAF5}" type="pres">
      <dgm:prSet presAssocID="{4B0161CA-FD5E-40AC-BCE2-A79F91DC9806}" presName="root" presStyleCnt="0">
        <dgm:presLayoutVars>
          <dgm:dir/>
          <dgm:resizeHandles val="exact"/>
        </dgm:presLayoutVars>
      </dgm:prSet>
      <dgm:spPr/>
    </dgm:pt>
    <dgm:pt modelId="{D2587FF9-4F70-469C-8F11-5351DA21D89D}" type="pres">
      <dgm:prSet presAssocID="{9755639F-10CC-42A6-BAFB-01E26736B424}" presName="compNode" presStyleCnt="0"/>
      <dgm:spPr/>
    </dgm:pt>
    <dgm:pt modelId="{62556266-A39A-40E5-B0E9-8D7843F7ACA1}" type="pres">
      <dgm:prSet presAssocID="{9755639F-10CC-42A6-BAFB-01E26736B424}" presName="iconRect" presStyleLbl="node1" presStyleIdx="0" presStyleCnt="3" custScaleX="124702" custScaleY="115996" custLinFactX="300000" custLinFactNeighborX="361073" custLinFactNeighborY="3998"/>
      <dgm:spPr>
        <a:noFill/>
        <a:ln>
          <a:noFill/>
        </a:ln>
      </dgm:spPr>
    </dgm:pt>
    <dgm:pt modelId="{CC0B9F64-B67D-4C52-85DB-2921F1A55F36}" type="pres">
      <dgm:prSet presAssocID="{9755639F-10CC-42A6-BAFB-01E26736B424}" presName="iconSpace" presStyleCnt="0"/>
      <dgm:spPr/>
    </dgm:pt>
    <dgm:pt modelId="{951CAF65-41F4-426E-A8D0-9A17B4837DC3}" type="pres">
      <dgm:prSet presAssocID="{9755639F-10CC-42A6-BAFB-01E26736B424}" presName="parTx" presStyleLbl="revTx" presStyleIdx="0" presStyleCnt="6" custScaleY="131835" custLinFactNeighborX="1561" custLinFactNeighborY="42822">
        <dgm:presLayoutVars>
          <dgm:chMax val="0"/>
          <dgm:chPref val="0"/>
        </dgm:presLayoutVars>
      </dgm:prSet>
      <dgm:spPr/>
    </dgm:pt>
    <dgm:pt modelId="{F8A0E1CC-6902-4097-9416-239723036C3A}" type="pres">
      <dgm:prSet presAssocID="{9755639F-10CC-42A6-BAFB-01E26736B424}" presName="txSpace" presStyleCnt="0"/>
      <dgm:spPr/>
    </dgm:pt>
    <dgm:pt modelId="{817A9F6F-ED40-4D42-ADAE-8E67B5292C28}" type="pres">
      <dgm:prSet presAssocID="{9755639F-10CC-42A6-BAFB-01E26736B424}" presName="desTx" presStyleLbl="revTx" presStyleIdx="1" presStyleCnt="6" custLinFactNeighborX="586" custLinFactNeighborY="-93632">
        <dgm:presLayoutVars/>
      </dgm:prSet>
      <dgm:spPr/>
    </dgm:pt>
    <dgm:pt modelId="{C1D1652F-26D3-495C-ADA8-8347D2489725}" type="pres">
      <dgm:prSet presAssocID="{593F3CA0-947F-4969-A9DF-4E547E76D984}" presName="sibTrans" presStyleCnt="0"/>
      <dgm:spPr/>
    </dgm:pt>
    <dgm:pt modelId="{BD7E61DD-CC5A-4AE2-85CF-BA206A23D02A}" type="pres">
      <dgm:prSet presAssocID="{77ED0AE8-98EF-422B-B5D0-FD2EFC45E592}" presName="compNode" presStyleCnt="0"/>
      <dgm:spPr/>
    </dgm:pt>
    <dgm:pt modelId="{9A38D7E8-DED0-4402-89D2-5E5F3EE60017}" type="pres">
      <dgm:prSet presAssocID="{77ED0AE8-98EF-422B-B5D0-FD2EFC45E592}" presName="iconRect" presStyleLbl="node1" presStyleIdx="1" presStyleCnt="3" custScaleX="123507" custScaleY="134055"/>
      <dgm:spPr>
        <a:blipFill>
          <a:blip xmlns:r="http://schemas.openxmlformats.org/officeDocument/2006/relationships" r:embed="rId1">
            <a:extLst>
              <a:ext uri="{96DAC541-7B7A-43D3-8B79-37D633B846F1}">
                <asvg:svgBlip xmlns:asvg="http://schemas.microsoft.com/office/drawing/2016/SVG/main" r:embed="rId2"/>
              </a:ext>
            </a:extLst>
          </a:blip>
          <a:srcRect/>
          <a:stretch>
            <a:fillRect l="-4000" r="-4000"/>
          </a:stretch>
        </a:blipFill>
        <a:ln>
          <a:noFill/>
        </a:ln>
      </dgm:spPr>
      <dgm:extLst>
        <a:ext uri="{E40237B7-FDA0-4F09-8148-C483321AD2D9}">
          <dgm14:cNvPr xmlns:dgm14="http://schemas.microsoft.com/office/drawing/2010/diagram" id="0" name="" descr="Send"/>
        </a:ext>
      </dgm:extLst>
    </dgm:pt>
    <dgm:pt modelId="{112BDF1A-0F7E-4863-A234-B6DFA43056DB}" type="pres">
      <dgm:prSet presAssocID="{77ED0AE8-98EF-422B-B5D0-FD2EFC45E592}" presName="iconSpace" presStyleCnt="0"/>
      <dgm:spPr/>
    </dgm:pt>
    <dgm:pt modelId="{4C96B802-47DC-435D-93DB-52024F482D1E}" type="pres">
      <dgm:prSet presAssocID="{77ED0AE8-98EF-422B-B5D0-FD2EFC45E592}" presName="parTx" presStyleLbl="revTx" presStyleIdx="2" presStyleCnt="6" custScaleY="134445" custLinFactNeighborX="-53" custLinFactNeighborY="41429">
        <dgm:presLayoutVars>
          <dgm:chMax val="0"/>
          <dgm:chPref val="0"/>
        </dgm:presLayoutVars>
      </dgm:prSet>
      <dgm:spPr/>
    </dgm:pt>
    <dgm:pt modelId="{DCD106B6-3B45-4573-B232-85B709A88F9C}" type="pres">
      <dgm:prSet presAssocID="{77ED0AE8-98EF-422B-B5D0-FD2EFC45E592}" presName="txSpace" presStyleCnt="0"/>
      <dgm:spPr/>
    </dgm:pt>
    <dgm:pt modelId="{9A5375FD-ABD9-4D57-82F8-7B2F7FD91622}" type="pres">
      <dgm:prSet presAssocID="{77ED0AE8-98EF-422B-B5D0-FD2EFC45E592}" presName="desTx" presStyleLbl="revTx" presStyleIdx="3" presStyleCnt="6" custLinFactNeighborX="-53" custLinFactNeighborY="49727">
        <dgm:presLayoutVars/>
      </dgm:prSet>
      <dgm:spPr/>
    </dgm:pt>
    <dgm:pt modelId="{1057941D-1427-D84D-B923-96239F0E2BAE}" type="pres">
      <dgm:prSet presAssocID="{B717BB5C-1D07-4928-85B9-07B6875C4866}" presName="sibTrans" presStyleCnt="0"/>
      <dgm:spPr/>
    </dgm:pt>
    <dgm:pt modelId="{9FA7231C-5843-A441-9ABA-3D3761796DBD}" type="pres">
      <dgm:prSet presAssocID="{030C592A-978B-0047-8019-240DB4698475}" presName="compNode" presStyleCnt="0"/>
      <dgm:spPr/>
    </dgm:pt>
    <dgm:pt modelId="{B12CE0B0-E377-9447-A86D-39F8E63F5684}" type="pres">
      <dgm:prSet presAssocID="{030C592A-978B-0047-8019-240DB4698475}" presName="iconRect" presStyleLbl="node1" presStyleIdx="2" presStyleCnt="3" custScaleX="134476" custScaleY="128359" custLinFactX="-300000" custLinFactNeighborX="-375914" custLinFactNeighborY="-23053"/>
      <dgm:spPr>
        <a:blipFill>
          <a:blip xmlns:r="http://schemas.openxmlformats.org/officeDocument/2006/relationships" r:embed="rId3">
            <a:extLst>
              <a:ext uri="{96DAC541-7B7A-43D3-8B79-37D633B846F1}">
                <asvg:svgBlip xmlns:asvg="http://schemas.microsoft.com/office/drawing/2016/SVG/main" r:embed="rId4"/>
              </a:ext>
            </a:extLst>
          </a:blip>
          <a:srcRect/>
          <a:stretch>
            <a:fillRect t="-2000" b="-2000"/>
          </a:stretch>
        </a:blipFill>
      </dgm:spPr>
      <dgm:extLst>
        <a:ext uri="{E40237B7-FDA0-4F09-8148-C483321AD2D9}">
          <dgm14:cNvPr xmlns:dgm14="http://schemas.microsoft.com/office/drawing/2010/diagram" id="0" name="" descr="Share"/>
        </a:ext>
      </dgm:extLst>
    </dgm:pt>
    <dgm:pt modelId="{EEB78786-1286-A34F-B05D-5B9110FE3B23}" type="pres">
      <dgm:prSet presAssocID="{030C592A-978B-0047-8019-240DB4698475}" presName="iconSpace" presStyleCnt="0"/>
      <dgm:spPr/>
    </dgm:pt>
    <dgm:pt modelId="{77A45323-7287-574B-B0BA-F49228DFF80C}" type="pres">
      <dgm:prSet presAssocID="{030C592A-978B-0047-8019-240DB4698475}" presName="parTx" presStyleLbl="revTx" presStyleIdx="4" presStyleCnt="6" custScaleY="146715" custLinFactNeighborX="1446" custLinFactNeighborY="51229">
        <dgm:presLayoutVars>
          <dgm:chMax val="0"/>
          <dgm:chPref val="0"/>
        </dgm:presLayoutVars>
      </dgm:prSet>
      <dgm:spPr/>
    </dgm:pt>
    <dgm:pt modelId="{5720B238-BFB2-0F43-9558-48F60B2175D0}" type="pres">
      <dgm:prSet presAssocID="{030C592A-978B-0047-8019-240DB4698475}" presName="txSpace" presStyleCnt="0"/>
      <dgm:spPr/>
    </dgm:pt>
    <dgm:pt modelId="{320115EC-1837-C249-8904-DA87D15B3B0F}" type="pres">
      <dgm:prSet presAssocID="{030C592A-978B-0047-8019-240DB4698475}" presName="desTx" presStyleLbl="revTx" presStyleIdx="5" presStyleCnt="6">
        <dgm:presLayoutVars/>
      </dgm:prSet>
      <dgm:spPr/>
    </dgm:pt>
  </dgm:ptLst>
  <dgm:cxnLst>
    <dgm:cxn modelId="{8B12A40D-A61F-B840-9D5F-DA25CC8E203A}" type="presOf" srcId="{9755639F-10CC-42A6-BAFB-01E26736B424}" destId="{951CAF65-41F4-426E-A8D0-9A17B4837DC3}" srcOrd="0" destOrd="0" presId="urn:microsoft.com/office/officeart/2018/5/layout/CenteredIconLabelDescriptionList"/>
    <dgm:cxn modelId="{7ADB5715-964A-E448-AF39-0FBBD005C1EC}" type="presOf" srcId="{030C592A-978B-0047-8019-240DB4698475}" destId="{77A45323-7287-574B-B0BA-F49228DFF80C}" srcOrd="0" destOrd="0" presId="urn:microsoft.com/office/officeart/2018/5/layout/CenteredIconLabelDescriptionList"/>
    <dgm:cxn modelId="{4A6E1D2A-23E1-854C-98AF-6408DDF4C9F1}" type="presOf" srcId="{C0D1158A-0060-2541-BF7A-61DA4DF70167}" destId="{9A5375FD-ABD9-4D57-82F8-7B2F7FD91622}" srcOrd="0" destOrd="1" presId="urn:microsoft.com/office/officeart/2018/5/layout/CenteredIconLabelDescriptionList"/>
    <dgm:cxn modelId="{2BC63D57-8602-5040-A536-A7076434169A}" srcId="{77ED0AE8-98EF-422B-B5D0-FD2EFC45E592}" destId="{C0D1158A-0060-2541-BF7A-61DA4DF70167}" srcOrd="1" destOrd="0" parTransId="{50BF7E37-9CCD-CB46-A1B0-F432EB8F8ABB}" sibTransId="{92AE352B-C4FA-DB41-B1FA-4DB517E0BF55}"/>
    <dgm:cxn modelId="{7B984D5E-B2F9-4145-AECC-659496C30B0E}" type="presOf" srcId="{4B0161CA-FD5E-40AC-BCE2-A79F91DC9806}" destId="{90C1653A-23FA-4340-B07D-163D8C41FAF5}" srcOrd="0" destOrd="0" presId="urn:microsoft.com/office/officeart/2018/5/layout/CenteredIconLabelDescriptionList"/>
    <dgm:cxn modelId="{B49A4B6A-CD38-5F40-A92F-E8C2C225AD36}" srcId="{9755639F-10CC-42A6-BAFB-01E26736B424}" destId="{63B49434-492C-054C-B701-E149AD8D02C3}" srcOrd="0" destOrd="0" parTransId="{BAE05D04-4CC8-324F-8F93-6F1245F898AB}" sibTransId="{B18A3FE4-FBD2-B14F-B272-310AB103D75B}"/>
    <dgm:cxn modelId="{0B403571-A473-A54C-9338-5FA263791A0C}" type="presOf" srcId="{63B49434-492C-054C-B701-E149AD8D02C3}" destId="{817A9F6F-ED40-4D42-ADAE-8E67B5292C28}" srcOrd="0" destOrd="0" presId="urn:microsoft.com/office/officeart/2018/5/layout/CenteredIconLabelDescriptionList"/>
    <dgm:cxn modelId="{23238796-4EC6-A24B-BBCF-CB2F5D6B1106}" srcId="{4B0161CA-FD5E-40AC-BCE2-A79F91DC9806}" destId="{030C592A-978B-0047-8019-240DB4698475}" srcOrd="2" destOrd="0" parTransId="{2EC779CE-8C91-F04E-92B3-2F3C49981025}" sibTransId="{1A0585CF-30D1-D34D-B3D0-077B3E1506BE}"/>
    <dgm:cxn modelId="{9D6021AB-DABF-479E-91F1-640D60F71156}" srcId="{4B0161CA-FD5E-40AC-BCE2-A79F91DC9806}" destId="{77ED0AE8-98EF-422B-B5D0-FD2EFC45E592}" srcOrd="1" destOrd="0" parTransId="{BFBA8618-8C46-4D58-9750-3B30B2D90A3A}" sibTransId="{B717BB5C-1D07-4928-85B9-07B6875C4866}"/>
    <dgm:cxn modelId="{7A5060B3-6716-6A49-9766-67AC99E5DB8E}" srcId="{77ED0AE8-98EF-422B-B5D0-FD2EFC45E592}" destId="{26BEE799-F34F-4041-9282-1593F1E79C35}" srcOrd="0" destOrd="0" parTransId="{6D7FE374-3B49-794B-8154-498B94D16AE9}" sibTransId="{1B24EA26-EAA5-8E4A-A5C1-20F288047D80}"/>
    <dgm:cxn modelId="{8CD0EEC7-D3F7-4EC6-A140-BB3D3176081D}" srcId="{4B0161CA-FD5E-40AC-BCE2-A79F91DC9806}" destId="{9755639F-10CC-42A6-BAFB-01E26736B424}" srcOrd="0" destOrd="0" parTransId="{87B9D6AB-B848-445F-9BDC-4F0A898A60BB}" sibTransId="{593F3CA0-947F-4969-A9DF-4E547E76D984}"/>
    <dgm:cxn modelId="{27AE50D8-57E4-9148-9BA3-4FD729FED938}" type="presOf" srcId="{77ED0AE8-98EF-422B-B5D0-FD2EFC45E592}" destId="{4C96B802-47DC-435D-93DB-52024F482D1E}" srcOrd="0" destOrd="0" presId="urn:microsoft.com/office/officeart/2018/5/layout/CenteredIconLabelDescriptionList"/>
    <dgm:cxn modelId="{B8FB0DEC-DCB6-124E-9582-C013E973F99D}" type="presOf" srcId="{26BEE799-F34F-4041-9282-1593F1E79C35}" destId="{9A5375FD-ABD9-4D57-82F8-7B2F7FD91622}" srcOrd="0" destOrd="0" presId="urn:microsoft.com/office/officeart/2018/5/layout/CenteredIconLabelDescriptionList"/>
    <dgm:cxn modelId="{EAE2F591-FCA6-CF40-AF88-97138B831D45}" type="presParOf" srcId="{90C1653A-23FA-4340-B07D-163D8C41FAF5}" destId="{D2587FF9-4F70-469C-8F11-5351DA21D89D}" srcOrd="0" destOrd="0" presId="urn:microsoft.com/office/officeart/2018/5/layout/CenteredIconLabelDescriptionList"/>
    <dgm:cxn modelId="{9C381425-52CB-9E48-BD2B-6DA6DC66C5D4}" type="presParOf" srcId="{D2587FF9-4F70-469C-8F11-5351DA21D89D}" destId="{62556266-A39A-40E5-B0E9-8D7843F7ACA1}" srcOrd="0" destOrd="0" presId="urn:microsoft.com/office/officeart/2018/5/layout/CenteredIconLabelDescriptionList"/>
    <dgm:cxn modelId="{21D7485B-FAAE-6D4C-B3E5-A10EC09C5B05}" type="presParOf" srcId="{D2587FF9-4F70-469C-8F11-5351DA21D89D}" destId="{CC0B9F64-B67D-4C52-85DB-2921F1A55F36}" srcOrd="1" destOrd="0" presId="urn:microsoft.com/office/officeart/2018/5/layout/CenteredIconLabelDescriptionList"/>
    <dgm:cxn modelId="{64ECB4E1-A538-4F49-98DD-BEE44F24421F}" type="presParOf" srcId="{D2587FF9-4F70-469C-8F11-5351DA21D89D}" destId="{951CAF65-41F4-426E-A8D0-9A17B4837DC3}" srcOrd="2" destOrd="0" presId="urn:microsoft.com/office/officeart/2018/5/layout/CenteredIconLabelDescriptionList"/>
    <dgm:cxn modelId="{13EDB91D-B4C9-EB42-BAA1-C502538E626D}" type="presParOf" srcId="{D2587FF9-4F70-469C-8F11-5351DA21D89D}" destId="{F8A0E1CC-6902-4097-9416-239723036C3A}" srcOrd="3" destOrd="0" presId="urn:microsoft.com/office/officeart/2018/5/layout/CenteredIconLabelDescriptionList"/>
    <dgm:cxn modelId="{FD9D28BE-3A94-B94D-B371-955D128C88BF}" type="presParOf" srcId="{D2587FF9-4F70-469C-8F11-5351DA21D89D}" destId="{817A9F6F-ED40-4D42-ADAE-8E67B5292C28}" srcOrd="4" destOrd="0" presId="urn:microsoft.com/office/officeart/2018/5/layout/CenteredIconLabelDescriptionList"/>
    <dgm:cxn modelId="{AEBD774F-06C1-7F4E-AA88-3C77AAFAE566}" type="presParOf" srcId="{90C1653A-23FA-4340-B07D-163D8C41FAF5}" destId="{C1D1652F-26D3-495C-ADA8-8347D2489725}" srcOrd="1" destOrd="0" presId="urn:microsoft.com/office/officeart/2018/5/layout/CenteredIconLabelDescriptionList"/>
    <dgm:cxn modelId="{F7F2ED44-C571-324C-942E-446CE78B8EC0}" type="presParOf" srcId="{90C1653A-23FA-4340-B07D-163D8C41FAF5}" destId="{BD7E61DD-CC5A-4AE2-85CF-BA206A23D02A}" srcOrd="2" destOrd="0" presId="urn:microsoft.com/office/officeart/2018/5/layout/CenteredIconLabelDescriptionList"/>
    <dgm:cxn modelId="{503744CD-74FF-384C-903D-40E09D16FD9C}" type="presParOf" srcId="{BD7E61DD-CC5A-4AE2-85CF-BA206A23D02A}" destId="{9A38D7E8-DED0-4402-89D2-5E5F3EE60017}" srcOrd="0" destOrd="0" presId="urn:microsoft.com/office/officeart/2018/5/layout/CenteredIconLabelDescriptionList"/>
    <dgm:cxn modelId="{4FBCD441-55DD-9D43-AEE1-6CB25FFFCEF7}" type="presParOf" srcId="{BD7E61DD-CC5A-4AE2-85CF-BA206A23D02A}" destId="{112BDF1A-0F7E-4863-A234-B6DFA43056DB}" srcOrd="1" destOrd="0" presId="urn:microsoft.com/office/officeart/2018/5/layout/CenteredIconLabelDescriptionList"/>
    <dgm:cxn modelId="{E33ECFD3-0403-814E-A54E-B0370A72E297}" type="presParOf" srcId="{BD7E61DD-CC5A-4AE2-85CF-BA206A23D02A}" destId="{4C96B802-47DC-435D-93DB-52024F482D1E}" srcOrd="2" destOrd="0" presId="urn:microsoft.com/office/officeart/2018/5/layout/CenteredIconLabelDescriptionList"/>
    <dgm:cxn modelId="{10452E18-DBBF-3247-BEB6-C0618C18D1C3}" type="presParOf" srcId="{BD7E61DD-CC5A-4AE2-85CF-BA206A23D02A}" destId="{DCD106B6-3B45-4573-B232-85B709A88F9C}" srcOrd="3" destOrd="0" presId="urn:microsoft.com/office/officeart/2018/5/layout/CenteredIconLabelDescriptionList"/>
    <dgm:cxn modelId="{62037798-0D63-7741-BAD0-6CFEF670ACA0}" type="presParOf" srcId="{BD7E61DD-CC5A-4AE2-85CF-BA206A23D02A}" destId="{9A5375FD-ABD9-4D57-82F8-7B2F7FD91622}" srcOrd="4" destOrd="0" presId="urn:microsoft.com/office/officeart/2018/5/layout/CenteredIconLabelDescriptionList"/>
    <dgm:cxn modelId="{24F5B8F4-C136-A649-9E99-D09F922302D8}" type="presParOf" srcId="{90C1653A-23FA-4340-B07D-163D8C41FAF5}" destId="{1057941D-1427-D84D-B923-96239F0E2BAE}" srcOrd="3" destOrd="0" presId="urn:microsoft.com/office/officeart/2018/5/layout/CenteredIconLabelDescriptionList"/>
    <dgm:cxn modelId="{F944FB1E-2241-BE4D-82FE-EF33CF5028F9}" type="presParOf" srcId="{90C1653A-23FA-4340-B07D-163D8C41FAF5}" destId="{9FA7231C-5843-A441-9ABA-3D3761796DBD}" srcOrd="4" destOrd="0" presId="urn:microsoft.com/office/officeart/2018/5/layout/CenteredIconLabelDescriptionList"/>
    <dgm:cxn modelId="{E30FA6BA-10E1-A141-80FF-9D7C718DA46B}" type="presParOf" srcId="{9FA7231C-5843-A441-9ABA-3D3761796DBD}" destId="{B12CE0B0-E377-9447-A86D-39F8E63F5684}" srcOrd="0" destOrd="0" presId="urn:microsoft.com/office/officeart/2018/5/layout/CenteredIconLabelDescriptionList"/>
    <dgm:cxn modelId="{EC612834-C631-E54B-A49D-4226C86E8263}" type="presParOf" srcId="{9FA7231C-5843-A441-9ABA-3D3761796DBD}" destId="{EEB78786-1286-A34F-B05D-5B9110FE3B23}" srcOrd="1" destOrd="0" presId="urn:microsoft.com/office/officeart/2018/5/layout/CenteredIconLabelDescriptionList"/>
    <dgm:cxn modelId="{4C10C65E-7FEF-E943-B9D8-165C79E8B5F6}" type="presParOf" srcId="{9FA7231C-5843-A441-9ABA-3D3761796DBD}" destId="{77A45323-7287-574B-B0BA-F49228DFF80C}" srcOrd="2" destOrd="0" presId="urn:microsoft.com/office/officeart/2018/5/layout/CenteredIconLabelDescriptionList"/>
    <dgm:cxn modelId="{9336EB07-DC16-F745-91B2-6FDF1B9FDEA6}" type="presParOf" srcId="{9FA7231C-5843-A441-9ABA-3D3761796DBD}" destId="{5720B238-BFB2-0F43-9558-48F60B2175D0}" srcOrd="3" destOrd="0" presId="urn:microsoft.com/office/officeart/2018/5/layout/CenteredIconLabelDescriptionList"/>
    <dgm:cxn modelId="{550B312A-74C3-D440-842E-C6BF0D07C2FA}" type="presParOf" srcId="{9FA7231C-5843-A441-9ABA-3D3761796DBD}" destId="{320115EC-1837-C249-8904-DA87D15B3B0F}" srcOrd="4" destOrd="0" presId="urn:microsoft.com/office/officeart/2018/5/layout/CenteredIconLabelDescription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0161CA-FD5E-40AC-BCE2-A79F91DC9806}" type="doc">
      <dgm:prSet loTypeId="urn:microsoft.com/office/officeart/2018/5/layout/Centered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9755639F-10CC-42A6-BAFB-01E26736B424}">
      <dgm:prSet custT="1"/>
      <dgm:spPr/>
      <dgm:t>
        <a:bodyPr/>
        <a:lstStyle/>
        <a:p>
          <a:pPr>
            <a:lnSpc>
              <a:spcPct val="100000"/>
            </a:lnSpc>
            <a:spcAft>
              <a:spcPts val="0"/>
            </a:spcAft>
            <a:defRPr b="1"/>
          </a:pPr>
          <a:r>
            <a:rPr lang="en-US" sz="2000" dirty="0"/>
            <a:t>Residents will progress through</a:t>
          </a:r>
        </a:p>
        <a:p>
          <a:pPr>
            <a:lnSpc>
              <a:spcPct val="100000"/>
            </a:lnSpc>
            <a:spcAft>
              <a:spcPts val="0"/>
            </a:spcAft>
            <a:defRPr b="1"/>
          </a:pPr>
          <a:r>
            <a:rPr lang="en-US" sz="2000" dirty="0"/>
            <a:t>Stages of Training</a:t>
          </a:r>
        </a:p>
        <a:p>
          <a:pPr>
            <a:lnSpc>
              <a:spcPct val="100000"/>
            </a:lnSpc>
            <a:spcAft>
              <a:spcPts val="0"/>
            </a:spcAft>
            <a:defRPr b="1"/>
          </a:pPr>
          <a:r>
            <a:rPr lang="en-US" sz="2000" dirty="0"/>
            <a:t>along the Competence Continuum</a:t>
          </a:r>
          <a:r>
            <a:rPr lang="en-US" sz="1600" dirty="0"/>
            <a:t>.</a:t>
          </a:r>
        </a:p>
      </dgm:t>
    </dgm:pt>
    <dgm:pt modelId="{87B9D6AB-B848-445F-9BDC-4F0A898A60BB}" type="parTrans" cxnId="{8CD0EEC7-D3F7-4EC6-A140-BB3D3176081D}">
      <dgm:prSet/>
      <dgm:spPr/>
      <dgm:t>
        <a:bodyPr/>
        <a:lstStyle/>
        <a:p>
          <a:endParaRPr lang="en-US"/>
        </a:p>
      </dgm:t>
    </dgm:pt>
    <dgm:pt modelId="{593F3CA0-947F-4969-A9DF-4E547E76D984}" type="sibTrans" cxnId="{8CD0EEC7-D3F7-4EC6-A140-BB3D3176081D}">
      <dgm:prSet/>
      <dgm:spPr/>
      <dgm:t>
        <a:bodyPr/>
        <a:lstStyle/>
        <a:p>
          <a:endParaRPr lang="en-US"/>
        </a:p>
      </dgm:t>
    </dgm:pt>
    <dgm:pt modelId="{A55EDE45-AD57-417F-9521-D1D6BBC61DD5}">
      <dgm:prSet/>
      <dgm:spPr/>
      <dgm:t>
        <a:bodyPr/>
        <a:lstStyle/>
        <a:p>
          <a:pPr>
            <a:lnSpc>
              <a:spcPct val="100000"/>
            </a:lnSpc>
          </a:pPr>
          <a:endParaRPr lang="en-US" dirty="0"/>
        </a:p>
      </dgm:t>
    </dgm:pt>
    <dgm:pt modelId="{2B62640C-6DAA-446B-865B-6A2ACC55E8DD}" type="parTrans" cxnId="{396BEEF5-CB9E-493E-ABAE-931275971D2F}">
      <dgm:prSet/>
      <dgm:spPr/>
      <dgm:t>
        <a:bodyPr/>
        <a:lstStyle/>
        <a:p>
          <a:endParaRPr lang="en-US"/>
        </a:p>
      </dgm:t>
    </dgm:pt>
    <dgm:pt modelId="{A83E3405-95BF-4272-8563-B29BBDACDDCF}" type="sibTrans" cxnId="{396BEEF5-CB9E-493E-ABAE-931275971D2F}">
      <dgm:prSet/>
      <dgm:spPr/>
      <dgm:t>
        <a:bodyPr/>
        <a:lstStyle/>
        <a:p>
          <a:endParaRPr lang="en-US"/>
        </a:p>
      </dgm:t>
    </dgm:pt>
    <dgm:pt modelId="{77ED0AE8-98EF-422B-B5D0-FD2EFC45E592}">
      <dgm:prSet custT="1"/>
      <dgm:spPr/>
      <dgm:t>
        <a:bodyPr/>
        <a:lstStyle/>
        <a:p>
          <a:pPr>
            <a:lnSpc>
              <a:spcPct val="100000"/>
            </a:lnSpc>
            <a:spcAft>
              <a:spcPts val="0"/>
            </a:spcAft>
            <a:defRPr b="1"/>
          </a:pPr>
          <a:r>
            <a:rPr lang="en-US" sz="2000" dirty="0"/>
            <a:t>There will be defined </a:t>
          </a:r>
        </a:p>
        <a:p>
          <a:pPr>
            <a:lnSpc>
              <a:spcPct val="100000"/>
            </a:lnSpc>
            <a:spcAft>
              <a:spcPts val="0"/>
            </a:spcAft>
            <a:defRPr b="1"/>
          </a:pPr>
          <a:r>
            <a:rPr lang="en-US" sz="2000" dirty="0"/>
            <a:t>Required Training Experiences </a:t>
          </a:r>
        </a:p>
        <a:p>
          <a:pPr>
            <a:lnSpc>
              <a:spcPct val="100000"/>
            </a:lnSpc>
            <a:spcAft>
              <a:spcPts val="0"/>
            </a:spcAft>
            <a:defRPr b="1"/>
          </a:pPr>
          <a:r>
            <a:rPr lang="en-US" sz="2000" dirty="0"/>
            <a:t>in each stage of training.</a:t>
          </a:r>
        </a:p>
      </dgm:t>
    </dgm:pt>
    <dgm:pt modelId="{BFBA8618-8C46-4D58-9750-3B30B2D90A3A}" type="parTrans" cxnId="{9D6021AB-DABF-479E-91F1-640D60F71156}">
      <dgm:prSet/>
      <dgm:spPr/>
      <dgm:t>
        <a:bodyPr/>
        <a:lstStyle/>
        <a:p>
          <a:endParaRPr lang="en-US"/>
        </a:p>
      </dgm:t>
    </dgm:pt>
    <dgm:pt modelId="{B717BB5C-1D07-4928-85B9-07B6875C4866}" type="sibTrans" cxnId="{9D6021AB-DABF-479E-91F1-640D60F71156}">
      <dgm:prSet/>
      <dgm:spPr/>
      <dgm:t>
        <a:bodyPr/>
        <a:lstStyle/>
        <a:p>
          <a:endParaRPr lang="en-US"/>
        </a:p>
      </dgm:t>
    </dgm:pt>
    <dgm:pt modelId="{90C1653A-23FA-4340-B07D-163D8C41FAF5}" type="pres">
      <dgm:prSet presAssocID="{4B0161CA-FD5E-40AC-BCE2-A79F91DC9806}" presName="root" presStyleCnt="0">
        <dgm:presLayoutVars>
          <dgm:dir/>
          <dgm:resizeHandles val="exact"/>
        </dgm:presLayoutVars>
      </dgm:prSet>
      <dgm:spPr/>
    </dgm:pt>
    <dgm:pt modelId="{D2587FF9-4F70-469C-8F11-5351DA21D89D}" type="pres">
      <dgm:prSet presAssocID="{9755639F-10CC-42A6-BAFB-01E26736B424}" presName="compNode" presStyleCnt="0"/>
      <dgm:spPr/>
    </dgm:pt>
    <dgm:pt modelId="{62556266-A39A-40E5-B0E9-8D7843F7ACA1}" type="pres">
      <dgm:prSet presAssocID="{9755639F-10CC-42A6-BAFB-01E26736B42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siness Growth"/>
        </a:ext>
      </dgm:extLst>
    </dgm:pt>
    <dgm:pt modelId="{CC0B9F64-B67D-4C52-85DB-2921F1A55F36}" type="pres">
      <dgm:prSet presAssocID="{9755639F-10CC-42A6-BAFB-01E26736B424}" presName="iconSpace" presStyleCnt="0"/>
      <dgm:spPr/>
    </dgm:pt>
    <dgm:pt modelId="{951CAF65-41F4-426E-A8D0-9A17B4837DC3}" type="pres">
      <dgm:prSet presAssocID="{9755639F-10CC-42A6-BAFB-01E26736B424}" presName="parTx" presStyleLbl="revTx" presStyleIdx="0" presStyleCnt="4" custScaleY="143498" custLinFactNeighborX="2427" custLinFactNeighborY="20898">
        <dgm:presLayoutVars>
          <dgm:chMax val="0"/>
          <dgm:chPref val="0"/>
        </dgm:presLayoutVars>
      </dgm:prSet>
      <dgm:spPr/>
    </dgm:pt>
    <dgm:pt modelId="{F8A0E1CC-6902-4097-9416-239723036C3A}" type="pres">
      <dgm:prSet presAssocID="{9755639F-10CC-42A6-BAFB-01E26736B424}" presName="txSpace" presStyleCnt="0"/>
      <dgm:spPr/>
    </dgm:pt>
    <dgm:pt modelId="{817A9F6F-ED40-4D42-ADAE-8E67B5292C28}" type="pres">
      <dgm:prSet presAssocID="{9755639F-10CC-42A6-BAFB-01E26736B424}" presName="desTx" presStyleLbl="revTx" presStyleIdx="1" presStyleCnt="4">
        <dgm:presLayoutVars/>
      </dgm:prSet>
      <dgm:spPr/>
    </dgm:pt>
    <dgm:pt modelId="{C1D1652F-26D3-495C-ADA8-8347D2489725}" type="pres">
      <dgm:prSet presAssocID="{593F3CA0-947F-4969-A9DF-4E547E76D984}" presName="sibTrans" presStyleCnt="0"/>
      <dgm:spPr/>
    </dgm:pt>
    <dgm:pt modelId="{BD7E61DD-CC5A-4AE2-85CF-BA206A23D02A}" type="pres">
      <dgm:prSet presAssocID="{77ED0AE8-98EF-422B-B5D0-FD2EFC45E592}" presName="compNode" presStyleCnt="0"/>
      <dgm:spPr/>
    </dgm:pt>
    <dgm:pt modelId="{9A38D7E8-DED0-4402-89D2-5E5F3EE60017}" type="pres">
      <dgm:prSet presAssocID="{77ED0AE8-98EF-422B-B5D0-FD2EFC45E592}"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List"/>
        </a:ext>
      </dgm:extLst>
    </dgm:pt>
    <dgm:pt modelId="{112BDF1A-0F7E-4863-A234-B6DFA43056DB}" type="pres">
      <dgm:prSet presAssocID="{77ED0AE8-98EF-422B-B5D0-FD2EFC45E592}" presName="iconSpace" presStyleCnt="0"/>
      <dgm:spPr/>
    </dgm:pt>
    <dgm:pt modelId="{4C96B802-47DC-435D-93DB-52024F482D1E}" type="pres">
      <dgm:prSet presAssocID="{77ED0AE8-98EF-422B-B5D0-FD2EFC45E592}" presName="parTx" presStyleLbl="revTx" presStyleIdx="2" presStyleCnt="4" custScaleY="144424" custLinFactNeighborX="3852" custLinFactNeighborY="22242">
        <dgm:presLayoutVars>
          <dgm:chMax val="0"/>
          <dgm:chPref val="0"/>
        </dgm:presLayoutVars>
      </dgm:prSet>
      <dgm:spPr/>
    </dgm:pt>
    <dgm:pt modelId="{DCD106B6-3B45-4573-B232-85B709A88F9C}" type="pres">
      <dgm:prSet presAssocID="{77ED0AE8-98EF-422B-B5D0-FD2EFC45E592}" presName="txSpace" presStyleCnt="0"/>
      <dgm:spPr/>
    </dgm:pt>
    <dgm:pt modelId="{9A5375FD-ABD9-4D57-82F8-7B2F7FD91622}" type="pres">
      <dgm:prSet presAssocID="{77ED0AE8-98EF-422B-B5D0-FD2EFC45E592}" presName="desTx" presStyleLbl="revTx" presStyleIdx="3" presStyleCnt="4">
        <dgm:presLayoutVars/>
      </dgm:prSet>
      <dgm:spPr/>
    </dgm:pt>
  </dgm:ptLst>
  <dgm:cxnLst>
    <dgm:cxn modelId="{1849EE1D-3F14-470E-8CDF-A6BF795ED2C8}" type="presOf" srcId="{A55EDE45-AD57-417F-9521-D1D6BBC61DD5}" destId="{817A9F6F-ED40-4D42-ADAE-8E67B5292C28}" srcOrd="0" destOrd="0" presId="urn:microsoft.com/office/officeart/2018/5/layout/CenteredIconLabelDescriptionList"/>
    <dgm:cxn modelId="{0D7DB021-7B9E-45EC-8B0B-9B5E33850800}" type="presOf" srcId="{9755639F-10CC-42A6-BAFB-01E26736B424}" destId="{951CAF65-41F4-426E-A8D0-9A17B4837DC3}" srcOrd="0" destOrd="0" presId="urn:microsoft.com/office/officeart/2018/5/layout/CenteredIconLabelDescriptionList"/>
    <dgm:cxn modelId="{8878B19D-60D3-4B4B-A482-E7B048DFB6A2}" type="presOf" srcId="{4B0161CA-FD5E-40AC-BCE2-A79F91DC9806}" destId="{90C1653A-23FA-4340-B07D-163D8C41FAF5}" srcOrd="0" destOrd="0" presId="urn:microsoft.com/office/officeart/2018/5/layout/CenteredIconLabelDescriptionList"/>
    <dgm:cxn modelId="{9D6021AB-DABF-479E-91F1-640D60F71156}" srcId="{4B0161CA-FD5E-40AC-BCE2-A79F91DC9806}" destId="{77ED0AE8-98EF-422B-B5D0-FD2EFC45E592}" srcOrd="1" destOrd="0" parTransId="{BFBA8618-8C46-4D58-9750-3B30B2D90A3A}" sibTransId="{B717BB5C-1D07-4928-85B9-07B6875C4866}"/>
    <dgm:cxn modelId="{8CD0EEC7-D3F7-4EC6-A140-BB3D3176081D}" srcId="{4B0161CA-FD5E-40AC-BCE2-A79F91DC9806}" destId="{9755639F-10CC-42A6-BAFB-01E26736B424}" srcOrd="0" destOrd="0" parTransId="{87B9D6AB-B848-445F-9BDC-4F0A898A60BB}" sibTransId="{593F3CA0-947F-4969-A9DF-4E547E76D984}"/>
    <dgm:cxn modelId="{E574F1E7-03DE-4548-971A-808D9360F3A5}" type="presOf" srcId="{77ED0AE8-98EF-422B-B5D0-FD2EFC45E592}" destId="{4C96B802-47DC-435D-93DB-52024F482D1E}" srcOrd="0" destOrd="0" presId="urn:microsoft.com/office/officeart/2018/5/layout/CenteredIconLabelDescriptionList"/>
    <dgm:cxn modelId="{396BEEF5-CB9E-493E-ABAE-931275971D2F}" srcId="{9755639F-10CC-42A6-BAFB-01E26736B424}" destId="{A55EDE45-AD57-417F-9521-D1D6BBC61DD5}" srcOrd="0" destOrd="0" parTransId="{2B62640C-6DAA-446B-865B-6A2ACC55E8DD}" sibTransId="{A83E3405-95BF-4272-8563-B29BBDACDDCF}"/>
    <dgm:cxn modelId="{45B74A05-6925-4CEB-BB06-FA07D64FDC28}" type="presParOf" srcId="{90C1653A-23FA-4340-B07D-163D8C41FAF5}" destId="{D2587FF9-4F70-469C-8F11-5351DA21D89D}" srcOrd="0" destOrd="0" presId="urn:microsoft.com/office/officeart/2018/5/layout/CenteredIconLabelDescriptionList"/>
    <dgm:cxn modelId="{304FEDF9-A649-4E8C-B9AA-8ECE94CA96F6}" type="presParOf" srcId="{D2587FF9-4F70-469C-8F11-5351DA21D89D}" destId="{62556266-A39A-40E5-B0E9-8D7843F7ACA1}" srcOrd="0" destOrd="0" presId="urn:microsoft.com/office/officeart/2018/5/layout/CenteredIconLabelDescriptionList"/>
    <dgm:cxn modelId="{E2E9D207-3D37-4561-B412-A6ED3FE6AEC8}" type="presParOf" srcId="{D2587FF9-4F70-469C-8F11-5351DA21D89D}" destId="{CC0B9F64-B67D-4C52-85DB-2921F1A55F36}" srcOrd="1" destOrd="0" presId="urn:microsoft.com/office/officeart/2018/5/layout/CenteredIconLabelDescriptionList"/>
    <dgm:cxn modelId="{E48A1744-B8CF-4F0E-BA77-E35799FC4550}" type="presParOf" srcId="{D2587FF9-4F70-469C-8F11-5351DA21D89D}" destId="{951CAF65-41F4-426E-A8D0-9A17B4837DC3}" srcOrd="2" destOrd="0" presId="urn:microsoft.com/office/officeart/2018/5/layout/CenteredIconLabelDescriptionList"/>
    <dgm:cxn modelId="{EBCC612E-5351-4156-B324-081DFB1DBFA5}" type="presParOf" srcId="{D2587FF9-4F70-469C-8F11-5351DA21D89D}" destId="{F8A0E1CC-6902-4097-9416-239723036C3A}" srcOrd="3" destOrd="0" presId="urn:microsoft.com/office/officeart/2018/5/layout/CenteredIconLabelDescriptionList"/>
    <dgm:cxn modelId="{4A063B50-A790-43F8-88E9-4854154F124C}" type="presParOf" srcId="{D2587FF9-4F70-469C-8F11-5351DA21D89D}" destId="{817A9F6F-ED40-4D42-ADAE-8E67B5292C28}" srcOrd="4" destOrd="0" presId="urn:microsoft.com/office/officeart/2018/5/layout/CenteredIconLabelDescriptionList"/>
    <dgm:cxn modelId="{4C8F5886-171A-4C09-86CA-C460082C59FE}" type="presParOf" srcId="{90C1653A-23FA-4340-B07D-163D8C41FAF5}" destId="{C1D1652F-26D3-495C-ADA8-8347D2489725}" srcOrd="1" destOrd="0" presId="urn:microsoft.com/office/officeart/2018/5/layout/CenteredIconLabelDescriptionList"/>
    <dgm:cxn modelId="{C06A8128-D134-4DDF-9023-81B895CD2BB0}" type="presParOf" srcId="{90C1653A-23FA-4340-B07D-163D8C41FAF5}" destId="{BD7E61DD-CC5A-4AE2-85CF-BA206A23D02A}" srcOrd="2" destOrd="0" presId="urn:microsoft.com/office/officeart/2018/5/layout/CenteredIconLabelDescriptionList"/>
    <dgm:cxn modelId="{741DF024-5545-454E-A724-8C20C4C6CE25}" type="presParOf" srcId="{BD7E61DD-CC5A-4AE2-85CF-BA206A23D02A}" destId="{9A38D7E8-DED0-4402-89D2-5E5F3EE60017}" srcOrd="0" destOrd="0" presId="urn:microsoft.com/office/officeart/2018/5/layout/CenteredIconLabelDescriptionList"/>
    <dgm:cxn modelId="{1D0BFFC8-9237-4B01-ADE6-958F81A1ACED}" type="presParOf" srcId="{BD7E61DD-CC5A-4AE2-85CF-BA206A23D02A}" destId="{112BDF1A-0F7E-4863-A234-B6DFA43056DB}" srcOrd="1" destOrd="0" presId="urn:microsoft.com/office/officeart/2018/5/layout/CenteredIconLabelDescriptionList"/>
    <dgm:cxn modelId="{5229D763-5EC2-464A-87B2-E920F4E21152}" type="presParOf" srcId="{BD7E61DD-CC5A-4AE2-85CF-BA206A23D02A}" destId="{4C96B802-47DC-435D-93DB-52024F482D1E}" srcOrd="2" destOrd="0" presId="urn:microsoft.com/office/officeart/2018/5/layout/CenteredIconLabelDescriptionList"/>
    <dgm:cxn modelId="{4D74A635-3212-4884-BBEB-B1B58C4C5366}" type="presParOf" srcId="{BD7E61DD-CC5A-4AE2-85CF-BA206A23D02A}" destId="{DCD106B6-3B45-4573-B232-85B709A88F9C}" srcOrd="3" destOrd="0" presId="urn:microsoft.com/office/officeart/2018/5/layout/CenteredIconLabelDescriptionList"/>
    <dgm:cxn modelId="{7F4E2736-0A84-4505-952C-28FA01E2FF29}" type="presParOf" srcId="{BD7E61DD-CC5A-4AE2-85CF-BA206A23D02A}" destId="{9A5375FD-ABD9-4D57-82F8-7B2F7FD91622}"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173C53-7927-4546-ABE6-CBADDB9F144D}"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539CCADA-B551-4BFA-89FC-831B442EFB5C}">
      <dgm:prSet/>
      <dgm:spPr/>
      <dgm:t>
        <a:bodyPr/>
        <a:lstStyle/>
        <a:p>
          <a:r>
            <a:rPr lang="en-US" dirty="0"/>
            <a:t>Key tasks that an individual can be trusted to perform in a given health care context</a:t>
          </a:r>
        </a:p>
      </dgm:t>
    </dgm:pt>
    <dgm:pt modelId="{D6DCDC0C-ACCB-4DD2-8346-40C068B9260A}" type="parTrans" cxnId="{4DE59ED5-4122-4AA3-9E43-26F158C8EF16}">
      <dgm:prSet/>
      <dgm:spPr/>
      <dgm:t>
        <a:bodyPr/>
        <a:lstStyle/>
        <a:p>
          <a:endParaRPr lang="en-US"/>
        </a:p>
      </dgm:t>
    </dgm:pt>
    <dgm:pt modelId="{3225CAD3-70F1-4F02-A7F0-5D99332419F6}" type="sibTrans" cxnId="{4DE59ED5-4122-4AA3-9E43-26F158C8EF16}">
      <dgm:prSet/>
      <dgm:spPr/>
      <dgm:t>
        <a:bodyPr/>
        <a:lstStyle/>
        <a:p>
          <a:endParaRPr lang="en-US"/>
        </a:p>
      </dgm:t>
    </dgm:pt>
    <dgm:pt modelId="{5F62E350-0524-4271-AD38-01CDF98B0AE9}">
      <dgm:prSet/>
      <dgm:spPr/>
      <dgm:t>
        <a:bodyPr/>
        <a:lstStyle/>
        <a:p>
          <a:r>
            <a:rPr lang="en-US"/>
            <a:t>Example: </a:t>
          </a:r>
        </a:p>
      </dgm:t>
    </dgm:pt>
    <dgm:pt modelId="{BEFD9BC7-89E0-47D7-8393-4D88522EB12A}" type="parTrans" cxnId="{8D16FA83-45A9-4054-A78C-702CAADE402B}">
      <dgm:prSet/>
      <dgm:spPr/>
      <dgm:t>
        <a:bodyPr/>
        <a:lstStyle/>
        <a:p>
          <a:endParaRPr lang="en-US"/>
        </a:p>
      </dgm:t>
    </dgm:pt>
    <dgm:pt modelId="{C802780E-2F7A-481D-85DD-B3D5DCD73102}" type="sibTrans" cxnId="{8D16FA83-45A9-4054-A78C-702CAADE402B}">
      <dgm:prSet/>
      <dgm:spPr/>
      <dgm:t>
        <a:bodyPr/>
        <a:lstStyle/>
        <a:p>
          <a:endParaRPr lang="en-US"/>
        </a:p>
      </dgm:t>
    </dgm:pt>
    <dgm:pt modelId="{FCC81FE0-C9C7-419D-92AB-B85168C639FD}">
      <dgm:prSet custT="1"/>
      <dgm:spPr/>
      <dgm:t>
        <a:bodyPr/>
        <a:lstStyle/>
        <a:p>
          <a:r>
            <a:rPr lang="en-US" sz="1800" dirty="0"/>
            <a:t>Obtaining a psychiatric history, which includes a preliminary diagnostic impression that informs a management plan for patients presenting with mental health concerns.</a:t>
          </a:r>
        </a:p>
      </dgm:t>
    </dgm:pt>
    <dgm:pt modelId="{F7B6C27C-AE37-4F8C-9E49-DE30CF719B36}" type="parTrans" cxnId="{05E7DB08-2DDB-4687-897C-A719C75E4F32}">
      <dgm:prSet/>
      <dgm:spPr/>
      <dgm:t>
        <a:bodyPr/>
        <a:lstStyle/>
        <a:p>
          <a:endParaRPr lang="en-US"/>
        </a:p>
      </dgm:t>
    </dgm:pt>
    <dgm:pt modelId="{3A504749-AAA1-453B-B47B-C756E8A6DEB8}" type="sibTrans" cxnId="{05E7DB08-2DDB-4687-897C-A719C75E4F32}">
      <dgm:prSet/>
      <dgm:spPr/>
      <dgm:t>
        <a:bodyPr/>
        <a:lstStyle/>
        <a:p>
          <a:endParaRPr lang="en-US"/>
        </a:p>
      </dgm:t>
    </dgm:pt>
    <dgm:pt modelId="{2029FE0F-05F8-4B5B-905D-E9B68913F288}" type="pres">
      <dgm:prSet presAssocID="{63173C53-7927-4546-ABE6-CBADDB9F144D}" presName="root" presStyleCnt="0">
        <dgm:presLayoutVars>
          <dgm:dir/>
          <dgm:resizeHandles val="exact"/>
        </dgm:presLayoutVars>
      </dgm:prSet>
      <dgm:spPr/>
    </dgm:pt>
    <dgm:pt modelId="{55028921-B063-430C-922E-94F6147156FD}" type="pres">
      <dgm:prSet presAssocID="{539CCADA-B551-4BFA-89FC-831B442EFB5C}" presName="compNode" presStyleCnt="0"/>
      <dgm:spPr/>
    </dgm:pt>
    <dgm:pt modelId="{EE037EB5-7B8E-4A45-AA9B-4FDD92D39A65}" type="pres">
      <dgm:prSet presAssocID="{539CCADA-B551-4BFA-89FC-831B442EFB5C}" presName="bgRect" presStyleLbl="bgShp" presStyleIdx="0" presStyleCnt="2"/>
      <dgm:spPr/>
    </dgm:pt>
    <dgm:pt modelId="{650069ED-1C32-4DD3-9820-BAB586ED9C8A}" type="pres">
      <dgm:prSet presAssocID="{539CCADA-B551-4BFA-89FC-831B442EFB5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D4E3D4C1-ED5C-499C-990D-25CCA25842A5}" type="pres">
      <dgm:prSet presAssocID="{539CCADA-B551-4BFA-89FC-831B442EFB5C}" presName="spaceRect" presStyleCnt="0"/>
      <dgm:spPr/>
    </dgm:pt>
    <dgm:pt modelId="{5A3544C1-88CE-4D58-81FC-3C933B6EFD11}" type="pres">
      <dgm:prSet presAssocID="{539CCADA-B551-4BFA-89FC-831B442EFB5C}" presName="parTx" presStyleLbl="revTx" presStyleIdx="0" presStyleCnt="3">
        <dgm:presLayoutVars>
          <dgm:chMax val="0"/>
          <dgm:chPref val="0"/>
        </dgm:presLayoutVars>
      </dgm:prSet>
      <dgm:spPr/>
    </dgm:pt>
    <dgm:pt modelId="{201B0EC0-8693-470B-8AD6-9383B159700D}" type="pres">
      <dgm:prSet presAssocID="{3225CAD3-70F1-4F02-A7F0-5D99332419F6}" presName="sibTrans" presStyleCnt="0"/>
      <dgm:spPr/>
    </dgm:pt>
    <dgm:pt modelId="{15913E34-16FE-4F6D-A995-CB3EBE43AD39}" type="pres">
      <dgm:prSet presAssocID="{5F62E350-0524-4271-AD38-01CDF98B0AE9}" presName="compNode" presStyleCnt="0"/>
      <dgm:spPr/>
    </dgm:pt>
    <dgm:pt modelId="{77142CAA-4B35-4918-956F-91429C1C5DF5}" type="pres">
      <dgm:prSet presAssocID="{5F62E350-0524-4271-AD38-01CDF98B0AE9}" presName="bgRect" presStyleLbl="bgShp" presStyleIdx="1" presStyleCnt="2"/>
      <dgm:spPr/>
    </dgm:pt>
    <dgm:pt modelId="{374F17BF-0BFC-45DC-A603-D2AB0D291194}" type="pres">
      <dgm:prSet presAssocID="{5F62E350-0524-4271-AD38-01CDF98B0AE9}"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Thought bubble"/>
        </a:ext>
      </dgm:extLst>
    </dgm:pt>
    <dgm:pt modelId="{5AEED314-7F89-4B94-970B-98008C1D2FD7}" type="pres">
      <dgm:prSet presAssocID="{5F62E350-0524-4271-AD38-01CDF98B0AE9}" presName="spaceRect" presStyleCnt="0"/>
      <dgm:spPr/>
    </dgm:pt>
    <dgm:pt modelId="{441BD83D-055B-4D10-86E9-4E41014FDC4A}" type="pres">
      <dgm:prSet presAssocID="{5F62E350-0524-4271-AD38-01CDF98B0AE9}" presName="parTx" presStyleLbl="revTx" presStyleIdx="1" presStyleCnt="3">
        <dgm:presLayoutVars>
          <dgm:chMax val="0"/>
          <dgm:chPref val="0"/>
        </dgm:presLayoutVars>
      </dgm:prSet>
      <dgm:spPr/>
    </dgm:pt>
    <dgm:pt modelId="{506046BB-4335-4F1D-AF1D-8504AEC41E52}" type="pres">
      <dgm:prSet presAssocID="{5F62E350-0524-4271-AD38-01CDF98B0AE9}" presName="desTx" presStyleLbl="revTx" presStyleIdx="2" presStyleCnt="3" custScaleX="175755" custLinFactNeighborX="-29822" custLinFactNeighborY="2820">
        <dgm:presLayoutVars/>
      </dgm:prSet>
      <dgm:spPr/>
    </dgm:pt>
  </dgm:ptLst>
  <dgm:cxnLst>
    <dgm:cxn modelId="{05E7DB08-2DDB-4687-897C-A719C75E4F32}" srcId="{5F62E350-0524-4271-AD38-01CDF98B0AE9}" destId="{FCC81FE0-C9C7-419D-92AB-B85168C639FD}" srcOrd="0" destOrd="0" parTransId="{F7B6C27C-AE37-4F8C-9E49-DE30CF719B36}" sibTransId="{3A504749-AAA1-453B-B47B-C756E8A6DEB8}"/>
    <dgm:cxn modelId="{68E0EA1B-D391-4E81-97D7-1EA4F96407BA}" type="presOf" srcId="{539CCADA-B551-4BFA-89FC-831B442EFB5C}" destId="{5A3544C1-88CE-4D58-81FC-3C933B6EFD11}" srcOrd="0" destOrd="0" presId="urn:microsoft.com/office/officeart/2018/2/layout/IconVerticalSolidList"/>
    <dgm:cxn modelId="{256C4A28-9FFC-4458-BD1D-7F2617F9A319}" type="presOf" srcId="{63173C53-7927-4546-ABE6-CBADDB9F144D}" destId="{2029FE0F-05F8-4B5B-905D-E9B68913F288}" srcOrd="0" destOrd="0" presId="urn:microsoft.com/office/officeart/2018/2/layout/IconVerticalSolidList"/>
    <dgm:cxn modelId="{0DD3FB36-0F21-41E4-A1E6-6658BE564454}" type="presOf" srcId="{FCC81FE0-C9C7-419D-92AB-B85168C639FD}" destId="{506046BB-4335-4F1D-AF1D-8504AEC41E52}" srcOrd="0" destOrd="0" presId="urn:microsoft.com/office/officeart/2018/2/layout/IconVerticalSolidList"/>
    <dgm:cxn modelId="{8D16FA83-45A9-4054-A78C-702CAADE402B}" srcId="{63173C53-7927-4546-ABE6-CBADDB9F144D}" destId="{5F62E350-0524-4271-AD38-01CDF98B0AE9}" srcOrd="1" destOrd="0" parTransId="{BEFD9BC7-89E0-47D7-8393-4D88522EB12A}" sibTransId="{C802780E-2F7A-481D-85DD-B3D5DCD73102}"/>
    <dgm:cxn modelId="{2983B2D1-C955-4838-AAD0-30EE79A0F50B}" type="presOf" srcId="{5F62E350-0524-4271-AD38-01CDF98B0AE9}" destId="{441BD83D-055B-4D10-86E9-4E41014FDC4A}" srcOrd="0" destOrd="0" presId="urn:microsoft.com/office/officeart/2018/2/layout/IconVerticalSolidList"/>
    <dgm:cxn modelId="{4DE59ED5-4122-4AA3-9E43-26F158C8EF16}" srcId="{63173C53-7927-4546-ABE6-CBADDB9F144D}" destId="{539CCADA-B551-4BFA-89FC-831B442EFB5C}" srcOrd="0" destOrd="0" parTransId="{D6DCDC0C-ACCB-4DD2-8346-40C068B9260A}" sibTransId="{3225CAD3-70F1-4F02-A7F0-5D99332419F6}"/>
    <dgm:cxn modelId="{83778A02-C184-488F-A83E-C6B7DD84BEE4}" type="presParOf" srcId="{2029FE0F-05F8-4B5B-905D-E9B68913F288}" destId="{55028921-B063-430C-922E-94F6147156FD}" srcOrd="0" destOrd="0" presId="urn:microsoft.com/office/officeart/2018/2/layout/IconVerticalSolidList"/>
    <dgm:cxn modelId="{481659CD-303C-42FA-961D-3E9FBFF58DCC}" type="presParOf" srcId="{55028921-B063-430C-922E-94F6147156FD}" destId="{EE037EB5-7B8E-4A45-AA9B-4FDD92D39A65}" srcOrd="0" destOrd="0" presId="urn:microsoft.com/office/officeart/2018/2/layout/IconVerticalSolidList"/>
    <dgm:cxn modelId="{69117651-75F6-44D5-84CB-E550A3782D65}" type="presParOf" srcId="{55028921-B063-430C-922E-94F6147156FD}" destId="{650069ED-1C32-4DD3-9820-BAB586ED9C8A}" srcOrd="1" destOrd="0" presId="urn:microsoft.com/office/officeart/2018/2/layout/IconVerticalSolidList"/>
    <dgm:cxn modelId="{18FA6236-633E-4E20-8CAF-9B53AD36F364}" type="presParOf" srcId="{55028921-B063-430C-922E-94F6147156FD}" destId="{D4E3D4C1-ED5C-499C-990D-25CCA25842A5}" srcOrd="2" destOrd="0" presId="urn:microsoft.com/office/officeart/2018/2/layout/IconVerticalSolidList"/>
    <dgm:cxn modelId="{08FD20FE-C3E8-4407-8B77-5F6CFD112B63}" type="presParOf" srcId="{55028921-B063-430C-922E-94F6147156FD}" destId="{5A3544C1-88CE-4D58-81FC-3C933B6EFD11}" srcOrd="3" destOrd="0" presId="urn:microsoft.com/office/officeart/2018/2/layout/IconVerticalSolidList"/>
    <dgm:cxn modelId="{DE78AB87-44CD-444B-9A10-D78DAE04BA5E}" type="presParOf" srcId="{2029FE0F-05F8-4B5B-905D-E9B68913F288}" destId="{201B0EC0-8693-470B-8AD6-9383B159700D}" srcOrd="1" destOrd="0" presId="urn:microsoft.com/office/officeart/2018/2/layout/IconVerticalSolidList"/>
    <dgm:cxn modelId="{EFF89672-6EB4-4595-8CBB-475F048B67C6}" type="presParOf" srcId="{2029FE0F-05F8-4B5B-905D-E9B68913F288}" destId="{15913E34-16FE-4F6D-A995-CB3EBE43AD39}" srcOrd="2" destOrd="0" presId="urn:microsoft.com/office/officeart/2018/2/layout/IconVerticalSolidList"/>
    <dgm:cxn modelId="{51E7AECC-CEAC-417A-9307-0ED0265582D2}" type="presParOf" srcId="{15913E34-16FE-4F6D-A995-CB3EBE43AD39}" destId="{77142CAA-4B35-4918-956F-91429C1C5DF5}" srcOrd="0" destOrd="0" presId="urn:microsoft.com/office/officeart/2018/2/layout/IconVerticalSolidList"/>
    <dgm:cxn modelId="{3DC091B8-5315-47DF-B656-520A586AE8B2}" type="presParOf" srcId="{15913E34-16FE-4F6D-A995-CB3EBE43AD39}" destId="{374F17BF-0BFC-45DC-A603-D2AB0D291194}" srcOrd="1" destOrd="0" presId="urn:microsoft.com/office/officeart/2018/2/layout/IconVerticalSolidList"/>
    <dgm:cxn modelId="{ADD49D54-AA0D-4166-8DE3-4D253A11066C}" type="presParOf" srcId="{15913E34-16FE-4F6D-A995-CB3EBE43AD39}" destId="{5AEED314-7F89-4B94-970B-98008C1D2FD7}" srcOrd="2" destOrd="0" presId="urn:microsoft.com/office/officeart/2018/2/layout/IconVerticalSolidList"/>
    <dgm:cxn modelId="{45F438DC-96CB-40F9-884F-D613A602B038}" type="presParOf" srcId="{15913E34-16FE-4F6D-A995-CB3EBE43AD39}" destId="{441BD83D-055B-4D10-86E9-4E41014FDC4A}" srcOrd="3" destOrd="0" presId="urn:microsoft.com/office/officeart/2018/2/layout/IconVerticalSolidList"/>
    <dgm:cxn modelId="{380F695D-1733-472D-8FB2-DD4247B7C896}" type="presParOf" srcId="{15913E34-16FE-4F6D-A995-CB3EBE43AD39}" destId="{506046BB-4335-4F1D-AF1D-8504AEC41E52}"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173C53-7927-4546-ABE6-CBADDB9F144D}"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539CCADA-B551-4BFA-89FC-831B442EFB5C}">
      <dgm:prSet custT="1"/>
      <dgm:spPr/>
      <dgm:t>
        <a:bodyPr/>
        <a:lstStyle/>
        <a:p>
          <a:pPr>
            <a:lnSpc>
              <a:spcPct val="100000"/>
            </a:lnSpc>
          </a:pPr>
          <a:r>
            <a:rPr lang="en-US" sz="2200" dirty="0">
              <a:solidFill>
                <a:schemeClr val="tx1">
                  <a:lumMod val="65000"/>
                  <a:lumOff val="35000"/>
                </a:schemeClr>
              </a:solidFill>
            </a:rPr>
            <a:t>The smaller, defined components that are needed to complete the full EPA</a:t>
          </a:r>
          <a:endParaRPr lang="en-US" sz="2200" dirty="0"/>
        </a:p>
      </dgm:t>
    </dgm:pt>
    <dgm:pt modelId="{D6DCDC0C-ACCB-4DD2-8346-40C068B9260A}" type="parTrans" cxnId="{4DE59ED5-4122-4AA3-9E43-26F158C8EF16}">
      <dgm:prSet/>
      <dgm:spPr/>
      <dgm:t>
        <a:bodyPr/>
        <a:lstStyle/>
        <a:p>
          <a:endParaRPr lang="en-US"/>
        </a:p>
      </dgm:t>
    </dgm:pt>
    <dgm:pt modelId="{3225CAD3-70F1-4F02-A7F0-5D99332419F6}" type="sibTrans" cxnId="{4DE59ED5-4122-4AA3-9E43-26F158C8EF16}">
      <dgm:prSet/>
      <dgm:spPr/>
      <dgm:t>
        <a:bodyPr/>
        <a:lstStyle/>
        <a:p>
          <a:endParaRPr lang="en-US"/>
        </a:p>
      </dgm:t>
    </dgm:pt>
    <dgm:pt modelId="{5F62E350-0524-4271-AD38-01CDF98B0AE9}">
      <dgm:prSet custT="1"/>
      <dgm:spPr/>
      <dgm:t>
        <a:bodyPr/>
        <a:lstStyle/>
        <a:p>
          <a:pPr>
            <a:lnSpc>
              <a:spcPct val="100000"/>
            </a:lnSpc>
            <a:spcAft>
              <a:spcPts val="0"/>
            </a:spcAft>
          </a:pPr>
          <a:r>
            <a:rPr lang="en-US" sz="1800" dirty="0"/>
            <a:t>Examples: </a:t>
          </a:r>
          <a:r>
            <a:rPr lang="en-US" sz="1800" dirty="0">
              <a:solidFill>
                <a:schemeClr val="tx1">
                  <a:lumMod val="65000"/>
                  <a:lumOff val="35000"/>
                </a:schemeClr>
              </a:solidFill>
            </a:rPr>
            <a:t>Conduct a mental status exam</a:t>
          </a:r>
        </a:p>
        <a:p>
          <a:pPr>
            <a:lnSpc>
              <a:spcPct val="100000"/>
            </a:lnSpc>
            <a:spcAft>
              <a:spcPts val="0"/>
            </a:spcAft>
          </a:pPr>
          <a:r>
            <a:rPr lang="en-US" sz="1800" dirty="0">
              <a:solidFill>
                <a:schemeClr val="tx1">
                  <a:lumMod val="65000"/>
                  <a:lumOff val="35000"/>
                </a:schemeClr>
              </a:solidFill>
            </a:rPr>
            <a:t>	     Respect professional boundaries</a:t>
          </a:r>
          <a:endParaRPr lang="en-US" sz="1800" dirty="0"/>
        </a:p>
      </dgm:t>
    </dgm:pt>
    <dgm:pt modelId="{BEFD9BC7-89E0-47D7-8393-4D88522EB12A}" type="parTrans" cxnId="{8D16FA83-45A9-4054-A78C-702CAADE402B}">
      <dgm:prSet/>
      <dgm:spPr/>
      <dgm:t>
        <a:bodyPr/>
        <a:lstStyle/>
        <a:p>
          <a:endParaRPr lang="en-US"/>
        </a:p>
      </dgm:t>
    </dgm:pt>
    <dgm:pt modelId="{C802780E-2F7A-481D-85DD-B3D5DCD73102}" type="sibTrans" cxnId="{8D16FA83-45A9-4054-A78C-702CAADE402B}">
      <dgm:prSet/>
      <dgm:spPr/>
      <dgm:t>
        <a:bodyPr/>
        <a:lstStyle/>
        <a:p>
          <a:endParaRPr lang="en-US"/>
        </a:p>
      </dgm:t>
    </dgm:pt>
    <dgm:pt modelId="{EB024479-CA2D-7849-94EA-928ED1D031C0}">
      <dgm:prSet custT="1"/>
      <dgm:spPr/>
      <dgm:t>
        <a:bodyPr/>
        <a:lstStyle/>
        <a:p>
          <a:pPr>
            <a:lnSpc>
              <a:spcPct val="100000"/>
            </a:lnSpc>
          </a:pPr>
          <a:r>
            <a:rPr lang="en-US" sz="2200" dirty="0">
              <a:solidFill>
                <a:schemeClr val="tx1">
                  <a:lumMod val="65000"/>
                  <a:lumOff val="35000"/>
                </a:schemeClr>
              </a:solidFill>
            </a:rPr>
            <a:t>Observable markers of an individual’s ability</a:t>
          </a:r>
          <a:endParaRPr lang="en-US" sz="2200" dirty="0"/>
        </a:p>
      </dgm:t>
    </dgm:pt>
    <dgm:pt modelId="{7379DA62-3233-C84D-A43F-4065351CB379}" type="parTrans" cxnId="{EE281E58-9DAE-8E44-AAB2-78750ED2E8A0}">
      <dgm:prSet/>
      <dgm:spPr/>
      <dgm:t>
        <a:bodyPr/>
        <a:lstStyle/>
        <a:p>
          <a:endParaRPr lang="en-US"/>
        </a:p>
      </dgm:t>
    </dgm:pt>
    <dgm:pt modelId="{0B7EDD88-7BF0-B844-93BD-0A875ADECA06}" type="sibTrans" cxnId="{EE281E58-9DAE-8E44-AAB2-78750ED2E8A0}">
      <dgm:prSet/>
      <dgm:spPr/>
      <dgm:t>
        <a:bodyPr/>
        <a:lstStyle/>
        <a:p>
          <a:endParaRPr lang="en-US"/>
        </a:p>
      </dgm:t>
    </dgm:pt>
    <dgm:pt modelId="{AFAE5BBE-CB45-8641-AFF2-99E190E90258}">
      <dgm:prSet/>
      <dgm:spPr/>
      <dgm:t>
        <a:bodyPr/>
        <a:lstStyle/>
        <a:p>
          <a:pPr>
            <a:lnSpc>
              <a:spcPct val="100000"/>
            </a:lnSpc>
          </a:pPr>
          <a:r>
            <a:rPr lang="en-US" dirty="0">
              <a:solidFill>
                <a:schemeClr val="tx1">
                  <a:lumMod val="65000"/>
                  <a:lumOff val="35000"/>
                </a:schemeClr>
              </a:solidFill>
            </a:rPr>
            <a:t>Reference the CanMEDS roles applicable to that EPA</a:t>
          </a:r>
          <a:endParaRPr lang="en-US" dirty="0"/>
        </a:p>
      </dgm:t>
    </dgm:pt>
    <dgm:pt modelId="{141E58CB-B709-6C43-92C5-05754E0DF740}" type="parTrans" cxnId="{3D888B09-BFF9-4D48-831F-6BD456A38516}">
      <dgm:prSet/>
      <dgm:spPr/>
      <dgm:t>
        <a:bodyPr/>
        <a:lstStyle/>
        <a:p>
          <a:endParaRPr lang="en-US"/>
        </a:p>
      </dgm:t>
    </dgm:pt>
    <dgm:pt modelId="{B0DFA4E4-63AE-5B44-B53F-715485190189}" type="sibTrans" cxnId="{3D888B09-BFF9-4D48-831F-6BD456A38516}">
      <dgm:prSet/>
      <dgm:spPr/>
      <dgm:t>
        <a:bodyPr/>
        <a:lstStyle/>
        <a:p>
          <a:endParaRPr lang="en-US"/>
        </a:p>
      </dgm:t>
    </dgm:pt>
    <dgm:pt modelId="{2029FE0F-05F8-4B5B-905D-E9B68913F288}" type="pres">
      <dgm:prSet presAssocID="{63173C53-7927-4546-ABE6-CBADDB9F144D}" presName="root" presStyleCnt="0">
        <dgm:presLayoutVars>
          <dgm:dir/>
          <dgm:resizeHandles val="exact"/>
        </dgm:presLayoutVars>
      </dgm:prSet>
      <dgm:spPr/>
    </dgm:pt>
    <dgm:pt modelId="{55028921-B063-430C-922E-94F6147156FD}" type="pres">
      <dgm:prSet presAssocID="{539CCADA-B551-4BFA-89FC-831B442EFB5C}" presName="compNode" presStyleCnt="0"/>
      <dgm:spPr/>
    </dgm:pt>
    <dgm:pt modelId="{EE037EB5-7B8E-4A45-AA9B-4FDD92D39A65}" type="pres">
      <dgm:prSet presAssocID="{539CCADA-B551-4BFA-89FC-831B442EFB5C}" presName="bgRect" presStyleLbl="bgShp" presStyleIdx="0" presStyleCnt="4" custLinFactNeighborY="-37383"/>
      <dgm:spPr/>
    </dgm:pt>
    <dgm:pt modelId="{650069ED-1C32-4DD3-9820-BAB586ED9C8A}" type="pres">
      <dgm:prSet presAssocID="{539CCADA-B551-4BFA-89FC-831B442EFB5C}" presName="iconRect" presStyleLbl="node1" presStyleIdx="0" presStyleCnt="4" custScaleX="138083" custScaleY="137121"/>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Gears"/>
        </a:ext>
      </dgm:extLst>
    </dgm:pt>
    <dgm:pt modelId="{D4E3D4C1-ED5C-499C-990D-25CCA25842A5}" type="pres">
      <dgm:prSet presAssocID="{539CCADA-B551-4BFA-89FC-831B442EFB5C}" presName="spaceRect" presStyleCnt="0"/>
      <dgm:spPr/>
    </dgm:pt>
    <dgm:pt modelId="{5A3544C1-88CE-4D58-81FC-3C933B6EFD11}" type="pres">
      <dgm:prSet presAssocID="{539CCADA-B551-4BFA-89FC-831B442EFB5C}" presName="parTx" presStyleLbl="revTx" presStyleIdx="0" presStyleCnt="4">
        <dgm:presLayoutVars>
          <dgm:chMax val="0"/>
          <dgm:chPref val="0"/>
        </dgm:presLayoutVars>
      </dgm:prSet>
      <dgm:spPr/>
    </dgm:pt>
    <dgm:pt modelId="{201B0EC0-8693-470B-8AD6-9383B159700D}" type="pres">
      <dgm:prSet presAssocID="{3225CAD3-70F1-4F02-A7F0-5D99332419F6}" presName="sibTrans" presStyleCnt="0"/>
      <dgm:spPr/>
    </dgm:pt>
    <dgm:pt modelId="{88DE4E6F-ED3A-8C4E-9DAD-7CC8DE791A6F}" type="pres">
      <dgm:prSet presAssocID="{EB024479-CA2D-7849-94EA-928ED1D031C0}" presName="compNode" presStyleCnt="0"/>
      <dgm:spPr/>
    </dgm:pt>
    <dgm:pt modelId="{285DF56C-C629-F14F-8AEC-EB5C3B57CE73}" type="pres">
      <dgm:prSet presAssocID="{EB024479-CA2D-7849-94EA-928ED1D031C0}" presName="bgRect" presStyleLbl="bgShp" presStyleIdx="1" presStyleCnt="4"/>
      <dgm:spPr/>
    </dgm:pt>
    <dgm:pt modelId="{E1E9E0E6-61E3-D345-8BF4-2B9FC7EF961B}" type="pres">
      <dgm:prSet presAssocID="{EB024479-CA2D-7849-94EA-928ED1D031C0}" presName="iconRect" presStyleLbl="node1" presStyleIdx="1" presStyleCnt="4"/>
      <dgm:spPr>
        <a:noFill/>
      </dgm:spPr>
    </dgm:pt>
    <dgm:pt modelId="{F9FEBAFA-E9E8-6541-875E-F59A6CFF4AC5}" type="pres">
      <dgm:prSet presAssocID="{EB024479-CA2D-7849-94EA-928ED1D031C0}" presName="spaceRect" presStyleCnt="0"/>
      <dgm:spPr/>
    </dgm:pt>
    <dgm:pt modelId="{09E7FE2F-50D9-204B-9BB8-6BD0A26B00A1}" type="pres">
      <dgm:prSet presAssocID="{EB024479-CA2D-7849-94EA-928ED1D031C0}" presName="parTx" presStyleLbl="revTx" presStyleIdx="1" presStyleCnt="4">
        <dgm:presLayoutVars>
          <dgm:chMax val="0"/>
          <dgm:chPref val="0"/>
        </dgm:presLayoutVars>
      </dgm:prSet>
      <dgm:spPr/>
    </dgm:pt>
    <dgm:pt modelId="{11A11B04-B997-E24A-9DA2-5BB4DFE5BBE2}" type="pres">
      <dgm:prSet presAssocID="{0B7EDD88-7BF0-B844-93BD-0A875ADECA06}" presName="sibTrans" presStyleCnt="0"/>
      <dgm:spPr/>
    </dgm:pt>
    <dgm:pt modelId="{2D853716-CD70-494C-B654-6FF6FD13968E}" type="pres">
      <dgm:prSet presAssocID="{AFAE5BBE-CB45-8641-AFF2-99E190E90258}" presName="compNode" presStyleCnt="0"/>
      <dgm:spPr/>
    </dgm:pt>
    <dgm:pt modelId="{E1AFF5A3-96C2-5743-A9F0-82B629F1BEEF}" type="pres">
      <dgm:prSet presAssocID="{AFAE5BBE-CB45-8641-AFF2-99E190E90258}" presName="bgRect" presStyleLbl="bgShp" presStyleIdx="2" presStyleCnt="4"/>
      <dgm:spPr/>
    </dgm:pt>
    <dgm:pt modelId="{DD3E967E-C3E2-0F44-9520-6E258C192B82}" type="pres">
      <dgm:prSet presAssocID="{AFAE5BBE-CB45-8641-AFF2-99E190E90258}" presName="iconRect" presStyleLbl="node1" presStyleIdx="2" presStyleCnt="4"/>
      <dgm:spPr>
        <a:noFill/>
      </dgm:spPr>
    </dgm:pt>
    <dgm:pt modelId="{5A443BE6-B779-F247-8D96-B1B4BE4F871E}" type="pres">
      <dgm:prSet presAssocID="{AFAE5BBE-CB45-8641-AFF2-99E190E90258}" presName="spaceRect" presStyleCnt="0"/>
      <dgm:spPr/>
    </dgm:pt>
    <dgm:pt modelId="{72F45FDC-C11E-1D4C-91E8-B061A2F191AE}" type="pres">
      <dgm:prSet presAssocID="{AFAE5BBE-CB45-8641-AFF2-99E190E90258}" presName="parTx" presStyleLbl="revTx" presStyleIdx="2" presStyleCnt="4">
        <dgm:presLayoutVars>
          <dgm:chMax val="0"/>
          <dgm:chPref val="0"/>
        </dgm:presLayoutVars>
      </dgm:prSet>
      <dgm:spPr/>
    </dgm:pt>
    <dgm:pt modelId="{44EA7701-6CB8-664C-8089-A5D761404BEC}" type="pres">
      <dgm:prSet presAssocID="{B0DFA4E4-63AE-5B44-B53F-715485190189}" presName="sibTrans" presStyleCnt="0"/>
      <dgm:spPr/>
    </dgm:pt>
    <dgm:pt modelId="{15913E34-16FE-4F6D-A995-CB3EBE43AD39}" type="pres">
      <dgm:prSet presAssocID="{5F62E350-0524-4271-AD38-01CDF98B0AE9}" presName="compNode" presStyleCnt="0"/>
      <dgm:spPr/>
    </dgm:pt>
    <dgm:pt modelId="{77142CAA-4B35-4918-956F-91429C1C5DF5}" type="pres">
      <dgm:prSet presAssocID="{5F62E350-0524-4271-AD38-01CDF98B0AE9}" presName="bgRect" presStyleLbl="bgShp" presStyleIdx="3" presStyleCnt="4"/>
      <dgm:spPr/>
    </dgm:pt>
    <dgm:pt modelId="{374F17BF-0BFC-45DC-A603-D2AB0D291194}" type="pres">
      <dgm:prSet presAssocID="{5F62E350-0524-4271-AD38-01CDF98B0AE9}" presName="iconRect" presStyleLbl="node1" presStyleIdx="3"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Thought bubble"/>
        </a:ext>
      </dgm:extLst>
    </dgm:pt>
    <dgm:pt modelId="{5AEED314-7F89-4B94-970B-98008C1D2FD7}" type="pres">
      <dgm:prSet presAssocID="{5F62E350-0524-4271-AD38-01CDF98B0AE9}" presName="spaceRect" presStyleCnt="0"/>
      <dgm:spPr/>
    </dgm:pt>
    <dgm:pt modelId="{441BD83D-055B-4D10-86E9-4E41014FDC4A}" type="pres">
      <dgm:prSet presAssocID="{5F62E350-0524-4271-AD38-01CDF98B0AE9}" presName="parTx" presStyleLbl="revTx" presStyleIdx="3" presStyleCnt="4">
        <dgm:presLayoutVars>
          <dgm:chMax val="0"/>
          <dgm:chPref val="0"/>
        </dgm:presLayoutVars>
      </dgm:prSet>
      <dgm:spPr/>
    </dgm:pt>
  </dgm:ptLst>
  <dgm:cxnLst>
    <dgm:cxn modelId="{3D888B09-BFF9-4D48-831F-6BD456A38516}" srcId="{63173C53-7927-4546-ABE6-CBADDB9F144D}" destId="{AFAE5BBE-CB45-8641-AFF2-99E190E90258}" srcOrd="2" destOrd="0" parTransId="{141E58CB-B709-6C43-92C5-05754E0DF740}" sibTransId="{B0DFA4E4-63AE-5B44-B53F-715485190189}"/>
    <dgm:cxn modelId="{68E0EA1B-D391-4E81-97D7-1EA4F96407BA}" type="presOf" srcId="{539CCADA-B551-4BFA-89FC-831B442EFB5C}" destId="{5A3544C1-88CE-4D58-81FC-3C933B6EFD11}" srcOrd="0" destOrd="0" presId="urn:microsoft.com/office/officeart/2018/2/layout/IconVerticalSolidList"/>
    <dgm:cxn modelId="{256C4A28-9FFC-4458-BD1D-7F2617F9A319}" type="presOf" srcId="{63173C53-7927-4546-ABE6-CBADDB9F144D}" destId="{2029FE0F-05F8-4B5B-905D-E9B68913F288}" srcOrd="0" destOrd="0" presId="urn:microsoft.com/office/officeart/2018/2/layout/IconVerticalSolidList"/>
    <dgm:cxn modelId="{EE281E58-9DAE-8E44-AAB2-78750ED2E8A0}" srcId="{63173C53-7927-4546-ABE6-CBADDB9F144D}" destId="{EB024479-CA2D-7849-94EA-928ED1D031C0}" srcOrd="1" destOrd="0" parTransId="{7379DA62-3233-C84D-A43F-4065351CB379}" sibTransId="{0B7EDD88-7BF0-B844-93BD-0A875ADECA06}"/>
    <dgm:cxn modelId="{E67FD358-6053-954C-88A7-A750C61798F8}" type="presOf" srcId="{EB024479-CA2D-7849-94EA-928ED1D031C0}" destId="{09E7FE2F-50D9-204B-9BB8-6BD0A26B00A1}" srcOrd="0" destOrd="0" presId="urn:microsoft.com/office/officeart/2018/2/layout/IconVerticalSolidList"/>
    <dgm:cxn modelId="{8D16FA83-45A9-4054-A78C-702CAADE402B}" srcId="{63173C53-7927-4546-ABE6-CBADDB9F144D}" destId="{5F62E350-0524-4271-AD38-01CDF98B0AE9}" srcOrd="3" destOrd="0" parTransId="{BEFD9BC7-89E0-47D7-8393-4D88522EB12A}" sibTransId="{C802780E-2F7A-481D-85DD-B3D5DCD73102}"/>
    <dgm:cxn modelId="{F1E1EB8F-9B04-F746-A5DA-1181C73CC2FE}" type="presOf" srcId="{AFAE5BBE-CB45-8641-AFF2-99E190E90258}" destId="{72F45FDC-C11E-1D4C-91E8-B061A2F191AE}" srcOrd="0" destOrd="0" presId="urn:microsoft.com/office/officeart/2018/2/layout/IconVerticalSolidList"/>
    <dgm:cxn modelId="{2983B2D1-C955-4838-AAD0-30EE79A0F50B}" type="presOf" srcId="{5F62E350-0524-4271-AD38-01CDF98B0AE9}" destId="{441BD83D-055B-4D10-86E9-4E41014FDC4A}" srcOrd="0" destOrd="0" presId="urn:microsoft.com/office/officeart/2018/2/layout/IconVerticalSolidList"/>
    <dgm:cxn modelId="{4DE59ED5-4122-4AA3-9E43-26F158C8EF16}" srcId="{63173C53-7927-4546-ABE6-CBADDB9F144D}" destId="{539CCADA-B551-4BFA-89FC-831B442EFB5C}" srcOrd="0" destOrd="0" parTransId="{D6DCDC0C-ACCB-4DD2-8346-40C068B9260A}" sibTransId="{3225CAD3-70F1-4F02-A7F0-5D99332419F6}"/>
    <dgm:cxn modelId="{83778A02-C184-488F-A83E-C6B7DD84BEE4}" type="presParOf" srcId="{2029FE0F-05F8-4B5B-905D-E9B68913F288}" destId="{55028921-B063-430C-922E-94F6147156FD}" srcOrd="0" destOrd="0" presId="urn:microsoft.com/office/officeart/2018/2/layout/IconVerticalSolidList"/>
    <dgm:cxn modelId="{481659CD-303C-42FA-961D-3E9FBFF58DCC}" type="presParOf" srcId="{55028921-B063-430C-922E-94F6147156FD}" destId="{EE037EB5-7B8E-4A45-AA9B-4FDD92D39A65}" srcOrd="0" destOrd="0" presId="urn:microsoft.com/office/officeart/2018/2/layout/IconVerticalSolidList"/>
    <dgm:cxn modelId="{69117651-75F6-44D5-84CB-E550A3782D65}" type="presParOf" srcId="{55028921-B063-430C-922E-94F6147156FD}" destId="{650069ED-1C32-4DD3-9820-BAB586ED9C8A}" srcOrd="1" destOrd="0" presId="urn:microsoft.com/office/officeart/2018/2/layout/IconVerticalSolidList"/>
    <dgm:cxn modelId="{18FA6236-633E-4E20-8CAF-9B53AD36F364}" type="presParOf" srcId="{55028921-B063-430C-922E-94F6147156FD}" destId="{D4E3D4C1-ED5C-499C-990D-25CCA25842A5}" srcOrd="2" destOrd="0" presId="urn:microsoft.com/office/officeart/2018/2/layout/IconVerticalSolidList"/>
    <dgm:cxn modelId="{08FD20FE-C3E8-4407-8B77-5F6CFD112B63}" type="presParOf" srcId="{55028921-B063-430C-922E-94F6147156FD}" destId="{5A3544C1-88CE-4D58-81FC-3C933B6EFD11}" srcOrd="3" destOrd="0" presId="urn:microsoft.com/office/officeart/2018/2/layout/IconVerticalSolidList"/>
    <dgm:cxn modelId="{DE78AB87-44CD-444B-9A10-D78DAE04BA5E}" type="presParOf" srcId="{2029FE0F-05F8-4B5B-905D-E9B68913F288}" destId="{201B0EC0-8693-470B-8AD6-9383B159700D}" srcOrd="1" destOrd="0" presId="urn:microsoft.com/office/officeart/2018/2/layout/IconVerticalSolidList"/>
    <dgm:cxn modelId="{7BE9EC42-D871-C54E-9D23-4302D53BAE81}" type="presParOf" srcId="{2029FE0F-05F8-4B5B-905D-E9B68913F288}" destId="{88DE4E6F-ED3A-8C4E-9DAD-7CC8DE791A6F}" srcOrd="2" destOrd="0" presId="urn:microsoft.com/office/officeart/2018/2/layout/IconVerticalSolidList"/>
    <dgm:cxn modelId="{B4F9F48D-9A76-1C49-B361-34CD8470720B}" type="presParOf" srcId="{88DE4E6F-ED3A-8C4E-9DAD-7CC8DE791A6F}" destId="{285DF56C-C629-F14F-8AEC-EB5C3B57CE73}" srcOrd="0" destOrd="0" presId="urn:microsoft.com/office/officeart/2018/2/layout/IconVerticalSolidList"/>
    <dgm:cxn modelId="{BB2987E7-881F-9D4F-9408-95C9C32F1BDA}" type="presParOf" srcId="{88DE4E6F-ED3A-8C4E-9DAD-7CC8DE791A6F}" destId="{E1E9E0E6-61E3-D345-8BF4-2B9FC7EF961B}" srcOrd="1" destOrd="0" presId="urn:microsoft.com/office/officeart/2018/2/layout/IconVerticalSolidList"/>
    <dgm:cxn modelId="{96168737-84DA-2443-98B0-DFF69FCE81B6}" type="presParOf" srcId="{88DE4E6F-ED3A-8C4E-9DAD-7CC8DE791A6F}" destId="{F9FEBAFA-E9E8-6541-875E-F59A6CFF4AC5}" srcOrd="2" destOrd="0" presId="urn:microsoft.com/office/officeart/2018/2/layout/IconVerticalSolidList"/>
    <dgm:cxn modelId="{FECD42F2-D18C-6B4A-B92A-2FD69C47E3A3}" type="presParOf" srcId="{88DE4E6F-ED3A-8C4E-9DAD-7CC8DE791A6F}" destId="{09E7FE2F-50D9-204B-9BB8-6BD0A26B00A1}" srcOrd="3" destOrd="0" presId="urn:microsoft.com/office/officeart/2018/2/layout/IconVerticalSolidList"/>
    <dgm:cxn modelId="{11B7F2E4-0D32-094D-A5EB-FFF558A7A802}" type="presParOf" srcId="{2029FE0F-05F8-4B5B-905D-E9B68913F288}" destId="{11A11B04-B997-E24A-9DA2-5BB4DFE5BBE2}" srcOrd="3" destOrd="0" presId="urn:microsoft.com/office/officeart/2018/2/layout/IconVerticalSolidList"/>
    <dgm:cxn modelId="{A4EF08A7-11ED-2E4C-BD75-85EC08AB92C6}" type="presParOf" srcId="{2029FE0F-05F8-4B5B-905D-E9B68913F288}" destId="{2D853716-CD70-494C-B654-6FF6FD13968E}" srcOrd="4" destOrd="0" presId="urn:microsoft.com/office/officeart/2018/2/layout/IconVerticalSolidList"/>
    <dgm:cxn modelId="{209E540E-7715-AD44-BE4D-AFAFD45815B0}" type="presParOf" srcId="{2D853716-CD70-494C-B654-6FF6FD13968E}" destId="{E1AFF5A3-96C2-5743-A9F0-82B629F1BEEF}" srcOrd="0" destOrd="0" presId="urn:microsoft.com/office/officeart/2018/2/layout/IconVerticalSolidList"/>
    <dgm:cxn modelId="{5C36E926-9E9C-684E-81D5-0D844106A308}" type="presParOf" srcId="{2D853716-CD70-494C-B654-6FF6FD13968E}" destId="{DD3E967E-C3E2-0F44-9520-6E258C192B82}" srcOrd="1" destOrd="0" presId="urn:microsoft.com/office/officeart/2018/2/layout/IconVerticalSolidList"/>
    <dgm:cxn modelId="{D2F07770-20A3-1941-937B-62911F7578E5}" type="presParOf" srcId="{2D853716-CD70-494C-B654-6FF6FD13968E}" destId="{5A443BE6-B779-F247-8D96-B1B4BE4F871E}" srcOrd="2" destOrd="0" presId="urn:microsoft.com/office/officeart/2018/2/layout/IconVerticalSolidList"/>
    <dgm:cxn modelId="{8AA8EA33-AF59-2D4B-B11B-B6E03DEF71EB}" type="presParOf" srcId="{2D853716-CD70-494C-B654-6FF6FD13968E}" destId="{72F45FDC-C11E-1D4C-91E8-B061A2F191AE}" srcOrd="3" destOrd="0" presId="urn:microsoft.com/office/officeart/2018/2/layout/IconVerticalSolidList"/>
    <dgm:cxn modelId="{F62E2E0C-6D21-AD47-8E1B-11D893664E1C}" type="presParOf" srcId="{2029FE0F-05F8-4B5B-905D-E9B68913F288}" destId="{44EA7701-6CB8-664C-8089-A5D761404BEC}" srcOrd="5" destOrd="0" presId="urn:microsoft.com/office/officeart/2018/2/layout/IconVerticalSolidList"/>
    <dgm:cxn modelId="{EFF89672-6EB4-4595-8CBB-475F048B67C6}" type="presParOf" srcId="{2029FE0F-05F8-4B5B-905D-E9B68913F288}" destId="{15913E34-16FE-4F6D-A995-CB3EBE43AD39}" srcOrd="6" destOrd="0" presId="urn:microsoft.com/office/officeart/2018/2/layout/IconVerticalSolidList"/>
    <dgm:cxn modelId="{51E7AECC-CEAC-417A-9307-0ED0265582D2}" type="presParOf" srcId="{15913E34-16FE-4F6D-A995-CB3EBE43AD39}" destId="{77142CAA-4B35-4918-956F-91429C1C5DF5}" srcOrd="0" destOrd="0" presId="urn:microsoft.com/office/officeart/2018/2/layout/IconVerticalSolidList"/>
    <dgm:cxn modelId="{3DC091B8-5315-47DF-B656-520A586AE8B2}" type="presParOf" srcId="{15913E34-16FE-4F6D-A995-CB3EBE43AD39}" destId="{374F17BF-0BFC-45DC-A603-D2AB0D291194}" srcOrd="1" destOrd="0" presId="urn:microsoft.com/office/officeart/2018/2/layout/IconVerticalSolidList"/>
    <dgm:cxn modelId="{ADD49D54-AA0D-4166-8DE3-4D253A11066C}" type="presParOf" srcId="{15913E34-16FE-4F6D-A995-CB3EBE43AD39}" destId="{5AEED314-7F89-4B94-970B-98008C1D2FD7}" srcOrd="2" destOrd="0" presId="urn:microsoft.com/office/officeart/2018/2/layout/IconVerticalSolidList"/>
    <dgm:cxn modelId="{45F438DC-96CB-40F9-884F-D613A602B038}" type="presParOf" srcId="{15913E34-16FE-4F6D-A995-CB3EBE43AD39}" destId="{441BD83D-055B-4D10-86E9-4E41014FDC4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B0161CA-FD5E-40AC-BCE2-A79F91DC9806}" type="doc">
      <dgm:prSet loTypeId="urn:microsoft.com/office/officeart/2018/5/layout/Centered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9755639F-10CC-42A6-BAFB-01E26736B424}">
      <dgm:prSet custT="1"/>
      <dgm:spPr/>
      <dgm:t>
        <a:bodyPr/>
        <a:lstStyle/>
        <a:p>
          <a:pPr>
            <a:lnSpc>
              <a:spcPct val="100000"/>
            </a:lnSpc>
            <a:defRPr b="1"/>
          </a:pPr>
          <a:r>
            <a:rPr lang="en-US" sz="2000" dirty="0"/>
            <a:t>EPAs are competencies residents must acquire.</a:t>
          </a:r>
        </a:p>
      </dgm:t>
    </dgm:pt>
    <dgm:pt modelId="{87B9D6AB-B848-445F-9BDC-4F0A898A60BB}" type="parTrans" cxnId="{8CD0EEC7-D3F7-4EC6-A140-BB3D3176081D}">
      <dgm:prSet/>
      <dgm:spPr/>
      <dgm:t>
        <a:bodyPr/>
        <a:lstStyle/>
        <a:p>
          <a:endParaRPr lang="en-US"/>
        </a:p>
      </dgm:t>
    </dgm:pt>
    <dgm:pt modelId="{593F3CA0-947F-4969-A9DF-4E547E76D984}" type="sibTrans" cxnId="{8CD0EEC7-D3F7-4EC6-A140-BB3D3176081D}">
      <dgm:prSet/>
      <dgm:spPr/>
      <dgm:t>
        <a:bodyPr/>
        <a:lstStyle/>
        <a:p>
          <a:endParaRPr lang="en-US"/>
        </a:p>
      </dgm:t>
    </dgm:pt>
    <dgm:pt modelId="{77ED0AE8-98EF-422B-B5D0-FD2EFC45E592}">
      <dgm:prSet custT="1"/>
      <dgm:spPr/>
      <dgm:t>
        <a:bodyPr/>
        <a:lstStyle/>
        <a:p>
          <a:pPr>
            <a:lnSpc>
              <a:spcPct val="100000"/>
            </a:lnSpc>
            <a:defRPr b="1"/>
          </a:pPr>
          <a:r>
            <a:rPr lang="en-US" sz="2000" dirty="0"/>
            <a:t>Milestones are the small tasks that make up an EPA.</a:t>
          </a:r>
        </a:p>
      </dgm:t>
    </dgm:pt>
    <dgm:pt modelId="{BFBA8618-8C46-4D58-9750-3B30B2D90A3A}" type="parTrans" cxnId="{9D6021AB-DABF-479E-91F1-640D60F71156}">
      <dgm:prSet/>
      <dgm:spPr/>
      <dgm:t>
        <a:bodyPr/>
        <a:lstStyle/>
        <a:p>
          <a:endParaRPr lang="en-US"/>
        </a:p>
      </dgm:t>
    </dgm:pt>
    <dgm:pt modelId="{B717BB5C-1D07-4928-85B9-07B6875C4866}" type="sibTrans" cxnId="{9D6021AB-DABF-479E-91F1-640D60F71156}">
      <dgm:prSet/>
      <dgm:spPr/>
      <dgm:t>
        <a:bodyPr/>
        <a:lstStyle/>
        <a:p>
          <a:endParaRPr lang="en-US"/>
        </a:p>
      </dgm:t>
    </dgm:pt>
    <dgm:pt modelId="{030C592A-978B-0047-8019-240DB4698475}">
      <dgm:prSet custT="1"/>
      <dgm:spPr/>
      <dgm:t>
        <a:bodyPr/>
        <a:lstStyle/>
        <a:p>
          <a:pPr>
            <a:lnSpc>
              <a:spcPct val="100000"/>
            </a:lnSpc>
            <a:defRPr b="1"/>
          </a:pPr>
          <a:r>
            <a:rPr lang="en-US" sz="2000" dirty="0"/>
            <a:t>Residents will need to achieve specific EPAs in each stage of training.</a:t>
          </a:r>
        </a:p>
      </dgm:t>
    </dgm:pt>
    <dgm:pt modelId="{2EC779CE-8C91-F04E-92B3-2F3C49981025}" type="parTrans" cxnId="{23238796-4EC6-A24B-BBCF-CB2F5D6B1106}">
      <dgm:prSet/>
      <dgm:spPr/>
      <dgm:t>
        <a:bodyPr/>
        <a:lstStyle/>
        <a:p>
          <a:endParaRPr lang="en-US"/>
        </a:p>
      </dgm:t>
    </dgm:pt>
    <dgm:pt modelId="{1A0585CF-30D1-D34D-B3D0-077B3E1506BE}" type="sibTrans" cxnId="{23238796-4EC6-A24B-BBCF-CB2F5D6B1106}">
      <dgm:prSet/>
      <dgm:spPr/>
      <dgm:t>
        <a:bodyPr/>
        <a:lstStyle/>
        <a:p>
          <a:endParaRPr lang="en-US"/>
        </a:p>
      </dgm:t>
    </dgm:pt>
    <dgm:pt modelId="{90C1653A-23FA-4340-B07D-163D8C41FAF5}" type="pres">
      <dgm:prSet presAssocID="{4B0161CA-FD5E-40AC-BCE2-A79F91DC9806}" presName="root" presStyleCnt="0">
        <dgm:presLayoutVars>
          <dgm:dir/>
          <dgm:resizeHandles val="exact"/>
        </dgm:presLayoutVars>
      </dgm:prSet>
      <dgm:spPr/>
    </dgm:pt>
    <dgm:pt modelId="{D2587FF9-4F70-469C-8F11-5351DA21D89D}" type="pres">
      <dgm:prSet presAssocID="{9755639F-10CC-42A6-BAFB-01E26736B424}" presName="compNode" presStyleCnt="0"/>
      <dgm:spPr/>
    </dgm:pt>
    <dgm:pt modelId="{62556266-A39A-40E5-B0E9-8D7843F7ACA1}" type="pres">
      <dgm:prSet presAssocID="{9755639F-10CC-42A6-BAFB-01E26736B424}" presName="iconRect" presStyleLbl="node1" presStyleIdx="0" presStyleCnt="3" custScaleX="124702" custScaleY="115996" custLinFactX="300000" custLinFactNeighborX="361073" custLinFactNeighborY="3998"/>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hecklist"/>
        </a:ext>
      </dgm:extLst>
    </dgm:pt>
    <dgm:pt modelId="{CC0B9F64-B67D-4C52-85DB-2921F1A55F36}" type="pres">
      <dgm:prSet presAssocID="{9755639F-10CC-42A6-BAFB-01E26736B424}" presName="iconSpace" presStyleCnt="0"/>
      <dgm:spPr/>
    </dgm:pt>
    <dgm:pt modelId="{951CAF65-41F4-426E-A8D0-9A17B4837DC3}" type="pres">
      <dgm:prSet presAssocID="{9755639F-10CC-42A6-BAFB-01E26736B424}" presName="parTx" presStyleLbl="revTx" presStyleIdx="0" presStyleCnt="6" custScaleY="131835" custLinFactNeighborX="2147" custLinFactNeighborY="73015">
        <dgm:presLayoutVars>
          <dgm:chMax val="0"/>
          <dgm:chPref val="0"/>
        </dgm:presLayoutVars>
      </dgm:prSet>
      <dgm:spPr/>
    </dgm:pt>
    <dgm:pt modelId="{F8A0E1CC-6902-4097-9416-239723036C3A}" type="pres">
      <dgm:prSet presAssocID="{9755639F-10CC-42A6-BAFB-01E26736B424}" presName="txSpace" presStyleCnt="0"/>
      <dgm:spPr/>
    </dgm:pt>
    <dgm:pt modelId="{817A9F6F-ED40-4D42-ADAE-8E67B5292C28}" type="pres">
      <dgm:prSet presAssocID="{9755639F-10CC-42A6-BAFB-01E26736B424}" presName="desTx" presStyleLbl="revTx" presStyleIdx="1" presStyleCnt="6">
        <dgm:presLayoutVars/>
      </dgm:prSet>
      <dgm:spPr/>
    </dgm:pt>
    <dgm:pt modelId="{C1D1652F-26D3-495C-ADA8-8347D2489725}" type="pres">
      <dgm:prSet presAssocID="{593F3CA0-947F-4969-A9DF-4E547E76D984}" presName="sibTrans" presStyleCnt="0"/>
      <dgm:spPr/>
    </dgm:pt>
    <dgm:pt modelId="{BD7E61DD-CC5A-4AE2-85CF-BA206A23D02A}" type="pres">
      <dgm:prSet presAssocID="{77ED0AE8-98EF-422B-B5D0-FD2EFC45E592}" presName="compNode" presStyleCnt="0"/>
      <dgm:spPr/>
    </dgm:pt>
    <dgm:pt modelId="{9A38D7E8-DED0-4402-89D2-5E5F3EE60017}" type="pres">
      <dgm:prSet presAssocID="{77ED0AE8-98EF-422B-B5D0-FD2EFC45E592}" presName="iconRect" presStyleLbl="node1" presStyleIdx="1" presStyleCnt="3" custScaleX="123507" custScaleY="13405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uzzle"/>
        </a:ext>
      </dgm:extLst>
    </dgm:pt>
    <dgm:pt modelId="{112BDF1A-0F7E-4863-A234-B6DFA43056DB}" type="pres">
      <dgm:prSet presAssocID="{77ED0AE8-98EF-422B-B5D0-FD2EFC45E592}" presName="iconSpace" presStyleCnt="0"/>
      <dgm:spPr/>
    </dgm:pt>
    <dgm:pt modelId="{4C96B802-47DC-435D-93DB-52024F482D1E}" type="pres">
      <dgm:prSet presAssocID="{77ED0AE8-98EF-422B-B5D0-FD2EFC45E592}" presName="parTx" presStyleLbl="revTx" presStyleIdx="2" presStyleCnt="6" custScaleY="134445" custLinFactNeighborX="-53" custLinFactNeighborY="41429">
        <dgm:presLayoutVars>
          <dgm:chMax val="0"/>
          <dgm:chPref val="0"/>
        </dgm:presLayoutVars>
      </dgm:prSet>
      <dgm:spPr/>
    </dgm:pt>
    <dgm:pt modelId="{DCD106B6-3B45-4573-B232-85B709A88F9C}" type="pres">
      <dgm:prSet presAssocID="{77ED0AE8-98EF-422B-B5D0-FD2EFC45E592}" presName="txSpace" presStyleCnt="0"/>
      <dgm:spPr/>
    </dgm:pt>
    <dgm:pt modelId="{9A5375FD-ABD9-4D57-82F8-7B2F7FD91622}" type="pres">
      <dgm:prSet presAssocID="{77ED0AE8-98EF-422B-B5D0-FD2EFC45E592}" presName="desTx" presStyleLbl="revTx" presStyleIdx="3" presStyleCnt="6">
        <dgm:presLayoutVars/>
      </dgm:prSet>
      <dgm:spPr/>
    </dgm:pt>
    <dgm:pt modelId="{1057941D-1427-D84D-B923-96239F0E2BAE}" type="pres">
      <dgm:prSet presAssocID="{B717BB5C-1D07-4928-85B9-07B6875C4866}" presName="sibTrans" presStyleCnt="0"/>
      <dgm:spPr/>
    </dgm:pt>
    <dgm:pt modelId="{9FA7231C-5843-A441-9ABA-3D3761796DBD}" type="pres">
      <dgm:prSet presAssocID="{030C592A-978B-0047-8019-240DB4698475}" presName="compNode" presStyleCnt="0"/>
      <dgm:spPr/>
    </dgm:pt>
    <dgm:pt modelId="{B12CE0B0-E377-9447-A86D-39F8E63F5684}" type="pres">
      <dgm:prSet presAssocID="{030C592A-978B-0047-8019-240DB4698475}" presName="iconRect" presStyleLbl="node1" presStyleIdx="2" presStyleCnt="3" custScaleX="134476" custScaleY="128359" custLinFactX="-300000" custLinFactNeighborX="-373068" custLinFactNeighborY="-4098"/>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EEB78786-1286-A34F-B05D-5B9110FE3B23}" type="pres">
      <dgm:prSet presAssocID="{030C592A-978B-0047-8019-240DB4698475}" presName="iconSpace" presStyleCnt="0"/>
      <dgm:spPr/>
    </dgm:pt>
    <dgm:pt modelId="{77A45323-7287-574B-B0BA-F49228DFF80C}" type="pres">
      <dgm:prSet presAssocID="{030C592A-978B-0047-8019-240DB4698475}" presName="parTx" presStyleLbl="revTx" presStyleIdx="4" presStyleCnt="6" custLinFactNeighborX="185" custLinFactNeighborY="12119">
        <dgm:presLayoutVars>
          <dgm:chMax val="0"/>
          <dgm:chPref val="0"/>
        </dgm:presLayoutVars>
      </dgm:prSet>
      <dgm:spPr/>
    </dgm:pt>
    <dgm:pt modelId="{5720B238-BFB2-0F43-9558-48F60B2175D0}" type="pres">
      <dgm:prSet presAssocID="{030C592A-978B-0047-8019-240DB4698475}" presName="txSpace" presStyleCnt="0"/>
      <dgm:spPr/>
    </dgm:pt>
    <dgm:pt modelId="{320115EC-1837-C249-8904-DA87D15B3B0F}" type="pres">
      <dgm:prSet presAssocID="{030C592A-978B-0047-8019-240DB4698475}" presName="desTx" presStyleLbl="revTx" presStyleIdx="5" presStyleCnt="6">
        <dgm:presLayoutVars/>
      </dgm:prSet>
      <dgm:spPr/>
    </dgm:pt>
  </dgm:ptLst>
  <dgm:cxnLst>
    <dgm:cxn modelId="{0D7DB021-7B9E-45EC-8B0B-9B5E33850800}" type="presOf" srcId="{9755639F-10CC-42A6-BAFB-01E26736B424}" destId="{951CAF65-41F4-426E-A8D0-9A17B4837DC3}" srcOrd="0" destOrd="0" presId="urn:microsoft.com/office/officeart/2018/5/layout/CenteredIconLabelDescriptionList"/>
    <dgm:cxn modelId="{09A18680-F871-5841-9DFE-FAAE2E8914AE}" type="presOf" srcId="{030C592A-978B-0047-8019-240DB4698475}" destId="{77A45323-7287-574B-B0BA-F49228DFF80C}" srcOrd="0" destOrd="0" presId="urn:microsoft.com/office/officeart/2018/5/layout/CenteredIconLabelDescriptionList"/>
    <dgm:cxn modelId="{23238796-4EC6-A24B-BBCF-CB2F5D6B1106}" srcId="{4B0161CA-FD5E-40AC-BCE2-A79F91DC9806}" destId="{030C592A-978B-0047-8019-240DB4698475}" srcOrd="2" destOrd="0" parTransId="{2EC779CE-8C91-F04E-92B3-2F3C49981025}" sibTransId="{1A0585CF-30D1-D34D-B3D0-077B3E1506BE}"/>
    <dgm:cxn modelId="{8878B19D-60D3-4B4B-A482-E7B048DFB6A2}" type="presOf" srcId="{4B0161CA-FD5E-40AC-BCE2-A79F91DC9806}" destId="{90C1653A-23FA-4340-B07D-163D8C41FAF5}" srcOrd="0" destOrd="0" presId="urn:microsoft.com/office/officeart/2018/5/layout/CenteredIconLabelDescriptionList"/>
    <dgm:cxn modelId="{9D6021AB-DABF-479E-91F1-640D60F71156}" srcId="{4B0161CA-FD5E-40AC-BCE2-A79F91DC9806}" destId="{77ED0AE8-98EF-422B-B5D0-FD2EFC45E592}" srcOrd="1" destOrd="0" parTransId="{BFBA8618-8C46-4D58-9750-3B30B2D90A3A}" sibTransId="{B717BB5C-1D07-4928-85B9-07B6875C4866}"/>
    <dgm:cxn modelId="{8CD0EEC7-D3F7-4EC6-A140-BB3D3176081D}" srcId="{4B0161CA-FD5E-40AC-BCE2-A79F91DC9806}" destId="{9755639F-10CC-42A6-BAFB-01E26736B424}" srcOrd="0" destOrd="0" parTransId="{87B9D6AB-B848-445F-9BDC-4F0A898A60BB}" sibTransId="{593F3CA0-947F-4969-A9DF-4E547E76D984}"/>
    <dgm:cxn modelId="{E574F1E7-03DE-4548-971A-808D9360F3A5}" type="presOf" srcId="{77ED0AE8-98EF-422B-B5D0-FD2EFC45E592}" destId="{4C96B802-47DC-435D-93DB-52024F482D1E}" srcOrd="0" destOrd="0" presId="urn:microsoft.com/office/officeart/2018/5/layout/CenteredIconLabelDescriptionList"/>
    <dgm:cxn modelId="{45B74A05-6925-4CEB-BB06-FA07D64FDC28}" type="presParOf" srcId="{90C1653A-23FA-4340-B07D-163D8C41FAF5}" destId="{D2587FF9-4F70-469C-8F11-5351DA21D89D}" srcOrd="0" destOrd="0" presId="urn:microsoft.com/office/officeart/2018/5/layout/CenteredIconLabelDescriptionList"/>
    <dgm:cxn modelId="{304FEDF9-A649-4E8C-B9AA-8ECE94CA96F6}" type="presParOf" srcId="{D2587FF9-4F70-469C-8F11-5351DA21D89D}" destId="{62556266-A39A-40E5-B0E9-8D7843F7ACA1}" srcOrd="0" destOrd="0" presId="urn:microsoft.com/office/officeart/2018/5/layout/CenteredIconLabelDescriptionList"/>
    <dgm:cxn modelId="{E2E9D207-3D37-4561-B412-A6ED3FE6AEC8}" type="presParOf" srcId="{D2587FF9-4F70-469C-8F11-5351DA21D89D}" destId="{CC0B9F64-B67D-4C52-85DB-2921F1A55F36}" srcOrd="1" destOrd="0" presId="urn:microsoft.com/office/officeart/2018/5/layout/CenteredIconLabelDescriptionList"/>
    <dgm:cxn modelId="{E48A1744-B8CF-4F0E-BA77-E35799FC4550}" type="presParOf" srcId="{D2587FF9-4F70-469C-8F11-5351DA21D89D}" destId="{951CAF65-41F4-426E-A8D0-9A17B4837DC3}" srcOrd="2" destOrd="0" presId="urn:microsoft.com/office/officeart/2018/5/layout/CenteredIconLabelDescriptionList"/>
    <dgm:cxn modelId="{EBCC612E-5351-4156-B324-081DFB1DBFA5}" type="presParOf" srcId="{D2587FF9-4F70-469C-8F11-5351DA21D89D}" destId="{F8A0E1CC-6902-4097-9416-239723036C3A}" srcOrd="3" destOrd="0" presId="urn:microsoft.com/office/officeart/2018/5/layout/CenteredIconLabelDescriptionList"/>
    <dgm:cxn modelId="{4A063B50-A790-43F8-88E9-4854154F124C}" type="presParOf" srcId="{D2587FF9-4F70-469C-8F11-5351DA21D89D}" destId="{817A9F6F-ED40-4D42-ADAE-8E67B5292C28}" srcOrd="4" destOrd="0" presId="urn:microsoft.com/office/officeart/2018/5/layout/CenteredIconLabelDescriptionList"/>
    <dgm:cxn modelId="{4C8F5886-171A-4C09-86CA-C460082C59FE}" type="presParOf" srcId="{90C1653A-23FA-4340-B07D-163D8C41FAF5}" destId="{C1D1652F-26D3-495C-ADA8-8347D2489725}" srcOrd="1" destOrd="0" presId="urn:microsoft.com/office/officeart/2018/5/layout/CenteredIconLabelDescriptionList"/>
    <dgm:cxn modelId="{C06A8128-D134-4DDF-9023-81B895CD2BB0}" type="presParOf" srcId="{90C1653A-23FA-4340-B07D-163D8C41FAF5}" destId="{BD7E61DD-CC5A-4AE2-85CF-BA206A23D02A}" srcOrd="2" destOrd="0" presId="urn:microsoft.com/office/officeart/2018/5/layout/CenteredIconLabelDescriptionList"/>
    <dgm:cxn modelId="{741DF024-5545-454E-A724-8C20C4C6CE25}" type="presParOf" srcId="{BD7E61DD-CC5A-4AE2-85CF-BA206A23D02A}" destId="{9A38D7E8-DED0-4402-89D2-5E5F3EE60017}" srcOrd="0" destOrd="0" presId="urn:microsoft.com/office/officeart/2018/5/layout/CenteredIconLabelDescriptionList"/>
    <dgm:cxn modelId="{1D0BFFC8-9237-4B01-ADE6-958F81A1ACED}" type="presParOf" srcId="{BD7E61DD-CC5A-4AE2-85CF-BA206A23D02A}" destId="{112BDF1A-0F7E-4863-A234-B6DFA43056DB}" srcOrd="1" destOrd="0" presId="urn:microsoft.com/office/officeart/2018/5/layout/CenteredIconLabelDescriptionList"/>
    <dgm:cxn modelId="{5229D763-5EC2-464A-87B2-E920F4E21152}" type="presParOf" srcId="{BD7E61DD-CC5A-4AE2-85CF-BA206A23D02A}" destId="{4C96B802-47DC-435D-93DB-52024F482D1E}" srcOrd="2" destOrd="0" presId="urn:microsoft.com/office/officeart/2018/5/layout/CenteredIconLabelDescriptionList"/>
    <dgm:cxn modelId="{4D74A635-3212-4884-BBEB-B1B58C4C5366}" type="presParOf" srcId="{BD7E61DD-CC5A-4AE2-85CF-BA206A23D02A}" destId="{DCD106B6-3B45-4573-B232-85B709A88F9C}" srcOrd="3" destOrd="0" presId="urn:microsoft.com/office/officeart/2018/5/layout/CenteredIconLabelDescriptionList"/>
    <dgm:cxn modelId="{7F4E2736-0A84-4505-952C-28FA01E2FF29}" type="presParOf" srcId="{BD7E61DD-CC5A-4AE2-85CF-BA206A23D02A}" destId="{9A5375FD-ABD9-4D57-82F8-7B2F7FD91622}" srcOrd="4" destOrd="0" presId="urn:microsoft.com/office/officeart/2018/5/layout/CenteredIconLabelDescriptionList"/>
    <dgm:cxn modelId="{434CCABC-7415-6E43-A03A-3FF53DB0646A}" type="presParOf" srcId="{90C1653A-23FA-4340-B07D-163D8C41FAF5}" destId="{1057941D-1427-D84D-B923-96239F0E2BAE}" srcOrd="3" destOrd="0" presId="urn:microsoft.com/office/officeart/2018/5/layout/CenteredIconLabelDescriptionList"/>
    <dgm:cxn modelId="{CB32129C-F958-2F45-8217-315A5FE2FE97}" type="presParOf" srcId="{90C1653A-23FA-4340-B07D-163D8C41FAF5}" destId="{9FA7231C-5843-A441-9ABA-3D3761796DBD}" srcOrd="4" destOrd="0" presId="urn:microsoft.com/office/officeart/2018/5/layout/CenteredIconLabelDescriptionList"/>
    <dgm:cxn modelId="{093B11AA-9E7A-B048-88F1-59F960826942}" type="presParOf" srcId="{9FA7231C-5843-A441-9ABA-3D3761796DBD}" destId="{B12CE0B0-E377-9447-A86D-39F8E63F5684}" srcOrd="0" destOrd="0" presId="urn:microsoft.com/office/officeart/2018/5/layout/CenteredIconLabelDescriptionList"/>
    <dgm:cxn modelId="{8EA7BC47-1195-BD4C-8AAB-B11AA366D170}" type="presParOf" srcId="{9FA7231C-5843-A441-9ABA-3D3761796DBD}" destId="{EEB78786-1286-A34F-B05D-5B9110FE3B23}" srcOrd="1" destOrd="0" presId="urn:microsoft.com/office/officeart/2018/5/layout/CenteredIconLabelDescriptionList"/>
    <dgm:cxn modelId="{1E9FBF36-AE27-7E48-8F28-D201C6ED5B0A}" type="presParOf" srcId="{9FA7231C-5843-A441-9ABA-3D3761796DBD}" destId="{77A45323-7287-574B-B0BA-F49228DFF80C}" srcOrd="2" destOrd="0" presId="urn:microsoft.com/office/officeart/2018/5/layout/CenteredIconLabelDescriptionList"/>
    <dgm:cxn modelId="{2A96A7CB-CA8A-A840-8BCA-6C878031E283}" type="presParOf" srcId="{9FA7231C-5843-A441-9ABA-3D3761796DBD}" destId="{5720B238-BFB2-0F43-9558-48F60B2175D0}" srcOrd="3" destOrd="0" presId="urn:microsoft.com/office/officeart/2018/5/layout/CenteredIconLabelDescriptionList"/>
    <dgm:cxn modelId="{71692797-96EE-CA4D-8B82-7D43C44CB845}" type="presParOf" srcId="{9FA7231C-5843-A441-9ABA-3D3761796DBD}" destId="{320115EC-1837-C249-8904-DA87D15B3B0F}"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B0161CA-FD5E-40AC-BCE2-A79F91DC9806}" type="doc">
      <dgm:prSet loTypeId="urn:microsoft.com/office/officeart/2018/5/layout/Centered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9755639F-10CC-42A6-BAFB-01E26736B424}">
      <dgm:prSet custT="1"/>
      <dgm:spPr/>
      <dgm:t>
        <a:bodyPr/>
        <a:lstStyle/>
        <a:p>
          <a:pPr>
            <a:lnSpc>
              <a:spcPct val="100000"/>
            </a:lnSpc>
            <a:defRPr b="1"/>
          </a:pPr>
          <a:r>
            <a:rPr lang="en-US" sz="2000" dirty="0"/>
            <a:t>Regular assessment &amp; feedback</a:t>
          </a:r>
          <a:r>
            <a:rPr lang="en-US" sz="1400" dirty="0"/>
            <a:t>.</a:t>
          </a:r>
        </a:p>
      </dgm:t>
    </dgm:pt>
    <dgm:pt modelId="{87B9D6AB-B848-445F-9BDC-4F0A898A60BB}" type="parTrans" cxnId="{8CD0EEC7-D3F7-4EC6-A140-BB3D3176081D}">
      <dgm:prSet/>
      <dgm:spPr/>
      <dgm:t>
        <a:bodyPr/>
        <a:lstStyle/>
        <a:p>
          <a:endParaRPr lang="en-US"/>
        </a:p>
      </dgm:t>
    </dgm:pt>
    <dgm:pt modelId="{593F3CA0-947F-4969-A9DF-4E547E76D984}" type="sibTrans" cxnId="{8CD0EEC7-D3F7-4EC6-A140-BB3D3176081D}">
      <dgm:prSet/>
      <dgm:spPr/>
      <dgm:t>
        <a:bodyPr/>
        <a:lstStyle/>
        <a:p>
          <a:endParaRPr lang="en-US"/>
        </a:p>
      </dgm:t>
    </dgm:pt>
    <dgm:pt modelId="{A55EDE45-AD57-417F-9521-D1D6BBC61DD5}">
      <dgm:prSet custT="1"/>
      <dgm:spPr/>
      <dgm:t>
        <a:bodyPr/>
        <a:lstStyle/>
        <a:p>
          <a:pPr>
            <a:lnSpc>
              <a:spcPct val="100000"/>
            </a:lnSpc>
          </a:pPr>
          <a:r>
            <a:rPr lang="en-US" sz="1800" dirty="0"/>
            <a:t>Cued by the resident</a:t>
          </a:r>
        </a:p>
        <a:p>
          <a:endParaRPr lang="en-US" sz="1700" dirty="0"/>
        </a:p>
      </dgm:t>
    </dgm:pt>
    <dgm:pt modelId="{2B62640C-6DAA-446B-865B-6A2ACC55E8DD}" type="parTrans" cxnId="{396BEEF5-CB9E-493E-ABAE-931275971D2F}">
      <dgm:prSet/>
      <dgm:spPr/>
      <dgm:t>
        <a:bodyPr/>
        <a:lstStyle/>
        <a:p>
          <a:endParaRPr lang="en-US"/>
        </a:p>
      </dgm:t>
    </dgm:pt>
    <dgm:pt modelId="{A83E3405-95BF-4272-8563-B29BBDACDDCF}" type="sibTrans" cxnId="{396BEEF5-CB9E-493E-ABAE-931275971D2F}">
      <dgm:prSet/>
      <dgm:spPr/>
      <dgm:t>
        <a:bodyPr/>
        <a:lstStyle/>
        <a:p>
          <a:endParaRPr lang="en-US"/>
        </a:p>
      </dgm:t>
    </dgm:pt>
    <dgm:pt modelId="{77ED0AE8-98EF-422B-B5D0-FD2EFC45E592}">
      <dgm:prSet custT="1"/>
      <dgm:spPr/>
      <dgm:t>
        <a:bodyPr/>
        <a:lstStyle/>
        <a:p>
          <a:pPr>
            <a:lnSpc>
              <a:spcPct val="100000"/>
            </a:lnSpc>
            <a:defRPr b="1"/>
          </a:pPr>
          <a:r>
            <a:rPr lang="en-US" sz="2000" dirty="0"/>
            <a:t>Competence Committee assesses overall achievement.</a:t>
          </a:r>
        </a:p>
      </dgm:t>
    </dgm:pt>
    <dgm:pt modelId="{BFBA8618-8C46-4D58-9750-3B30B2D90A3A}" type="parTrans" cxnId="{9D6021AB-DABF-479E-91F1-640D60F71156}">
      <dgm:prSet/>
      <dgm:spPr/>
      <dgm:t>
        <a:bodyPr/>
        <a:lstStyle/>
        <a:p>
          <a:endParaRPr lang="en-US"/>
        </a:p>
      </dgm:t>
    </dgm:pt>
    <dgm:pt modelId="{B717BB5C-1D07-4928-85B9-07B6875C4866}" type="sibTrans" cxnId="{9D6021AB-DABF-479E-91F1-640D60F71156}">
      <dgm:prSet/>
      <dgm:spPr/>
      <dgm:t>
        <a:bodyPr/>
        <a:lstStyle/>
        <a:p>
          <a:endParaRPr lang="en-US"/>
        </a:p>
      </dgm:t>
    </dgm:pt>
    <dgm:pt modelId="{90C1653A-23FA-4340-B07D-163D8C41FAF5}" type="pres">
      <dgm:prSet presAssocID="{4B0161CA-FD5E-40AC-BCE2-A79F91DC9806}" presName="root" presStyleCnt="0">
        <dgm:presLayoutVars>
          <dgm:dir/>
          <dgm:resizeHandles val="exact"/>
        </dgm:presLayoutVars>
      </dgm:prSet>
      <dgm:spPr/>
    </dgm:pt>
    <dgm:pt modelId="{D2587FF9-4F70-469C-8F11-5351DA21D89D}" type="pres">
      <dgm:prSet presAssocID="{9755639F-10CC-42A6-BAFB-01E26736B424}" presName="compNode" presStyleCnt="0"/>
      <dgm:spPr/>
    </dgm:pt>
    <dgm:pt modelId="{62556266-A39A-40E5-B0E9-8D7843F7ACA1}" type="pres">
      <dgm:prSet presAssocID="{9755639F-10CC-42A6-BAFB-01E26736B424}"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hat"/>
        </a:ext>
      </dgm:extLst>
    </dgm:pt>
    <dgm:pt modelId="{CC0B9F64-B67D-4C52-85DB-2921F1A55F36}" type="pres">
      <dgm:prSet presAssocID="{9755639F-10CC-42A6-BAFB-01E26736B424}" presName="iconSpace" presStyleCnt="0"/>
      <dgm:spPr/>
    </dgm:pt>
    <dgm:pt modelId="{951CAF65-41F4-426E-A8D0-9A17B4837DC3}" type="pres">
      <dgm:prSet presAssocID="{9755639F-10CC-42A6-BAFB-01E26736B424}" presName="parTx" presStyleLbl="revTx" presStyleIdx="0" presStyleCnt="4">
        <dgm:presLayoutVars>
          <dgm:chMax val="0"/>
          <dgm:chPref val="0"/>
        </dgm:presLayoutVars>
      </dgm:prSet>
      <dgm:spPr/>
    </dgm:pt>
    <dgm:pt modelId="{F8A0E1CC-6902-4097-9416-239723036C3A}" type="pres">
      <dgm:prSet presAssocID="{9755639F-10CC-42A6-BAFB-01E26736B424}" presName="txSpace" presStyleCnt="0"/>
      <dgm:spPr/>
    </dgm:pt>
    <dgm:pt modelId="{817A9F6F-ED40-4D42-ADAE-8E67B5292C28}" type="pres">
      <dgm:prSet presAssocID="{9755639F-10CC-42A6-BAFB-01E26736B424}" presName="desTx" presStyleLbl="revTx" presStyleIdx="1" presStyleCnt="4">
        <dgm:presLayoutVars/>
      </dgm:prSet>
      <dgm:spPr/>
    </dgm:pt>
    <dgm:pt modelId="{C1D1652F-26D3-495C-ADA8-8347D2489725}" type="pres">
      <dgm:prSet presAssocID="{593F3CA0-947F-4969-A9DF-4E547E76D984}" presName="sibTrans" presStyleCnt="0"/>
      <dgm:spPr/>
    </dgm:pt>
    <dgm:pt modelId="{BD7E61DD-CC5A-4AE2-85CF-BA206A23D02A}" type="pres">
      <dgm:prSet presAssocID="{77ED0AE8-98EF-422B-B5D0-FD2EFC45E592}" presName="compNode" presStyleCnt="0"/>
      <dgm:spPr/>
    </dgm:pt>
    <dgm:pt modelId="{9A38D7E8-DED0-4402-89D2-5E5F3EE60017}" type="pres">
      <dgm:prSet presAssocID="{77ED0AE8-98EF-422B-B5D0-FD2EFC45E592}"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Diploma"/>
        </a:ext>
      </dgm:extLst>
    </dgm:pt>
    <dgm:pt modelId="{112BDF1A-0F7E-4863-A234-B6DFA43056DB}" type="pres">
      <dgm:prSet presAssocID="{77ED0AE8-98EF-422B-B5D0-FD2EFC45E592}" presName="iconSpace" presStyleCnt="0"/>
      <dgm:spPr/>
    </dgm:pt>
    <dgm:pt modelId="{4C96B802-47DC-435D-93DB-52024F482D1E}" type="pres">
      <dgm:prSet presAssocID="{77ED0AE8-98EF-422B-B5D0-FD2EFC45E592}" presName="parTx" presStyleLbl="revTx" presStyleIdx="2" presStyleCnt="4">
        <dgm:presLayoutVars>
          <dgm:chMax val="0"/>
          <dgm:chPref val="0"/>
        </dgm:presLayoutVars>
      </dgm:prSet>
      <dgm:spPr/>
    </dgm:pt>
    <dgm:pt modelId="{DCD106B6-3B45-4573-B232-85B709A88F9C}" type="pres">
      <dgm:prSet presAssocID="{77ED0AE8-98EF-422B-B5D0-FD2EFC45E592}" presName="txSpace" presStyleCnt="0"/>
      <dgm:spPr/>
    </dgm:pt>
    <dgm:pt modelId="{9A5375FD-ABD9-4D57-82F8-7B2F7FD91622}" type="pres">
      <dgm:prSet presAssocID="{77ED0AE8-98EF-422B-B5D0-FD2EFC45E592}" presName="desTx" presStyleLbl="revTx" presStyleIdx="3" presStyleCnt="4">
        <dgm:presLayoutVars/>
      </dgm:prSet>
      <dgm:spPr/>
    </dgm:pt>
  </dgm:ptLst>
  <dgm:cxnLst>
    <dgm:cxn modelId="{1849EE1D-3F14-470E-8CDF-A6BF795ED2C8}" type="presOf" srcId="{A55EDE45-AD57-417F-9521-D1D6BBC61DD5}" destId="{817A9F6F-ED40-4D42-ADAE-8E67B5292C28}" srcOrd="0" destOrd="0" presId="urn:microsoft.com/office/officeart/2018/5/layout/CenteredIconLabelDescriptionList"/>
    <dgm:cxn modelId="{0D7DB021-7B9E-45EC-8B0B-9B5E33850800}" type="presOf" srcId="{9755639F-10CC-42A6-BAFB-01E26736B424}" destId="{951CAF65-41F4-426E-A8D0-9A17B4837DC3}" srcOrd="0" destOrd="0" presId="urn:microsoft.com/office/officeart/2018/5/layout/CenteredIconLabelDescriptionList"/>
    <dgm:cxn modelId="{8878B19D-60D3-4B4B-A482-E7B048DFB6A2}" type="presOf" srcId="{4B0161CA-FD5E-40AC-BCE2-A79F91DC9806}" destId="{90C1653A-23FA-4340-B07D-163D8C41FAF5}" srcOrd="0" destOrd="0" presId="urn:microsoft.com/office/officeart/2018/5/layout/CenteredIconLabelDescriptionList"/>
    <dgm:cxn modelId="{9D6021AB-DABF-479E-91F1-640D60F71156}" srcId="{4B0161CA-FD5E-40AC-BCE2-A79F91DC9806}" destId="{77ED0AE8-98EF-422B-B5D0-FD2EFC45E592}" srcOrd="1" destOrd="0" parTransId="{BFBA8618-8C46-4D58-9750-3B30B2D90A3A}" sibTransId="{B717BB5C-1D07-4928-85B9-07B6875C4866}"/>
    <dgm:cxn modelId="{8CD0EEC7-D3F7-4EC6-A140-BB3D3176081D}" srcId="{4B0161CA-FD5E-40AC-BCE2-A79F91DC9806}" destId="{9755639F-10CC-42A6-BAFB-01E26736B424}" srcOrd="0" destOrd="0" parTransId="{87B9D6AB-B848-445F-9BDC-4F0A898A60BB}" sibTransId="{593F3CA0-947F-4969-A9DF-4E547E76D984}"/>
    <dgm:cxn modelId="{E574F1E7-03DE-4548-971A-808D9360F3A5}" type="presOf" srcId="{77ED0AE8-98EF-422B-B5D0-FD2EFC45E592}" destId="{4C96B802-47DC-435D-93DB-52024F482D1E}" srcOrd="0" destOrd="0" presId="urn:microsoft.com/office/officeart/2018/5/layout/CenteredIconLabelDescriptionList"/>
    <dgm:cxn modelId="{396BEEF5-CB9E-493E-ABAE-931275971D2F}" srcId="{9755639F-10CC-42A6-BAFB-01E26736B424}" destId="{A55EDE45-AD57-417F-9521-D1D6BBC61DD5}" srcOrd="0" destOrd="0" parTransId="{2B62640C-6DAA-446B-865B-6A2ACC55E8DD}" sibTransId="{A83E3405-95BF-4272-8563-B29BBDACDDCF}"/>
    <dgm:cxn modelId="{45B74A05-6925-4CEB-BB06-FA07D64FDC28}" type="presParOf" srcId="{90C1653A-23FA-4340-B07D-163D8C41FAF5}" destId="{D2587FF9-4F70-469C-8F11-5351DA21D89D}" srcOrd="0" destOrd="0" presId="urn:microsoft.com/office/officeart/2018/5/layout/CenteredIconLabelDescriptionList"/>
    <dgm:cxn modelId="{304FEDF9-A649-4E8C-B9AA-8ECE94CA96F6}" type="presParOf" srcId="{D2587FF9-4F70-469C-8F11-5351DA21D89D}" destId="{62556266-A39A-40E5-B0E9-8D7843F7ACA1}" srcOrd="0" destOrd="0" presId="urn:microsoft.com/office/officeart/2018/5/layout/CenteredIconLabelDescriptionList"/>
    <dgm:cxn modelId="{E2E9D207-3D37-4561-B412-A6ED3FE6AEC8}" type="presParOf" srcId="{D2587FF9-4F70-469C-8F11-5351DA21D89D}" destId="{CC0B9F64-B67D-4C52-85DB-2921F1A55F36}" srcOrd="1" destOrd="0" presId="urn:microsoft.com/office/officeart/2018/5/layout/CenteredIconLabelDescriptionList"/>
    <dgm:cxn modelId="{E48A1744-B8CF-4F0E-BA77-E35799FC4550}" type="presParOf" srcId="{D2587FF9-4F70-469C-8F11-5351DA21D89D}" destId="{951CAF65-41F4-426E-A8D0-9A17B4837DC3}" srcOrd="2" destOrd="0" presId="urn:microsoft.com/office/officeart/2018/5/layout/CenteredIconLabelDescriptionList"/>
    <dgm:cxn modelId="{EBCC612E-5351-4156-B324-081DFB1DBFA5}" type="presParOf" srcId="{D2587FF9-4F70-469C-8F11-5351DA21D89D}" destId="{F8A0E1CC-6902-4097-9416-239723036C3A}" srcOrd="3" destOrd="0" presId="urn:microsoft.com/office/officeart/2018/5/layout/CenteredIconLabelDescriptionList"/>
    <dgm:cxn modelId="{4A063B50-A790-43F8-88E9-4854154F124C}" type="presParOf" srcId="{D2587FF9-4F70-469C-8F11-5351DA21D89D}" destId="{817A9F6F-ED40-4D42-ADAE-8E67B5292C28}" srcOrd="4" destOrd="0" presId="urn:microsoft.com/office/officeart/2018/5/layout/CenteredIconLabelDescriptionList"/>
    <dgm:cxn modelId="{4C8F5886-171A-4C09-86CA-C460082C59FE}" type="presParOf" srcId="{90C1653A-23FA-4340-B07D-163D8C41FAF5}" destId="{C1D1652F-26D3-495C-ADA8-8347D2489725}" srcOrd="1" destOrd="0" presId="urn:microsoft.com/office/officeart/2018/5/layout/CenteredIconLabelDescriptionList"/>
    <dgm:cxn modelId="{C06A8128-D134-4DDF-9023-81B895CD2BB0}" type="presParOf" srcId="{90C1653A-23FA-4340-B07D-163D8C41FAF5}" destId="{BD7E61DD-CC5A-4AE2-85CF-BA206A23D02A}" srcOrd="2" destOrd="0" presId="urn:microsoft.com/office/officeart/2018/5/layout/CenteredIconLabelDescriptionList"/>
    <dgm:cxn modelId="{741DF024-5545-454E-A724-8C20C4C6CE25}" type="presParOf" srcId="{BD7E61DD-CC5A-4AE2-85CF-BA206A23D02A}" destId="{9A38D7E8-DED0-4402-89D2-5E5F3EE60017}" srcOrd="0" destOrd="0" presId="urn:microsoft.com/office/officeart/2018/5/layout/CenteredIconLabelDescriptionList"/>
    <dgm:cxn modelId="{1D0BFFC8-9237-4B01-ADE6-958F81A1ACED}" type="presParOf" srcId="{BD7E61DD-CC5A-4AE2-85CF-BA206A23D02A}" destId="{112BDF1A-0F7E-4863-A234-B6DFA43056DB}" srcOrd="1" destOrd="0" presId="urn:microsoft.com/office/officeart/2018/5/layout/CenteredIconLabelDescriptionList"/>
    <dgm:cxn modelId="{5229D763-5EC2-464A-87B2-E920F4E21152}" type="presParOf" srcId="{BD7E61DD-CC5A-4AE2-85CF-BA206A23D02A}" destId="{4C96B802-47DC-435D-93DB-52024F482D1E}" srcOrd="2" destOrd="0" presId="urn:microsoft.com/office/officeart/2018/5/layout/CenteredIconLabelDescriptionList"/>
    <dgm:cxn modelId="{4D74A635-3212-4884-BBEB-B1B58C4C5366}" type="presParOf" srcId="{BD7E61DD-CC5A-4AE2-85CF-BA206A23D02A}" destId="{DCD106B6-3B45-4573-B232-85B709A88F9C}" srcOrd="3" destOrd="0" presId="urn:microsoft.com/office/officeart/2018/5/layout/CenteredIconLabelDescriptionList"/>
    <dgm:cxn modelId="{7F4E2736-0A84-4505-952C-28FA01E2FF29}" type="presParOf" srcId="{BD7E61DD-CC5A-4AE2-85CF-BA206A23D02A}" destId="{9A5375FD-ABD9-4D57-82F8-7B2F7FD91622}"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171C6E2-1A45-467C-BFD9-C42348E0D209}" type="doc">
      <dgm:prSet loTypeId="urn:microsoft.com/office/officeart/2018/5/layout/IconCircle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A09CFAD-8EF9-4B28-99FE-21907B71BF64}">
      <dgm:prSet custT="1"/>
      <dgm:spPr/>
      <dgm:t>
        <a:bodyPr/>
        <a:lstStyle/>
        <a:p>
          <a:pPr>
            <a:defRPr cap="all"/>
          </a:pPr>
          <a:r>
            <a:rPr lang="en-US" sz="1800" dirty="0"/>
            <a:t>may involve direct or indirect observation</a:t>
          </a:r>
        </a:p>
      </dgm:t>
    </dgm:pt>
    <dgm:pt modelId="{7BA0A41B-CC31-4298-A8B0-9F8130A442AB}" type="parTrans" cxnId="{88BAB22F-47D3-4B63-BE41-ECAC6546A709}">
      <dgm:prSet/>
      <dgm:spPr/>
      <dgm:t>
        <a:bodyPr/>
        <a:lstStyle/>
        <a:p>
          <a:endParaRPr lang="en-US"/>
        </a:p>
      </dgm:t>
    </dgm:pt>
    <dgm:pt modelId="{059CD63E-C9F9-4A9A-B000-6EA7874C6BEC}" type="sibTrans" cxnId="{88BAB22F-47D3-4B63-BE41-ECAC6546A709}">
      <dgm:prSet/>
      <dgm:spPr/>
      <dgm:t>
        <a:bodyPr/>
        <a:lstStyle/>
        <a:p>
          <a:endParaRPr lang="en-US"/>
        </a:p>
      </dgm:t>
    </dgm:pt>
    <dgm:pt modelId="{23728253-51DE-41DB-B94C-13401DB63C12}">
      <dgm:prSet custT="1"/>
      <dgm:spPr/>
      <dgm:t>
        <a:bodyPr/>
        <a:lstStyle/>
        <a:p>
          <a:pPr>
            <a:defRPr cap="all"/>
          </a:pPr>
          <a:r>
            <a:rPr lang="en-US" sz="1800" dirty="0"/>
            <a:t>Complete WBAs even if  task rated less than a 4 or 5, to promote knowledge &amp; skill development</a:t>
          </a:r>
        </a:p>
      </dgm:t>
    </dgm:pt>
    <dgm:pt modelId="{3BAA0650-504F-46E3-BB2A-A0D3F5182A87}" type="parTrans" cxnId="{22E2A7A3-BABC-49D9-9532-734DFE8AFFE6}">
      <dgm:prSet/>
      <dgm:spPr/>
      <dgm:t>
        <a:bodyPr/>
        <a:lstStyle/>
        <a:p>
          <a:endParaRPr lang="en-US"/>
        </a:p>
      </dgm:t>
    </dgm:pt>
    <dgm:pt modelId="{C0F622F8-FD1B-4C44-88C2-6B36A947A92A}" type="sibTrans" cxnId="{22E2A7A3-BABC-49D9-9532-734DFE8AFFE6}">
      <dgm:prSet/>
      <dgm:spPr/>
      <dgm:t>
        <a:bodyPr/>
        <a:lstStyle/>
        <a:p>
          <a:endParaRPr lang="en-US"/>
        </a:p>
      </dgm:t>
    </dgm:pt>
    <dgm:pt modelId="{1BD65007-2832-46BB-B123-8EE46493E900}">
      <dgm:prSet/>
      <dgm:spPr/>
      <dgm:t>
        <a:bodyPr/>
        <a:lstStyle/>
        <a:p>
          <a:pPr>
            <a:defRPr cap="all"/>
          </a:pPr>
          <a:r>
            <a:rPr lang="en-US" dirty="0"/>
            <a:t> it may take 2-3 attempts before a resident achieves a successful assessment.</a:t>
          </a:r>
        </a:p>
      </dgm:t>
    </dgm:pt>
    <dgm:pt modelId="{02E7128B-9939-4C6D-9FEB-BEE0AAF85F66}" type="parTrans" cxnId="{AD499803-90F6-4590-836A-260FFB7BDB2D}">
      <dgm:prSet/>
      <dgm:spPr/>
      <dgm:t>
        <a:bodyPr/>
        <a:lstStyle/>
        <a:p>
          <a:endParaRPr lang="en-US"/>
        </a:p>
      </dgm:t>
    </dgm:pt>
    <dgm:pt modelId="{3199E4B5-C8AC-426D-8FB1-B9AA176EBB5A}" type="sibTrans" cxnId="{AD499803-90F6-4590-836A-260FFB7BDB2D}">
      <dgm:prSet/>
      <dgm:spPr/>
      <dgm:t>
        <a:bodyPr/>
        <a:lstStyle/>
        <a:p>
          <a:endParaRPr lang="en-US"/>
        </a:p>
      </dgm:t>
    </dgm:pt>
    <dgm:pt modelId="{396C2E44-D8CA-41BF-86AC-7FA301563F7E}" type="pres">
      <dgm:prSet presAssocID="{E171C6E2-1A45-467C-BFD9-C42348E0D209}" presName="root" presStyleCnt="0">
        <dgm:presLayoutVars>
          <dgm:dir/>
          <dgm:resizeHandles val="exact"/>
        </dgm:presLayoutVars>
      </dgm:prSet>
      <dgm:spPr/>
    </dgm:pt>
    <dgm:pt modelId="{F4CCBD7C-A847-490B-8D93-0948D857254E}" type="pres">
      <dgm:prSet presAssocID="{DA09CFAD-8EF9-4B28-99FE-21907B71BF64}" presName="compNode" presStyleCnt="0"/>
      <dgm:spPr/>
    </dgm:pt>
    <dgm:pt modelId="{615C9E8C-296C-4839-8A36-A4879F2E5ED9}" type="pres">
      <dgm:prSet presAssocID="{DA09CFAD-8EF9-4B28-99FE-21907B71BF64}" presName="iconBgRect" presStyleLbl="bgShp" presStyleIdx="0" presStyleCnt="3"/>
      <dgm:spPr/>
    </dgm:pt>
    <dgm:pt modelId="{1C186BD4-0E78-47C1-A138-E3A7C0D4BFA7}" type="pres">
      <dgm:prSet presAssocID="{DA09CFAD-8EF9-4B28-99FE-21907B71BF64}"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Research"/>
        </a:ext>
      </dgm:extLst>
    </dgm:pt>
    <dgm:pt modelId="{0EB071DB-8DF7-4776-BB9D-3DD4AE9FEC05}" type="pres">
      <dgm:prSet presAssocID="{DA09CFAD-8EF9-4B28-99FE-21907B71BF64}" presName="spaceRect" presStyleCnt="0"/>
      <dgm:spPr/>
    </dgm:pt>
    <dgm:pt modelId="{D9098AEB-0878-4D12-9B5A-111019E8410B}" type="pres">
      <dgm:prSet presAssocID="{DA09CFAD-8EF9-4B28-99FE-21907B71BF64}" presName="textRect" presStyleLbl="revTx" presStyleIdx="0" presStyleCnt="3">
        <dgm:presLayoutVars>
          <dgm:chMax val="1"/>
          <dgm:chPref val="1"/>
        </dgm:presLayoutVars>
      </dgm:prSet>
      <dgm:spPr/>
    </dgm:pt>
    <dgm:pt modelId="{E24024A3-6593-4283-BA93-4D7FA5E367CD}" type="pres">
      <dgm:prSet presAssocID="{059CD63E-C9F9-4A9A-B000-6EA7874C6BEC}" presName="sibTrans" presStyleCnt="0"/>
      <dgm:spPr/>
    </dgm:pt>
    <dgm:pt modelId="{E0FFD06E-54DB-433E-ACCC-9385DCF98FF1}" type="pres">
      <dgm:prSet presAssocID="{23728253-51DE-41DB-B94C-13401DB63C12}" presName="compNode" presStyleCnt="0"/>
      <dgm:spPr/>
    </dgm:pt>
    <dgm:pt modelId="{8120EC9A-9252-43F0-88E7-EDD2929D5BCA}" type="pres">
      <dgm:prSet presAssocID="{23728253-51DE-41DB-B94C-13401DB63C12}" presName="iconBgRect" presStyleLbl="bgShp" presStyleIdx="1" presStyleCnt="3"/>
      <dgm:spPr/>
    </dgm:pt>
    <dgm:pt modelId="{935F1653-305C-445F-9284-989DD6E257FE}" type="pres">
      <dgm:prSet presAssocID="{23728253-51DE-41DB-B94C-13401DB63C1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9659A463-E518-496B-B00C-997822030025}" type="pres">
      <dgm:prSet presAssocID="{23728253-51DE-41DB-B94C-13401DB63C12}" presName="spaceRect" presStyleCnt="0"/>
      <dgm:spPr/>
    </dgm:pt>
    <dgm:pt modelId="{49BEE261-1EE4-4F48-8EEC-FFE0C56683D9}" type="pres">
      <dgm:prSet presAssocID="{23728253-51DE-41DB-B94C-13401DB63C12}" presName="textRect" presStyleLbl="revTx" presStyleIdx="1" presStyleCnt="3">
        <dgm:presLayoutVars>
          <dgm:chMax val="1"/>
          <dgm:chPref val="1"/>
        </dgm:presLayoutVars>
      </dgm:prSet>
      <dgm:spPr/>
    </dgm:pt>
    <dgm:pt modelId="{1C1D55E3-D26F-4666-B1B9-80DCD539DB4D}" type="pres">
      <dgm:prSet presAssocID="{C0F622F8-FD1B-4C44-88C2-6B36A947A92A}" presName="sibTrans" presStyleCnt="0"/>
      <dgm:spPr/>
    </dgm:pt>
    <dgm:pt modelId="{C46F3A56-E6DF-4CC2-873D-68BA3AA00604}" type="pres">
      <dgm:prSet presAssocID="{1BD65007-2832-46BB-B123-8EE46493E900}" presName="compNode" presStyleCnt="0"/>
      <dgm:spPr/>
    </dgm:pt>
    <dgm:pt modelId="{48183817-5054-4B8E-852A-15D29CBFD597}" type="pres">
      <dgm:prSet presAssocID="{1BD65007-2832-46BB-B123-8EE46493E900}" presName="iconBgRect" presStyleLbl="bgShp" presStyleIdx="2" presStyleCnt="3"/>
      <dgm:spPr/>
    </dgm:pt>
    <dgm:pt modelId="{F92AE03D-9221-4E27-9A52-7CC93AD48C33}" type="pres">
      <dgm:prSet presAssocID="{1BD65007-2832-46BB-B123-8EE46493E90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pward trend"/>
        </a:ext>
      </dgm:extLst>
    </dgm:pt>
    <dgm:pt modelId="{51283BED-FE62-4953-AA4A-EE328685EE7A}" type="pres">
      <dgm:prSet presAssocID="{1BD65007-2832-46BB-B123-8EE46493E900}" presName="spaceRect" presStyleCnt="0"/>
      <dgm:spPr/>
    </dgm:pt>
    <dgm:pt modelId="{C4205210-4B6F-49E0-8D5A-46A8D807185D}" type="pres">
      <dgm:prSet presAssocID="{1BD65007-2832-46BB-B123-8EE46493E900}" presName="textRect" presStyleLbl="revTx" presStyleIdx="2" presStyleCnt="3">
        <dgm:presLayoutVars>
          <dgm:chMax val="1"/>
          <dgm:chPref val="1"/>
        </dgm:presLayoutVars>
      </dgm:prSet>
      <dgm:spPr/>
    </dgm:pt>
  </dgm:ptLst>
  <dgm:cxnLst>
    <dgm:cxn modelId="{AD499803-90F6-4590-836A-260FFB7BDB2D}" srcId="{E171C6E2-1A45-467C-BFD9-C42348E0D209}" destId="{1BD65007-2832-46BB-B123-8EE46493E900}" srcOrd="2" destOrd="0" parTransId="{02E7128B-9939-4C6D-9FEB-BEE0AAF85F66}" sibTransId="{3199E4B5-C8AC-426D-8FB1-B9AA176EBB5A}"/>
    <dgm:cxn modelId="{A44B9913-D4B1-47AF-94AD-9F2072DF48FB}" type="presOf" srcId="{1BD65007-2832-46BB-B123-8EE46493E900}" destId="{C4205210-4B6F-49E0-8D5A-46A8D807185D}" srcOrd="0" destOrd="0" presId="urn:microsoft.com/office/officeart/2018/5/layout/IconCircleLabelList"/>
    <dgm:cxn modelId="{88BAB22F-47D3-4B63-BE41-ECAC6546A709}" srcId="{E171C6E2-1A45-467C-BFD9-C42348E0D209}" destId="{DA09CFAD-8EF9-4B28-99FE-21907B71BF64}" srcOrd="0" destOrd="0" parTransId="{7BA0A41B-CC31-4298-A8B0-9F8130A442AB}" sibTransId="{059CD63E-C9F9-4A9A-B000-6EA7874C6BEC}"/>
    <dgm:cxn modelId="{22E2A7A3-BABC-49D9-9532-734DFE8AFFE6}" srcId="{E171C6E2-1A45-467C-BFD9-C42348E0D209}" destId="{23728253-51DE-41DB-B94C-13401DB63C12}" srcOrd="1" destOrd="0" parTransId="{3BAA0650-504F-46E3-BB2A-A0D3F5182A87}" sibTransId="{C0F622F8-FD1B-4C44-88C2-6B36A947A92A}"/>
    <dgm:cxn modelId="{340F8EB3-7DB0-4F46-A5E1-9821D66A0EB3}" type="presOf" srcId="{23728253-51DE-41DB-B94C-13401DB63C12}" destId="{49BEE261-1EE4-4F48-8EEC-FFE0C56683D9}" srcOrd="0" destOrd="0" presId="urn:microsoft.com/office/officeart/2018/5/layout/IconCircleLabelList"/>
    <dgm:cxn modelId="{96A4AFFB-670B-4A1B-97F8-139660DF9512}" type="presOf" srcId="{DA09CFAD-8EF9-4B28-99FE-21907B71BF64}" destId="{D9098AEB-0878-4D12-9B5A-111019E8410B}" srcOrd="0" destOrd="0" presId="urn:microsoft.com/office/officeart/2018/5/layout/IconCircleLabelList"/>
    <dgm:cxn modelId="{2E2078FF-925A-4C45-BB60-6E16A68E16A3}" type="presOf" srcId="{E171C6E2-1A45-467C-BFD9-C42348E0D209}" destId="{396C2E44-D8CA-41BF-86AC-7FA301563F7E}" srcOrd="0" destOrd="0" presId="urn:microsoft.com/office/officeart/2018/5/layout/IconCircleLabelList"/>
    <dgm:cxn modelId="{227241CE-DCD4-4482-B2FB-51BFC4F28D89}" type="presParOf" srcId="{396C2E44-D8CA-41BF-86AC-7FA301563F7E}" destId="{F4CCBD7C-A847-490B-8D93-0948D857254E}" srcOrd="0" destOrd="0" presId="urn:microsoft.com/office/officeart/2018/5/layout/IconCircleLabelList"/>
    <dgm:cxn modelId="{02986AC3-38CE-4C02-BD07-BA78D395BF3F}" type="presParOf" srcId="{F4CCBD7C-A847-490B-8D93-0948D857254E}" destId="{615C9E8C-296C-4839-8A36-A4879F2E5ED9}" srcOrd="0" destOrd="0" presId="urn:microsoft.com/office/officeart/2018/5/layout/IconCircleLabelList"/>
    <dgm:cxn modelId="{1D704695-5B5B-4FBD-A91E-C6E93AB3480C}" type="presParOf" srcId="{F4CCBD7C-A847-490B-8D93-0948D857254E}" destId="{1C186BD4-0E78-47C1-A138-E3A7C0D4BFA7}" srcOrd="1" destOrd="0" presId="urn:microsoft.com/office/officeart/2018/5/layout/IconCircleLabelList"/>
    <dgm:cxn modelId="{6D70E3DF-559C-4E67-ABCE-8118A8EC9EE9}" type="presParOf" srcId="{F4CCBD7C-A847-490B-8D93-0948D857254E}" destId="{0EB071DB-8DF7-4776-BB9D-3DD4AE9FEC05}" srcOrd="2" destOrd="0" presId="urn:microsoft.com/office/officeart/2018/5/layout/IconCircleLabelList"/>
    <dgm:cxn modelId="{C6AF147A-057C-45DA-AC09-2367D5106A22}" type="presParOf" srcId="{F4CCBD7C-A847-490B-8D93-0948D857254E}" destId="{D9098AEB-0878-4D12-9B5A-111019E8410B}" srcOrd="3" destOrd="0" presId="urn:microsoft.com/office/officeart/2018/5/layout/IconCircleLabelList"/>
    <dgm:cxn modelId="{9BF03067-698A-4FB8-AF4D-EB4DF0BE2746}" type="presParOf" srcId="{396C2E44-D8CA-41BF-86AC-7FA301563F7E}" destId="{E24024A3-6593-4283-BA93-4D7FA5E367CD}" srcOrd="1" destOrd="0" presId="urn:microsoft.com/office/officeart/2018/5/layout/IconCircleLabelList"/>
    <dgm:cxn modelId="{4CEBD041-AC35-4CCE-A879-CD23BCD6542F}" type="presParOf" srcId="{396C2E44-D8CA-41BF-86AC-7FA301563F7E}" destId="{E0FFD06E-54DB-433E-ACCC-9385DCF98FF1}" srcOrd="2" destOrd="0" presId="urn:microsoft.com/office/officeart/2018/5/layout/IconCircleLabelList"/>
    <dgm:cxn modelId="{925A29AA-2543-4E2D-A84F-04538C26C32F}" type="presParOf" srcId="{E0FFD06E-54DB-433E-ACCC-9385DCF98FF1}" destId="{8120EC9A-9252-43F0-88E7-EDD2929D5BCA}" srcOrd="0" destOrd="0" presId="urn:microsoft.com/office/officeart/2018/5/layout/IconCircleLabelList"/>
    <dgm:cxn modelId="{2CAAD45D-B645-488E-BEA7-1FAD64B03A2E}" type="presParOf" srcId="{E0FFD06E-54DB-433E-ACCC-9385DCF98FF1}" destId="{935F1653-305C-445F-9284-989DD6E257FE}" srcOrd="1" destOrd="0" presId="urn:microsoft.com/office/officeart/2018/5/layout/IconCircleLabelList"/>
    <dgm:cxn modelId="{9F210FAC-E07D-4113-8134-46F63EB7723B}" type="presParOf" srcId="{E0FFD06E-54DB-433E-ACCC-9385DCF98FF1}" destId="{9659A463-E518-496B-B00C-997822030025}" srcOrd="2" destOrd="0" presId="urn:microsoft.com/office/officeart/2018/5/layout/IconCircleLabelList"/>
    <dgm:cxn modelId="{25E6B3CD-CF67-4F24-AEA0-CC7B2802ED8F}" type="presParOf" srcId="{E0FFD06E-54DB-433E-ACCC-9385DCF98FF1}" destId="{49BEE261-1EE4-4F48-8EEC-FFE0C56683D9}" srcOrd="3" destOrd="0" presId="urn:microsoft.com/office/officeart/2018/5/layout/IconCircleLabelList"/>
    <dgm:cxn modelId="{9EB8FA7E-B131-4D84-BF5D-64B5C8455EC2}" type="presParOf" srcId="{396C2E44-D8CA-41BF-86AC-7FA301563F7E}" destId="{1C1D55E3-D26F-4666-B1B9-80DCD539DB4D}" srcOrd="3" destOrd="0" presId="urn:microsoft.com/office/officeart/2018/5/layout/IconCircleLabelList"/>
    <dgm:cxn modelId="{7A0BF79B-00B2-4476-AC55-C08B59697C0E}" type="presParOf" srcId="{396C2E44-D8CA-41BF-86AC-7FA301563F7E}" destId="{C46F3A56-E6DF-4CC2-873D-68BA3AA00604}" srcOrd="4" destOrd="0" presId="urn:microsoft.com/office/officeart/2018/5/layout/IconCircleLabelList"/>
    <dgm:cxn modelId="{D51B7988-DE7B-49FD-A7B6-ACF08D75335C}" type="presParOf" srcId="{C46F3A56-E6DF-4CC2-873D-68BA3AA00604}" destId="{48183817-5054-4B8E-852A-15D29CBFD597}" srcOrd="0" destOrd="0" presId="urn:microsoft.com/office/officeart/2018/5/layout/IconCircleLabelList"/>
    <dgm:cxn modelId="{A46FBB48-BF38-4A77-A6D6-F73272B5332D}" type="presParOf" srcId="{C46F3A56-E6DF-4CC2-873D-68BA3AA00604}" destId="{F92AE03D-9221-4E27-9A52-7CC93AD48C33}" srcOrd="1" destOrd="0" presId="urn:microsoft.com/office/officeart/2018/5/layout/IconCircleLabelList"/>
    <dgm:cxn modelId="{1015A26F-C7FA-4AC4-9AC6-6BBF85F80E44}" type="presParOf" srcId="{C46F3A56-E6DF-4CC2-873D-68BA3AA00604}" destId="{51283BED-FE62-4953-AA4A-EE328685EE7A}" srcOrd="2" destOrd="0" presId="urn:microsoft.com/office/officeart/2018/5/layout/IconCircleLabelList"/>
    <dgm:cxn modelId="{ACE5EC97-394C-4200-B5E7-E05131045A4A}" type="presParOf" srcId="{C46F3A56-E6DF-4CC2-873D-68BA3AA00604}" destId="{C4205210-4B6F-49E0-8D5A-46A8D807185D}"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B0161CA-FD5E-40AC-BCE2-A79F91DC9806}" type="doc">
      <dgm:prSet loTypeId="urn:microsoft.com/office/officeart/2018/5/layout/Centered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9755639F-10CC-42A6-BAFB-01E26736B424}">
      <dgm:prSet custT="1"/>
      <dgm:spPr/>
      <dgm:t>
        <a:bodyPr/>
        <a:lstStyle/>
        <a:p>
          <a:pPr>
            <a:lnSpc>
              <a:spcPct val="100000"/>
            </a:lnSpc>
            <a:spcAft>
              <a:spcPts val="0"/>
            </a:spcAft>
            <a:defRPr b="1"/>
          </a:pPr>
          <a:r>
            <a:rPr lang="en-US" sz="2000" dirty="0"/>
            <a:t>EPAs assessed using </a:t>
          </a:r>
        </a:p>
        <a:p>
          <a:pPr>
            <a:lnSpc>
              <a:spcPct val="100000"/>
            </a:lnSpc>
            <a:spcAft>
              <a:spcPts val="0"/>
            </a:spcAft>
            <a:defRPr b="1"/>
          </a:pPr>
          <a:r>
            <a:rPr lang="en-US" sz="2000" dirty="0" err="1"/>
            <a:t>Entrustability</a:t>
          </a:r>
          <a:r>
            <a:rPr lang="en-US" sz="2000" dirty="0"/>
            <a:t> Scale. </a:t>
          </a:r>
        </a:p>
      </dgm:t>
    </dgm:pt>
    <dgm:pt modelId="{87B9D6AB-B848-445F-9BDC-4F0A898A60BB}" type="parTrans" cxnId="{8CD0EEC7-D3F7-4EC6-A140-BB3D3176081D}">
      <dgm:prSet/>
      <dgm:spPr/>
      <dgm:t>
        <a:bodyPr/>
        <a:lstStyle/>
        <a:p>
          <a:endParaRPr lang="en-US"/>
        </a:p>
      </dgm:t>
    </dgm:pt>
    <dgm:pt modelId="{593F3CA0-947F-4969-A9DF-4E547E76D984}" type="sibTrans" cxnId="{8CD0EEC7-D3F7-4EC6-A140-BB3D3176081D}">
      <dgm:prSet/>
      <dgm:spPr/>
      <dgm:t>
        <a:bodyPr/>
        <a:lstStyle/>
        <a:p>
          <a:endParaRPr lang="en-US"/>
        </a:p>
      </dgm:t>
    </dgm:pt>
    <dgm:pt modelId="{A55EDE45-AD57-417F-9521-D1D6BBC61DD5}">
      <dgm:prSet custT="1"/>
      <dgm:spPr/>
      <dgm:t>
        <a:bodyPr/>
        <a:lstStyle/>
        <a:p>
          <a:pPr>
            <a:lnSpc>
              <a:spcPct val="100000"/>
            </a:lnSpc>
          </a:pPr>
          <a:endParaRPr lang="en-US" sz="1700" dirty="0"/>
        </a:p>
      </dgm:t>
    </dgm:pt>
    <dgm:pt modelId="{2B62640C-6DAA-446B-865B-6A2ACC55E8DD}" type="parTrans" cxnId="{396BEEF5-CB9E-493E-ABAE-931275971D2F}">
      <dgm:prSet/>
      <dgm:spPr/>
      <dgm:t>
        <a:bodyPr/>
        <a:lstStyle/>
        <a:p>
          <a:endParaRPr lang="en-US"/>
        </a:p>
      </dgm:t>
    </dgm:pt>
    <dgm:pt modelId="{A83E3405-95BF-4272-8563-B29BBDACDDCF}" type="sibTrans" cxnId="{396BEEF5-CB9E-493E-ABAE-931275971D2F}">
      <dgm:prSet/>
      <dgm:spPr/>
      <dgm:t>
        <a:bodyPr/>
        <a:lstStyle/>
        <a:p>
          <a:endParaRPr lang="en-US"/>
        </a:p>
      </dgm:t>
    </dgm:pt>
    <dgm:pt modelId="{77ED0AE8-98EF-422B-B5D0-FD2EFC45E592}">
      <dgm:prSet custT="1"/>
      <dgm:spPr/>
      <dgm:t>
        <a:bodyPr/>
        <a:lstStyle/>
        <a:p>
          <a:pPr>
            <a:lnSpc>
              <a:spcPct val="100000"/>
            </a:lnSpc>
            <a:defRPr b="1"/>
          </a:pPr>
          <a:r>
            <a:rPr lang="en-US" sz="2000" dirty="0">
              <a:solidFill>
                <a:schemeClr val="tx1"/>
              </a:solidFill>
            </a:rPr>
            <a:t>Milestones guide rating &amp; feedback.</a:t>
          </a:r>
        </a:p>
      </dgm:t>
    </dgm:pt>
    <dgm:pt modelId="{BFBA8618-8C46-4D58-9750-3B30B2D90A3A}" type="parTrans" cxnId="{9D6021AB-DABF-479E-91F1-640D60F71156}">
      <dgm:prSet/>
      <dgm:spPr/>
      <dgm:t>
        <a:bodyPr/>
        <a:lstStyle/>
        <a:p>
          <a:endParaRPr lang="en-US"/>
        </a:p>
      </dgm:t>
    </dgm:pt>
    <dgm:pt modelId="{B717BB5C-1D07-4928-85B9-07B6875C4866}" type="sibTrans" cxnId="{9D6021AB-DABF-479E-91F1-640D60F71156}">
      <dgm:prSet/>
      <dgm:spPr/>
      <dgm:t>
        <a:bodyPr/>
        <a:lstStyle/>
        <a:p>
          <a:endParaRPr lang="en-US"/>
        </a:p>
      </dgm:t>
    </dgm:pt>
    <dgm:pt modelId="{B462488D-FD8A-477C-9F67-CA9DDCD6EC01}">
      <dgm:prSet/>
      <dgm:spPr/>
      <dgm:t>
        <a:bodyPr/>
        <a:lstStyle/>
        <a:p>
          <a:pPr>
            <a:lnSpc>
              <a:spcPct val="100000"/>
            </a:lnSpc>
          </a:pPr>
          <a:endParaRPr lang="en-US" dirty="0"/>
        </a:p>
      </dgm:t>
    </dgm:pt>
    <dgm:pt modelId="{AC695C6D-918A-4F01-9E68-917940DEDB48}" type="parTrans" cxnId="{8DC42BA3-112B-487B-89EA-CE781F2AB95C}">
      <dgm:prSet/>
      <dgm:spPr/>
      <dgm:t>
        <a:bodyPr/>
        <a:lstStyle/>
        <a:p>
          <a:endParaRPr lang="en-US"/>
        </a:p>
      </dgm:t>
    </dgm:pt>
    <dgm:pt modelId="{9A14FBBF-EE51-4EF9-89A3-0550EB5AA14D}" type="sibTrans" cxnId="{8DC42BA3-112B-487B-89EA-CE781F2AB95C}">
      <dgm:prSet/>
      <dgm:spPr/>
      <dgm:t>
        <a:bodyPr/>
        <a:lstStyle/>
        <a:p>
          <a:endParaRPr lang="en-US"/>
        </a:p>
      </dgm:t>
    </dgm:pt>
    <dgm:pt modelId="{2E539CA2-8461-0046-A675-E63FB735CE26}">
      <dgm:prSet custT="1"/>
      <dgm:spPr/>
      <dgm:t>
        <a:bodyPr/>
        <a:lstStyle/>
        <a:p>
          <a:pPr>
            <a:lnSpc>
              <a:spcPct val="100000"/>
            </a:lnSpc>
          </a:pPr>
          <a:r>
            <a:rPr lang="en-US" sz="2000" b="1" dirty="0">
              <a:solidFill>
                <a:schemeClr val="tx1"/>
              </a:solidFill>
            </a:rPr>
            <a:t>Still using other Evals</a:t>
          </a:r>
        </a:p>
      </dgm:t>
    </dgm:pt>
    <dgm:pt modelId="{F14C4257-1738-434D-9CEF-58B525042E05}" type="parTrans" cxnId="{77B2E3A0-071F-8543-B1E8-A4A14CD3D08C}">
      <dgm:prSet/>
      <dgm:spPr/>
      <dgm:t>
        <a:bodyPr/>
        <a:lstStyle/>
        <a:p>
          <a:endParaRPr lang="en-US"/>
        </a:p>
      </dgm:t>
    </dgm:pt>
    <dgm:pt modelId="{7C70A228-260F-5A47-BF9E-6862DDC7B95F}" type="sibTrans" cxnId="{77B2E3A0-071F-8543-B1E8-A4A14CD3D08C}">
      <dgm:prSet/>
      <dgm:spPr/>
      <dgm:t>
        <a:bodyPr/>
        <a:lstStyle/>
        <a:p>
          <a:endParaRPr lang="en-US"/>
        </a:p>
      </dgm:t>
    </dgm:pt>
    <dgm:pt modelId="{90C1653A-23FA-4340-B07D-163D8C41FAF5}" type="pres">
      <dgm:prSet presAssocID="{4B0161CA-FD5E-40AC-BCE2-A79F91DC9806}" presName="root" presStyleCnt="0">
        <dgm:presLayoutVars>
          <dgm:dir/>
          <dgm:resizeHandles val="exact"/>
        </dgm:presLayoutVars>
      </dgm:prSet>
      <dgm:spPr/>
    </dgm:pt>
    <dgm:pt modelId="{D2587FF9-4F70-469C-8F11-5351DA21D89D}" type="pres">
      <dgm:prSet presAssocID="{9755639F-10CC-42A6-BAFB-01E26736B424}" presName="compNode" presStyleCnt="0"/>
      <dgm:spPr/>
    </dgm:pt>
    <dgm:pt modelId="{62556266-A39A-40E5-B0E9-8D7843F7ACA1}" type="pres">
      <dgm:prSet presAssocID="{9755639F-10CC-42A6-BAFB-01E26736B424}"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r chart"/>
        </a:ext>
      </dgm:extLst>
    </dgm:pt>
    <dgm:pt modelId="{CC0B9F64-B67D-4C52-85DB-2921F1A55F36}" type="pres">
      <dgm:prSet presAssocID="{9755639F-10CC-42A6-BAFB-01E26736B424}" presName="iconSpace" presStyleCnt="0"/>
      <dgm:spPr/>
    </dgm:pt>
    <dgm:pt modelId="{951CAF65-41F4-426E-A8D0-9A17B4837DC3}" type="pres">
      <dgm:prSet presAssocID="{9755639F-10CC-42A6-BAFB-01E26736B424}" presName="parTx" presStyleLbl="revTx" presStyleIdx="0" presStyleCnt="6">
        <dgm:presLayoutVars>
          <dgm:chMax val="0"/>
          <dgm:chPref val="0"/>
        </dgm:presLayoutVars>
      </dgm:prSet>
      <dgm:spPr/>
    </dgm:pt>
    <dgm:pt modelId="{F8A0E1CC-6902-4097-9416-239723036C3A}" type="pres">
      <dgm:prSet presAssocID="{9755639F-10CC-42A6-BAFB-01E26736B424}" presName="txSpace" presStyleCnt="0"/>
      <dgm:spPr/>
    </dgm:pt>
    <dgm:pt modelId="{817A9F6F-ED40-4D42-ADAE-8E67B5292C28}" type="pres">
      <dgm:prSet presAssocID="{9755639F-10CC-42A6-BAFB-01E26736B424}" presName="desTx" presStyleLbl="revTx" presStyleIdx="1" presStyleCnt="6">
        <dgm:presLayoutVars/>
      </dgm:prSet>
      <dgm:spPr/>
    </dgm:pt>
    <dgm:pt modelId="{C1D1652F-26D3-495C-ADA8-8347D2489725}" type="pres">
      <dgm:prSet presAssocID="{593F3CA0-947F-4969-A9DF-4E547E76D984}" presName="sibTrans" presStyleCnt="0"/>
      <dgm:spPr/>
    </dgm:pt>
    <dgm:pt modelId="{557D8869-984F-9947-B5B4-8EA66125A7E7}" type="pres">
      <dgm:prSet presAssocID="{2E539CA2-8461-0046-A675-E63FB735CE26}" presName="compNode" presStyleCnt="0"/>
      <dgm:spPr/>
    </dgm:pt>
    <dgm:pt modelId="{2C176D89-12FC-964E-8364-B0191418CD10}" type="pres">
      <dgm:prSet presAssocID="{2E539CA2-8461-0046-A675-E63FB735CE26}" presName="iconRect" presStyleLbl="node1" presStyleIdx="1" presStyleCnt="3"/>
      <dgm:spPr>
        <a:solidFill>
          <a:schemeClr val="bg1"/>
        </a:solidFill>
        <a:ln>
          <a:noFill/>
        </a:ln>
      </dgm:spPr>
    </dgm:pt>
    <dgm:pt modelId="{718ED18E-ED4D-4F4B-9726-B735BC8C7793}" type="pres">
      <dgm:prSet presAssocID="{2E539CA2-8461-0046-A675-E63FB735CE26}" presName="iconSpace" presStyleCnt="0"/>
      <dgm:spPr/>
    </dgm:pt>
    <dgm:pt modelId="{2207A029-1400-AF4D-BF87-F411EBFAC9E0}" type="pres">
      <dgm:prSet presAssocID="{2E539CA2-8461-0046-A675-E63FB735CE26}" presName="parTx" presStyleLbl="revTx" presStyleIdx="2" presStyleCnt="6" custLinFactX="15896" custLinFactNeighborX="100000" custLinFactNeighborY="-4686">
        <dgm:presLayoutVars>
          <dgm:chMax val="0"/>
          <dgm:chPref val="0"/>
        </dgm:presLayoutVars>
      </dgm:prSet>
      <dgm:spPr/>
    </dgm:pt>
    <dgm:pt modelId="{2D167F4D-160F-584C-B995-9910526CD630}" type="pres">
      <dgm:prSet presAssocID="{2E539CA2-8461-0046-A675-E63FB735CE26}" presName="txSpace" presStyleCnt="0"/>
      <dgm:spPr/>
    </dgm:pt>
    <dgm:pt modelId="{87E52E28-3EC1-C645-B421-C58A63D1F1D8}" type="pres">
      <dgm:prSet presAssocID="{2E539CA2-8461-0046-A675-E63FB735CE26}" presName="desTx" presStyleLbl="revTx" presStyleIdx="3" presStyleCnt="6">
        <dgm:presLayoutVars/>
      </dgm:prSet>
      <dgm:spPr/>
    </dgm:pt>
    <dgm:pt modelId="{67F37C97-4D02-F44F-9CA7-CB54983506F7}" type="pres">
      <dgm:prSet presAssocID="{7C70A228-260F-5A47-BF9E-6862DDC7B95F}" presName="sibTrans" presStyleCnt="0"/>
      <dgm:spPr/>
    </dgm:pt>
    <dgm:pt modelId="{BD7E61DD-CC5A-4AE2-85CF-BA206A23D02A}" type="pres">
      <dgm:prSet presAssocID="{77ED0AE8-98EF-422B-B5D0-FD2EFC45E592}" presName="compNode" presStyleCnt="0"/>
      <dgm:spPr/>
    </dgm:pt>
    <dgm:pt modelId="{9A38D7E8-DED0-4402-89D2-5E5F3EE60017}" type="pres">
      <dgm:prSet presAssocID="{77ED0AE8-98EF-422B-B5D0-FD2EFC45E592}" presName="iconRect" presStyleLbl="node1" presStyleIdx="2" presStyleCnt="3"/>
      <dgm:spPr>
        <a:noFill/>
        <a:ln>
          <a:noFill/>
        </a:ln>
      </dgm:spPr>
    </dgm:pt>
    <dgm:pt modelId="{112BDF1A-0F7E-4863-A234-B6DFA43056DB}" type="pres">
      <dgm:prSet presAssocID="{77ED0AE8-98EF-422B-B5D0-FD2EFC45E592}" presName="iconSpace" presStyleCnt="0"/>
      <dgm:spPr/>
    </dgm:pt>
    <dgm:pt modelId="{4C96B802-47DC-435D-93DB-52024F482D1E}" type="pres">
      <dgm:prSet presAssocID="{77ED0AE8-98EF-422B-B5D0-FD2EFC45E592}" presName="parTx" presStyleLbl="revTx" presStyleIdx="4" presStyleCnt="6" custLinFactX="-17553" custLinFactNeighborX="-100000" custLinFactNeighborY="-303">
        <dgm:presLayoutVars>
          <dgm:chMax val="0"/>
          <dgm:chPref val="0"/>
        </dgm:presLayoutVars>
      </dgm:prSet>
      <dgm:spPr/>
    </dgm:pt>
    <dgm:pt modelId="{DCD106B6-3B45-4573-B232-85B709A88F9C}" type="pres">
      <dgm:prSet presAssocID="{77ED0AE8-98EF-422B-B5D0-FD2EFC45E592}" presName="txSpace" presStyleCnt="0"/>
      <dgm:spPr/>
    </dgm:pt>
    <dgm:pt modelId="{9A5375FD-ABD9-4D57-82F8-7B2F7FD91622}" type="pres">
      <dgm:prSet presAssocID="{77ED0AE8-98EF-422B-B5D0-FD2EFC45E592}" presName="desTx" presStyleLbl="revTx" presStyleIdx="5" presStyleCnt="6">
        <dgm:presLayoutVars/>
      </dgm:prSet>
      <dgm:spPr/>
    </dgm:pt>
  </dgm:ptLst>
  <dgm:cxnLst>
    <dgm:cxn modelId="{1849EE1D-3F14-470E-8CDF-A6BF795ED2C8}" type="presOf" srcId="{A55EDE45-AD57-417F-9521-D1D6BBC61DD5}" destId="{817A9F6F-ED40-4D42-ADAE-8E67B5292C28}" srcOrd="0" destOrd="0" presId="urn:microsoft.com/office/officeart/2018/5/layout/CenteredIconLabelDescriptionList"/>
    <dgm:cxn modelId="{0D7DB021-7B9E-45EC-8B0B-9B5E33850800}" type="presOf" srcId="{9755639F-10CC-42A6-BAFB-01E26736B424}" destId="{951CAF65-41F4-426E-A8D0-9A17B4837DC3}" srcOrd="0" destOrd="0" presId="urn:microsoft.com/office/officeart/2018/5/layout/CenteredIconLabelDescriptionList"/>
    <dgm:cxn modelId="{8878B19D-60D3-4B4B-A482-E7B048DFB6A2}" type="presOf" srcId="{4B0161CA-FD5E-40AC-BCE2-A79F91DC9806}" destId="{90C1653A-23FA-4340-B07D-163D8C41FAF5}" srcOrd="0" destOrd="0" presId="urn:microsoft.com/office/officeart/2018/5/layout/CenteredIconLabelDescriptionList"/>
    <dgm:cxn modelId="{77B2E3A0-071F-8543-B1E8-A4A14CD3D08C}" srcId="{4B0161CA-FD5E-40AC-BCE2-A79F91DC9806}" destId="{2E539CA2-8461-0046-A675-E63FB735CE26}" srcOrd="1" destOrd="0" parTransId="{F14C4257-1738-434D-9CEF-58B525042E05}" sibTransId="{7C70A228-260F-5A47-BF9E-6862DDC7B95F}"/>
    <dgm:cxn modelId="{20BAC6A2-96CE-2349-9D83-A235EA1D4FC8}" type="presOf" srcId="{2E539CA2-8461-0046-A675-E63FB735CE26}" destId="{2207A029-1400-AF4D-BF87-F411EBFAC9E0}" srcOrd="0" destOrd="0" presId="urn:microsoft.com/office/officeart/2018/5/layout/CenteredIconLabelDescriptionList"/>
    <dgm:cxn modelId="{8DC42BA3-112B-487B-89EA-CE781F2AB95C}" srcId="{77ED0AE8-98EF-422B-B5D0-FD2EFC45E592}" destId="{B462488D-FD8A-477C-9F67-CA9DDCD6EC01}" srcOrd="0" destOrd="0" parTransId="{AC695C6D-918A-4F01-9E68-917940DEDB48}" sibTransId="{9A14FBBF-EE51-4EF9-89A3-0550EB5AA14D}"/>
    <dgm:cxn modelId="{9D6021AB-DABF-479E-91F1-640D60F71156}" srcId="{4B0161CA-FD5E-40AC-BCE2-A79F91DC9806}" destId="{77ED0AE8-98EF-422B-B5D0-FD2EFC45E592}" srcOrd="2" destOrd="0" parTransId="{BFBA8618-8C46-4D58-9750-3B30B2D90A3A}" sibTransId="{B717BB5C-1D07-4928-85B9-07B6875C4866}"/>
    <dgm:cxn modelId="{E6DAD8AB-0BE7-4554-BD08-FC45F7C5D717}" type="presOf" srcId="{B462488D-FD8A-477C-9F67-CA9DDCD6EC01}" destId="{9A5375FD-ABD9-4D57-82F8-7B2F7FD91622}" srcOrd="0" destOrd="0" presId="urn:microsoft.com/office/officeart/2018/5/layout/CenteredIconLabelDescriptionList"/>
    <dgm:cxn modelId="{8CD0EEC7-D3F7-4EC6-A140-BB3D3176081D}" srcId="{4B0161CA-FD5E-40AC-BCE2-A79F91DC9806}" destId="{9755639F-10CC-42A6-BAFB-01E26736B424}" srcOrd="0" destOrd="0" parTransId="{87B9D6AB-B848-445F-9BDC-4F0A898A60BB}" sibTransId="{593F3CA0-947F-4969-A9DF-4E547E76D984}"/>
    <dgm:cxn modelId="{E574F1E7-03DE-4548-971A-808D9360F3A5}" type="presOf" srcId="{77ED0AE8-98EF-422B-B5D0-FD2EFC45E592}" destId="{4C96B802-47DC-435D-93DB-52024F482D1E}" srcOrd="0" destOrd="0" presId="urn:microsoft.com/office/officeart/2018/5/layout/CenteredIconLabelDescriptionList"/>
    <dgm:cxn modelId="{396BEEF5-CB9E-493E-ABAE-931275971D2F}" srcId="{9755639F-10CC-42A6-BAFB-01E26736B424}" destId="{A55EDE45-AD57-417F-9521-D1D6BBC61DD5}" srcOrd="0" destOrd="0" parTransId="{2B62640C-6DAA-446B-865B-6A2ACC55E8DD}" sibTransId="{A83E3405-95BF-4272-8563-B29BBDACDDCF}"/>
    <dgm:cxn modelId="{45B74A05-6925-4CEB-BB06-FA07D64FDC28}" type="presParOf" srcId="{90C1653A-23FA-4340-B07D-163D8C41FAF5}" destId="{D2587FF9-4F70-469C-8F11-5351DA21D89D}" srcOrd="0" destOrd="0" presId="urn:microsoft.com/office/officeart/2018/5/layout/CenteredIconLabelDescriptionList"/>
    <dgm:cxn modelId="{304FEDF9-A649-4E8C-B9AA-8ECE94CA96F6}" type="presParOf" srcId="{D2587FF9-4F70-469C-8F11-5351DA21D89D}" destId="{62556266-A39A-40E5-B0E9-8D7843F7ACA1}" srcOrd="0" destOrd="0" presId="urn:microsoft.com/office/officeart/2018/5/layout/CenteredIconLabelDescriptionList"/>
    <dgm:cxn modelId="{E2E9D207-3D37-4561-B412-A6ED3FE6AEC8}" type="presParOf" srcId="{D2587FF9-4F70-469C-8F11-5351DA21D89D}" destId="{CC0B9F64-B67D-4C52-85DB-2921F1A55F36}" srcOrd="1" destOrd="0" presId="urn:microsoft.com/office/officeart/2018/5/layout/CenteredIconLabelDescriptionList"/>
    <dgm:cxn modelId="{E48A1744-B8CF-4F0E-BA77-E35799FC4550}" type="presParOf" srcId="{D2587FF9-4F70-469C-8F11-5351DA21D89D}" destId="{951CAF65-41F4-426E-A8D0-9A17B4837DC3}" srcOrd="2" destOrd="0" presId="urn:microsoft.com/office/officeart/2018/5/layout/CenteredIconLabelDescriptionList"/>
    <dgm:cxn modelId="{EBCC612E-5351-4156-B324-081DFB1DBFA5}" type="presParOf" srcId="{D2587FF9-4F70-469C-8F11-5351DA21D89D}" destId="{F8A0E1CC-6902-4097-9416-239723036C3A}" srcOrd="3" destOrd="0" presId="urn:microsoft.com/office/officeart/2018/5/layout/CenteredIconLabelDescriptionList"/>
    <dgm:cxn modelId="{4A063B50-A790-43F8-88E9-4854154F124C}" type="presParOf" srcId="{D2587FF9-4F70-469C-8F11-5351DA21D89D}" destId="{817A9F6F-ED40-4D42-ADAE-8E67B5292C28}" srcOrd="4" destOrd="0" presId="urn:microsoft.com/office/officeart/2018/5/layout/CenteredIconLabelDescriptionList"/>
    <dgm:cxn modelId="{4C8F5886-171A-4C09-86CA-C460082C59FE}" type="presParOf" srcId="{90C1653A-23FA-4340-B07D-163D8C41FAF5}" destId="{C1D1652F-26D3-495C-ADA8-8347D2489725}" srcOrd="1" destOrd="0" presId="urn:microsoft.com/office/officeart/2018/5/layout/CenteredIconLabelDescriptionList"/>
    <dgm:cxn modelId="{B657A8D7-FC61-C842-AE39-05A054BE24A1}" type="presParOf" srcId="{90C1653A-23FA-4340-B07D-163D8C41FAF5}" destId="{557D8869-984F-9947-B5B4-8EA66125A7E7}" srcOrd="2" destOrd="0" presId="urn:microsoft.com/office/officeart/2018/5/layout/CenteredIconLabelDescriptionList"/>
    <dgm:cxn modelId="{4EF37CC7-D69D-1B47-BE96-D84360B596B3}" type="presParOf" srcId="{557D8869-984F-9947-B5B4-8EA66125A7E7}" destId="{2C176D89-12FC-964E-8364-B0191418CD10}" srcOrd="0" destOrd="0" presId="urn:microsoft.com/office/officeart/2018/5/layout/CenteredIconLabelDescriptionList"/>
    <dgm:cxn modelId="{BA5BE807-488D-B942-B9F0-CD1155512D81}" type="presParOf" srcId="{557D8869-984F-9947-B5B4-8EA66125A7E7}" destId="{718ED18E-ED4D-4F4B-9726-B735BC8C7793}" srcOrd="1" destOrd="0" presId="urn:microsoft.com/office/officeart/2018/5/layout/CenteredIconLabelDescriptionList"/>
    <dgm:cxn modelId="{0A19EF87-C979-7C42-AD5C-4DFA7D446085}" type="presParOf" srcId="{557D8869-984F-9947-B5B4-8EA66125A7E7}" destId="{2207A029-1400-AF4D-BF87-F411EBFAC9E0}" srcOrd="2" destOrd="0" presId="urn:microsoft.com/office/officeart/2018/5/layout/CenteredIconLabelDescriptionList"/>
    <dgm:cxn modelId="{4491B909-6823-1442-95C2-F9A761B8A655}" type="presParOf" srcId="{557D8869-984F-9947-B5B4-8EA66125A7E7}" destId="{2D167F4D-160F-584C-B995-9910526CD630}" srcOrd="3" destOrd="0" presId="urn:microsoft.com/office/officeart/2018/5/layout/CenteredIconLabelDescriptionList"/>
    <dgm:cxn modelId="{613C1695-2255-8343-945B-4EDB908ABAB5}" type="presParOf" srcId="{557D8869-984F-9947-B5B4-8EA66125A7E7}" destId="{87E52E28-3EC1-C645-B421-C58A63D1F1D8}" srcOrd="4" destOrd="0" presId="urn:microsoft.com/office/officeart/2018/5/layout/CenteredIconLabelDescriptionList"/>
    <dgm:cxn modelId="{52FCAA3F-92BC-CD4B-8C9A-E0FDD8F85DCA}" type="presParOf" srcId="{90C1653A-23FA-4340-B07D-163D8C41FAF5}" destId="{67F37C97-4D02-F44F-9CA7-CB54983506F7}" srcOrd="3" destOrd="0" presId="urn:microsoft.com/office/officeart/2018/5/layout/CenteredIconLabelDescriptionList"/>
    <dgm:cxn modelId="{C06A8128-D134-4DDF-9023-81B895CD2BB0}" type="presParOf" srcId="{90C1653A-23FA-4340-B07D-163D8C41FAF5}" destId="{BD7E61DD-CC5A-4AE2-85CF-BA206A23D02A}" srcOrd="4" destOrd="0" presId="urn:microsoft.com/office/officeart/2018/5/layout/CenteredIconLabelDescriptionList"/>
    <dgm:cxn modelId="{741DF024-5545-454E-A724-8C20C4C6CE25}" type="presParOf" srcId="{BD7E61DD-CC5A-4AE2-85CF-BA206A23D02A}" destId="{9A38D7E8-DED0-4402-89D2-5E5F3EE60017}" srcOrd="0" destOrd="0" presId="urn:microsoft.com/office/officeart/2018/5/layout/CenteredIconLabelDescriptionList"/>
    <dgm:cxn modelId="{1D0BFFC8-9237-4B01-ADE6-958F81A1ACED}" type="presParOf" srcId="{BD7E61DD-CC5A-4AE2-85CF-BA206A23D02A}" destId="{112BDF1A-0F7E-4863-A234-B6DFA43056DB}" srcOrd="1" destOrd="0" presId="urn:microsoft.com/office/officeart/2018/5/layout/CenteredIconLabelDescriptionList"/>
    <dgm:cxn modelId="{5229D763-5EC2-464A-87B2-E920F4E21152}" type="presParOf" srcId="{BD7E61DD-CC5A-4AE2-85CF-BA206A23D02A}" destId="{4C96B802-47DC-435D-93DB-52024F482D1E}" srcOrd="2" destOrd="0" presId="urn:microsoft.com/office/officeart/2018/5/layout/CenteredIconLabelDescriptionList"/>
    <dgm:cxn modelId="{4D74A635-3212-4884-BBEB-B1B58C4C5366}" type="presParOf" srcId="{BD7E61DD-CC5A-4AE2-85CF-BA206A23D02A}" destId="{DCD106B6-3B45-4573-B232-85B709A88F9C}" srcOrd="3" destOrd="0" presId="urn:microsoft.com/office/officeart/2018/5/layout/CenteredIconLabelDescriptionList"/>
    <dgm:cxn modelId="{7F4E2736-0A84-4505-952C-28FA01E2FF29}" type="presParOf" srcId="{BD7E61DD-CC5A-4AE2-85CF-BA206A23D02A}" destId="{9A5375FD-ABD9-4D57-82F8-7B2F7FD91622}"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9A2C562-B60F-404F-A842-E8C1A1649797}" type="doc">
      <dgm:prSet loTypeId="urn:microsoft.com/office/officeart/2008/layout/LinedList" loCatId="list" qsTypeId="urn:microsoft.com/office/officeart/2005/8/quickstyle/simple1" qsCatId="simple" csTypeId="urn:microsoft.com/office/officeart/2005/8/colors/ColorSchemeForSuggestions" csCatId="other" phldr="1"/>
      <dgm:spPr/>
      <dgm:t>
        <a:bodyPr/>
        <a:lstStyle/>
        <a:p>
          <a:endParaRPr lang="en-US"/>
        </a:p>
      </dgm:t>
    </dgm:pt>
    <dgm:pt modelId="{0CB5A66F-BE7E-4D47-960B-B2C83EF98F6B}">
      <dgm:prSet/>
      <dgm:spPr/>
      <dgm:t>
        <a:bodyPr/>
        <a:lstStyle/>
        <a:p>
          <a:r>
            <a:rPr lang="en-US"/>
            <a:t>Competence Committee is in place</a:t>
          </a:r>
        </a:p>
      </dgm:t>
    </dgm:pt>
    <dgm:pt modelId="{C699A756-D14A-468B-8C58-7143D327752C}" type="parTrans" cxnId="{D4FDC6F8-8EF3-4563-9544-731C4AEBA5CC}">
      <dgm:prSet/>
      <dgm:spPr/>
      <dgm:t>
        <a:bodyPr/>
        <a:lstStyle/>
        <a:p>
          <a:endParaRPr lang="en-US"/>
        </a:p>
      </dgm:t>
    </dgm:pt>
    <dgm:pt modelId="{FE6A7A0A-5369-40D0-8C11-E534C7E5290B}" type="sibTrans" cxnId="{D4FDC6F8-8EF3-4563-9544-731C4AEBA5CC}">
      <dgm:prSet/>
      <dgm:spPr/>
      <dgm:t>
        <a:bodyPr/>
        <a:lstStyle/>
        <a:p>
          <a:endParaRPr lang="en-US"/>
        </a:p>
      </dgm:t>
    </dgm:pt>
    <dgm:pt modelId="{C7FC2AD4-07CA-4F46-B3F7-B5EA720B77B6}">
      <dgm:prSet/>
      <dgm:spPr/>
      <dgm:t>
        <a:bodyPr/>
        <a:lstStyle/>
        <a:p>
          <a:r>
            <a:rPr lang="en-US" dirty="0"/>
            <a:t>We have the draft EPAs, Milestones &amp; Required Training Experiences from Royal College</a:t>
          </a:r>
        </a:p>
      </dgm:t>
    </dgm:pt>
    <dgm:pt modelId="{18FDE8D6-FBF5-4FB1-89DD-215C823871DA}" type="parTrans" cxnId="{97F8C7A5-4763-4058-8C32-56D2D28ED33B}">
      <dgm:prSet/>
      <dgm:spPr/>
      <dgm:t>
        <a:bodyPr/>
        <a:lstStyle/>
        <a:p>
          <a:endParaRPr lang="en-US"/>
        </a:p>
      </dgm:t>
    </dgm:pt>
    <dgm:pt modelId="{D6252620-B649-42B6-B0EA-00D667864C5B}" type="sibTrans" cxnId="{97F8C7A5-4763-4058-8C32-56D2D28ED33B}">
      <dgm:prSet/>
      <dgm:spPr/>
      <dgm:t>
        <a:bodyPr/>
        <a:lstStyle/>
        <a:p>
          <a:endParaRPr lang="en-US"/>
        </a:p>
      </dgm:t>
    </dgm:pt>
    <dgm:pt modelId="{444D325C-DC1F-487D-8EEE-2E91C673F40E}">
      <dgm:prSet/>
      <dgm:spPr/>
      <dgm:t>
        <a:bodyPr/>
        <a:lstStyle/>
        <a:p>
          <a:r>
            <a:rPr lang="en-US" dirty="0"/>
            <a:t>Working on potential program revisions based on new CBME requirements</a:t>
          </a:r>
        </a:p>
      </dgm:t>
    </dgm:pt>
    <dgm:pt modelId="{D1FFCB43-C53C-4314-914B-A0450CFDAB6E}" type="parTrans" cxnId="{189216E4-D839-4B0D-B54F-2C3B91CC2D68}">
      <dgm:prSet/>
      <dgm:spPr/>
      <dgm:t>
        <a:bodyPr/>
        <a:lstStyle/>
        <a:p>
          <a:endParaRPr lang="en-US"/>
        </a:p>
      </dgm:t>
    </dgm:pt>
    <dgm:pt modelId="{6B822B41-7DD2-49C7-BC3F-81A02ABC1E80}" type="sibTrans" cxnId="{189216E4-D839-4B0D-B54F-2C3B91CC2D68}">
      <dgm:prSet/>
      <dgm:spPr/>
      <dgm:t>
        <a:bodyPr/>
        <a:lstStyle/>
        <a:p>
          <a:endParaRPr lang="en-US"/>
        </a:p>
      </dgm:t>
    </dgm:pt>
    <dgm:pt modelId="{E889A15D-FA49-ED42-939A-E7C23A9A92E3}">
      <dgm:prSet/>
      <dgm:spPr/>
      <dgm:t>
        <a:bodyPr/>
        <a:lstStyle/>
        <a:p>
          <a:r>
            <a:rPr lang="en-US" dirty="0"/>
            <a:t>Development of Curriculum Maps</a:t>
          </a:r>
        </a:p>
      </dgm:t>
    </dgm:pt>
    <dgm:pt modelId="{EE77D367-2BEA-234E-803B-F3F71119BFB5}" type="parTrans" cxnId="{06101CCA-C6C5-3C44-AE46-BD407F2CBF5D}">
      <dgm:prSet/>
      <dgm:spPr/>
      <dgm:t>
        <a:bodyPr/>
        <a:lstStyle/>
        <a:p>
          <a:endParaRPr lang="en-US"/>
        </a:p>
      </dgm:t>
    </dgm:pt>
    <dgm:pt modelId="{2852A94F-275B-F147-8EF9-450BD72F51C9}" type="sibTrans" cxnId="{06101CCA-C6C5-3C44-AE46-BD407F2CBF5D}">
      <dgm:prSet/>
      <dgm:spPr/>
      <dgm:t>
        <a:bodyPr/>
        <a:lstStyle/>
        <a:p>
          <a:endParaRPr lang="en-US"/>
        </a:p>
      </dgm:t>
    </dgm:pt>
    <dgm:pt modelId="{28BD33DE-14B7-9B47-AABE-05EC830B04E5}" type="pres">
      <dgm:prSet presAssocID="{09A2C562-B60F-404F-A842-E8C1A1649797}" presName="vert0" presStyleCnt="0">
        <dgm:presLayoutVars>
          <dgm:dir/>
          <dgm:animOne val="branch"/>
          <dgm:animLvl val="lvl"/>
        </dgm:presLayoutVars>
      </dgm:prSet>
      <dgm:spPr/>
    </dgm:pt>
    <dgm:pt modelId="{F270C747-6979-D640-ABE0-131C38AA0832}" type="pres">
      <dgm:prSet presAssocID="{0CB5A66F-BE7E-4D47-960B-B2C83EF98F6B}" presName="thickLine" presStyleLbl="alignNode1" presStyleIdx="0" presStyleCnt="4"/>
      <dgm:spPr/>
    </dgm:pt>
    <dgm:pt modelId="{1809EB80-97C7-D843-B12C-CFBFD85107BD}" type="pres">
      <dgm:prSet presAssocID="{0CB5A66F-BE7E-4D47-960B-B2C83EF98F6B}" presName="horz1" presStyleCnt="0"/>
      <dgm:spPr/>
    </dgm:pt>
    <dgm:pt modelId="{F3579958-D0C9-E249-8517-8E098B7E3E82}" type="pres">
      <dgm:prSet presAssocID="{0CB5A66F-BE7E-4D47-960B-B2C83EF98F6B}" presName="tx1" presStyleLbl="revTx" presStyleIdx="0" presStyleCnt="4"/>
      <dgm:spPr/>
    </dgm:pt>
    <dgm:pt modelId="{246E3109-7992-9041-8E5F-7F7F244B763D}" type="pres">
      <dgm:prSet presAssocID="{0CB5A66F-BE7E-4D47-960B-B2C83EF98F6B}" presName="vert1" presStyleCnt="0"/>
      <dgm:spPr/>
    </dgm:pt>
    <dgm:pt modelId="{911A00D1-A25C-3B41-9F9D-A367B11C1A9C}" type="pres">
      <dgm:prSet presAssocID="{C7FC2AD4-07CA-4F46-B3F7-B5EA720B77B6}" presName="thickLine" presStyleLbl="alignNode1" presStyleIdx="1" presStyleCnt="4"/>
      <dgm:spPr/>
    </dgm:pt>
    <dgm:pt modelId="{DCA7C345-CBC3-5C45-A9CC-0AC4BD3FBE8B}" type="pres">
      <dgm:prSet presAssocID="{C7FC2AD4-07CA-4F46-B3F7-B5EA720B77B6}" presName="horz1" presStyleCnt="0"/>
      <dgm:spPr/>
    </dgm:pt>
    <dgm:pt modelId="{F07B394E-5110-634F-A377-E795A6861D43}" type="pres">
      <dgm:prSet presAssocID="{C7FC2AD4-07CA-4F46-B3F7-B5EA720B77B6}" presName="tx1" presStyleLbl="revTx" presStyleIdx="1" presStyleCnt="4"/>
      <dgm:spPr/>
    </dgm:pt>
    <dgm:pt modelId="{12105D06-5D34-A74B-A2BA-2601BD88BEC0}" type="pres">
      <dgm:prSet presAssocID="{C7FC2AD4-07CA-4F46-B3F7-B5EA720B77B6}" presName="vert1" presStyleCnt="0"/>
      <dgm:spPr/>
    </dgm:pt>
    <dgm:pt modelId="{57033353-9464-2944-B237-14B29527BF72}" type="pres">
      <dgm:prSet presAssocID="{444D325C-DC1F-487D-8EEE-2E91C673F40E}" presName="thickLine" presStyleLbl="alignNode1" presStyleIdx="2" presStyleCnt="4"/>
      <dgm:spPr/>
    </dgm:pt>
    <dgm:pt modelId="{962DA7E2-F86A-E348-A77E-5CC8AE8D8772}" type="pres">
      <dgm:prSet presAssocID="{444D325C-DC1F-487D-8EEE-2E91C673F40E}" presName="horz1" presStyleCnt="0"/>
      <dgm:spPr/>
    </dgm:pt>
    <dgm:pt modelId="{C9B2F83D-532B-B446-B073-94D90D80D28A}" type="pres">
      <dgm:prSet presAssocID="{444D325C-DC1F-487D-8EEE-2E91C673F40E}" presName="tx1" presStyleLbl="revTx" presStyleIdx="2" presStyleCnt="4"/>
      <dgm:spPr/>
    </dgm:pt>
    <dgm:pt modelId="{E8F458CE-31EE-7F44-AB20-6B999CE1BB3A}" type="pres">
      <dgm:prSet presAssocID="{444D325C-DC1F-487D-8EEE-2E91C673F40E}" presName="vert1" presStyleCnt="0"/>
      <dgm:spPr/>
    </dgm:pt>
    <dgm:pt modelId="{1B41C167-AD9B-1743-92D8-D92F8A41B5D4}" type="pres">
      <dgm:prSet presAssocID="{E889A15D-FA49-ED42-939A-E7C23A9A92E3}" presName="thickLine" presStyleLbl="alignNode1" presStyleIdx="3" presStyleCnt="4"/>
      <dgm:spPr/>
    </dgm:pt>
    <dgm:pt modelId="{D1739D01-5BED-FE43-8A8A-3892336BB11B}" type="pres">
      <dgm:prSet presAssocID="{E889A15D-FA49-ED42-939A-E7C23A9A92E3}" presName="horz1" presStyleCnt="0"/>
      <dgm:spPr/>
    </dgm:pt>
    <dgm:pt modelId="{843040D9-2836-9142-82DC-9BBDB46EFB98}" type="pres">
      <dgm:prSet presAssocID="{E889A15D-FA49-ED42-939A-E7C23A9A92E3}" presName="tx1" presStyleLbl="revTx" presStyleIdx="3" presStyleCnt="4"/>
      <dgm:spPr/>
    </dgm:pt>
    <dgm:pt modelId="{3C6DCFC8-3305-8C4E-93B3-BC56224C94B9}" type="pres">
      <dgm:prSet presAssocID="{E889A15D-FA49-ED42-939A-E7C23A9A92E3}" presName="vert1" presStyleCnt="0"/>
      <dgm:spPr/>
    </dgm:pt>
  </dgm:ptLst>
  <dgm:cxnLst>
    <dgm:cxn modelId="{1091FE05-3E22-B043-9B78-690956BD232D}" type="presOf" srcId="{0CB5A66F-BE7E-4D47-960B-B2C83EF98F6B}" destId="{F3579958-D0C9-E249-8517-8E098B7E3E82}" srcOrd="0" destOrd="0" presId="urn:microsoft.com/office/officeart/2008/layout/LinedList"/>
    <dgm:cxn modelId="{C7BB634C-2A67-FD42-A8A3-41C3BE0B3C24}" type="presOf" srcId="{E889A15D-FA49-ED42-939A-E7C23A9A92E3}" destId="{843040D9-2836-9142-82DC-9BBDB46EFB98}" srcOrd="0" destOrd="0" presId="urn:microsoft.com/office/officeart/2008/layout/LinedList"/>
    <dgm:cxn modelId="{28F45876-B061-774E-96E9-19F68845682C}" type="presOf" srcId="{444D325C-DC1F-487D-8EEE-2E91C673F40E}" destId="{C9B2F83D-532B-B446-B073-94D90D80D28A}" srcOrd="0" destOrd="0" presId="urn:microsoft.com/office/officeart/2008/layout/LinedList"/>
    <dgm:cxn modelId="{97F8C7A5-4763-4058-8C32-56D2D28ED33B}" srcId="{09A2C562-B60F-404F-A842-E8C1A1649797}" destId="{C7FC2AD4-07CA-4F46-B3F7-B5EA720B77B6}" srcOrd="1" destOrd="0" parTransId="{18FDE8D6-FBF5-4FB1-89DD-215C823871DA}" sibTransId="{D6252620-B649-42B6-B0EA-00D667864C5B}"/>
    <dgm:cxn modelId="{C29872AF-8724-C444-9251-AFD76F34FE76}" type="presOf" srcId="{C7FC2AD4-07CA-4F46-B3F7-B5EA720B77B6}" destId="{F07B394E-5110-634F-A377-E795A6861D43}" srcOrd="0" destOrd="0" presId="urn:microsoft.com/office/officeart/2008/layout/LinedList"/>
    <dgm:cxn modelId="{06101CCA-C6C5-3C44-AE46-BD407F2CBF5D}" srcId="{09A2C562-B60F-404F-A842-E8C1A1649797}" destId="{E889A15D-FA49-ED42-939A-E7C23A9A92E3}" srcOrd="3" destOrd="0" parTransId="{EE77D367-2BEA-234E-803B-F3F71119BFB5}" sibTransId="{2852A94F-275B-F147-8EF9-450BD72F51C9}"/>
    <dgm:cxn modelId="{D8B248E2-EBF0-D948-B280-24B64CADD6FA}" type="presOf" srcId="{09A2C562-B60F-404F-A842-E8C1A1649797}" destId="{28BD33DE-14B7-9B47-AABE-05EC830B04E5}" srcOrd="0" destOrd="0" presId="urn:microsoft.com/office/officeart/2008/layout/LinedList"/>
    <dgm:cxn modelId="{189216E4-D839-4B0D-B54F-2C3B91CC2D68}" srcId="{09A2C562-B60F-404F-A842-E8C1A1649797}" destId="{444D325C-DC1F-487D-8EEE-2E91C673F40E}" srcOrd="2" destOrd="0" parTransId="{D1FFCB43-C53C-4314-914B-A0450CFDAB6E}" sibTransId="{6B822B41-7DD2-49C7-BC3F-81A02ABC1E80}"/>
    <dgm:cxn modelId="{D4FDC6F8-8EF3-4563-9544-731C4AEBA5CC}" srcId="{09A2C562-B60F-404F-A842-E8C1A1649797}" destId="{0CB5A66F-BE7E-4D47-960B-B2C83EF98F6B}" srcOrd="0" destOrd="0" parTransId="{C699A756-D14A-468B-8C58-7143D327752C}" sibTransId="{FE6A7A0A-5369-40D0-8C11-E534C7E5290B}"/>
    <dgm:cxn modelId="{70152AEC-BC2C-B44E-832F-BD4045254F4C}" type="presParOf" srcId="{28BD33DE-14B7-9B47-AABE-05EC830B04E5}" destId="{F270C747-6979-D640-ABE0-131C38AA0832}" srcOrd="0" destOrd="0" presId="urn:microsoft.com/office/officeart/2008/layout/LinedList"/>
    <dgm:cxn modelId="{BA9C3278-338B-C649-94A7-48854F31541D}" type="presParOf" srcId="{28BD33DE-14B7-9B47-AABE-05EC830B04E5}" destId="{1809EB80-97C7-D843-B12C-CFBFD85107BD}" srcOrd="1" destOrd="0" presId="urn:microsoft.com/office/officeart/2008/layout/LinedList"/>
    <dgm:cxn modelId="{1D0E1E3D-FE75-C94A-9BD0-CBA4BA3A7AF2}" type="presParOf" srcId="{1809EB80-97C7-D843-B12C-CFBFD85107BD}" destId="{F3579958-D0C9-E249-8517-8E098B7E3E82}" srcOrd="0" destOrd="0" presId="urn:microsoft.com/office/officeart/2008/layout/LinedList"/>
    <dgm:cxn modelId="{B9B1BE51-5267-1A48-B932-DDBCD0315EA0}" type="presParOf" srcId="{1809EB80-97C7-D843-B12C-CFBFD85107BD}" destId="{246E3109-7992-9041-8E5F-7F7F244B763D}" srcOrd="1" destOrd="0" presId="urn:microsoft.com/office/officeart/2008/layout/LinedList"/>
    <dgm:cxn modelId="{0B56F6FA-9E05-F440-973F-DB9BCC6BEF37}" type="presParOf" srcId="{28BD33DE-14B7-9B47-AABE-05EC830B04E5}" destId="{911A00D1-A25C-3B41-9F9D-A367B11C1A9C}" srcOrd="2" destOrd="0" presId="urn:microsoft.com/office/officeart/2008/layout/LinedList"/>
    <dgm:cxn modelId="{ABE7FAFA-5FF1-D548-9F34-4FC5B11A9A05}" type="presParOf" srcId="{28BD33DE-14B7-9B47-AABE-05EC830B04E5}" destId="{DCA7C345-CBC3-5C45-A9CC-0AC4BD3FBE8B}" srcOrd="3" destOrd="0" presId="urn:microsoft.com/office/officeart/2008/layout/LinedList"/>
    <dgm:cxn modelId="{B7C997D1-F524-7C4C-8814-9C6B60669706}" type="presParOf" srcId="{DCA7C345-CBC3-5C45-A9CC-0AC4BD3FBE8B}" destId="{F07B394E-5110-634F-A377-E795A6861D43}" srcOrd="0" destOrd="0" presId="urn:microsoft.com/office/officeart/2008/layout/LinedList"/>
    <dgm:cxn modelId="{38BD26A1-15CD-8242-99D6-7E1D7F186559}" type="presParOf" srcId="{DCA7C345-CBC3-5C45-A9CC-0AC4BD3FBE8B}" destId="{12105D06-5D34-A74B-A2BA-2601BD88BEC0}" srcOrd="1" destOrd="0" presId="urn:microsoft.com/office/officeart/2008/layout/LinedList"/>
    <dgm:cxn modelId="{F7B3E54C-54AB-924B-B737-A33AB1D64871}" type="presParOf" srcId="{28BD33DE-14B7-9B47-AABE-05EC830B04E5}" destId="{57033353-9464-2944-B237-14B29527BF72}" srcOrd="4" destOrd="0" presId="urn:microsoft.com/office/officeart/2008/layout/LinedList"/>
    <dgm:cxn modelId="{84CFC050-8DB9-164F-B275-E904B57E508D}" type="presParOf" srcId="{28BD33DE-14B7-9B47-AABE-05EC830B04E5}" destId="{962DA7E2-F86A-E348-A77E-5CC8AE8D8772}" srcOrd="5" destOrd="0" presId="urn:microsoft.com/office/officeart/2008/layout/LinedList"/>
    <dgm:cxn modelId="{CA7CDAED-5D5B-FF43-8208-CF6497D6426D}" type="presParOf" srcId="{962DA7E2-F86A-E348-A77E-5CC8AE8D8772}" destId="{C9B2F83D-532B-B446-B073-94D90D80D28A}" srcOrd="0" destOrd="0" presId="urn:microsoft.com/office/officeart/2008/layout/LinedList"/>
    <dgm:cxn modelId="{7B029EED-62BB-2A47-8FC6-8DC2614B1AA5}" type="presParOf" srcId="{962DA7E2-F86A-E348-A77E-5CC8AE8D8772}" destId="{E8F458CE-31EE-7F44-AB20-6B999CE1BB3A}" srcOrd="1" destOrd="0" presId="urn:microsoft.com/office/officeart/2008/layout/LinedList"/>
    <dgm:cxn modelId="{195C6027-F100-2948-AA4C-398D9FB6E622}" type="presParOf" srcId="{28BD33DE-14B7-9B47-AABE-05EC830B04E5}" destId="{1B41C167-AD9B-1743-92D8-D92F8A41B5D4}" srcOrd="6" destOrd="0" presId="urn:microsoft.com/office/officeart/2008/layout/LinedList"/>
    <dgm:cxn modelId="{A75DBF27-2320-0E4A-9486-B4E9DA7C40C2}" type="presParOf" srcId="{28BD33DE-14B7-9B47-AABE-05EC830B04E5}" destId="{D1739D01-5BED-FE43-8A8A-3892336BB11B}" srcOrd="7" destOrd="0" presId="urn:microsoft.com/office/officeart/2008/layout/LinedList"/>
    <dgm:cxn modelId="{A4378EF9-5BBB-8842-92AF-34A8E609F41C}" type="presParOf" srcId="{D1739D01-5BED-FE43-8A8A-3892336BB11B}" destId="{843040D9-2836-9142-82DC-9BBDB46EFB98}" srcOrd="0" destOrd="0" presId="urn:microsoft.com/office/officeart/2008/layout/LinedList"/>
    <dgm:cxn modelId="{30B28318-5EB7-FC42-AA17-7297B75D8888}" type="presParOf" srcId="{D1739D01-5BED-FE43-8A8A-3892336BB11B}" destId="{3C6DCFC8-3305-8C4E-93B3-BC56224C94B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BFA245-582C-4350-AE18-BD91247F45AA}">
      <dsp:nvSpPr>
        <dsp:cNvPr id="0" name=""/>
        <dsp:cNvSpPr/>
      </dsp:nvSpPr>
      <dsp:spPr>
        <a:xfrm>
          <a:off x="3243265" y="238380"/>
          <a:ext cx="1296550" cy="12581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EB4A1B2-4A47-4297-B27A-83A9412A8C54}">
      <dsp:nvSpPr>
        <dsp:cNvPr id="0" name=""/>
        <dsp:cNvSpPr/>
      </dsp:nvSpPr>
      <dsp:spPr>
        <a:xfrm>
          <a:off x="3040568" y="1323495"/>
          <a:ext cx="1706835" cy="68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An effort to educate even better</a:t>
          </a:r>
        </a:p>
      </dsp:txBody>
      <dsp:txXfrm>
        <a:off x="3040568" y="1323495"/>
        <a:ext cx="1706835" cy="682734"/>
      </dsp:txXfrm>
    </dsp:sp>
    <dsp:sp modelId="{99EF1BD8-28AA-40FA-826B-D0983274C494}">
      <dsp:nvSpPr>
        <dsp:cNvPr id="0" name=""/>
        <dsp:cNvSpPr/>
      </dsp:nvSpPr>
      <dsp:spPr>
        <a:xfrm>
          <a:off x="1226440" y="2162384"/>
          <a:ext cx="984335" cy="10830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B91EB5E-F4F1-4682-9E20-1986EBD82618}">
      <dsp:nvSpPr>
        <dsp:cNvPr id="0" name=""/>
        <dsp:cNvSpPr/>
      </dsp:nvSpPr>
      <dsp:spPr>
        <a:xfrm>
          <a:off x="934998" y="3387094"/>
          <a:ext cx="1706835" cy="68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Better prepared graduates</a:t>
          </a:r>
        </a:p>
      </dsp:txBody>
      <dsp:txXfrm>
        <a:off x="934998" y="3387094"/>
        <a:ext cx="1706835" cy="682734"/>
      </dsp:txXfrm>
    </dsp:sp>
    <dsp:sp modelId="{D301DFFE-4497-465C-9118-FC0417F2590C}">
      <dsp:nvSpPr>
        <dsp:cNvPr id="0" name=""/>
        <dsp:cNvSpPr/>
      </dsp:nvSpPr>
      <dsp:spPr>
        <a:xfrm>
          <a:off x="3228900" y="2184345"/>
          <a:ext cx="1126291" cy="11267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5C41F4-FE24-451B-8147-8F005C587B3B}">
      <dsp:nvSpPr>
        <dsp:cNvPr id="0" name=""/>
        <dsp:cNvSpPr/>
      </dsp:nvSpPr>
      <dsp:spPr>
        <a:xfrm>
          <a:off x="3098446" y="3397604"/>
          <a:ext cx="1706835" cy="68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More fulfilled educators</a:t>
          </a:r>
        </a:p>
      </dsp:txBody>
      <dsp:txXfrm>
        <a:off x="3098446" y="3397604"/>
        <a:ext cx="1706835" cy="682734"/>
      </dsp:txXfrm>
    </dsp:sp>
    <dsp:sp modelId="{C5587CAC-945B-4C2E-8E53-5542EC1C1B7D}">
      <dsp:nvSpPr>
        <dsp:cNvPr id="0" name=""/>
        <dsp:cNvSpPr/>
      </dsp:nvSpPr>
      <dsp:spPr>
        <a:xfrm>
          <a:off x="5343468" y="2106199"/>
          <a:ext cx="1331874" cy="13496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CBEFE04-EA92-474A-8860-0829A4C56B59}">
      <dsp:nvSpPr>
        <dsp:cNvPr id="0" name=""/>
        <dsp:cNvSpPr/>
      </dsp:nvSpPr>
      <dsp:spPr>
        <a:xfrm>
          <a:off x="5231701" y="3400610"/>
          <a:ext cx="1706835" cy="68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Improved patient care</a:t>
          </a:r>
        </a:p>
      </dsp:txBody>
      <dsp:txXfrm>
        <a:off x="5231701" y="3400610"/>
        <a:ext cx="1706835" cy="68273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C211DC-ED92-4C4D-8711-765F3A423F51}">
      <dsp:nvSpPr>
        <dsp:cNvPr id="0" name=""/>
        <dsp:cNvSpPr/>
      </dsp:nvSpPr>
      <dsp:spPr>
        <a:xfrm>
          <a:off x="1193579" y="277"/>
          <a:ext cx="2543384" cy="1526030"/>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Large Group Sessions</a:t>
          </a:r>
        </a:p>
      </dsp:txBody>
      <dsp:txXfrm>
        <a:off x="1193579" y="277"/>
        <a:ext cx="2543384" cy="1526030"/>
      </dsp:txXfrm>
    </dsp:sp>
    <dsp:sp modelId="{A15C2E3D-68EE-CA4B-8C80-54BA4B650AF3}">
      <dsp:nvSpPr>
        <dsp:cNvPr id="0" name=""/>
        <dsp:cNvSpPr/>
      </dsp:nvSpPr>
      <dsp:spPr>
        <a:xfrm>
          <a:off x="3991302" y="277"/>
          <a:ext cx="2543384" cy="1526030"/>
        </a:xfrm>
        <a:prstGeom prst="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Small Group &amp; Individual Sessions</a:t>
          </a:r>
        </a:p>
      </dsp:txBody>
      <dsp:txXfrm>
        <a:off x="3991302" y="277"/>
        <a:ext cx="2543384" cy="1526030"/>
      </dsp:txXfrm>
    </dsp:sp>
    <dsp:sp modelId="{558FC486-2DB4-2548-9C8E-98D592FD5102}">
      <dsp:nvSpPr>
        <dsp:cNvPr id="0" name=""/>
        <dsp:cNvSpPr/>
      </dsp:nvSpPr>
      <dsp:spPr>
        <a:xfrm>
          <a:off x="1193579" y="1780646"/>
          <a:ext cx="2543384" cy="1526030"/>
        </a:xfrm>
        <a:prstGeom prst="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Psychiatry Digest Updates</a:t>
          </a:r>
        </a:p>
      </dsp:txBody>
      <dsp:txXfrm>
        <a:off x="1193579" y="1780646"/>
        <a:ext cx="2543384" cy="1526030"/>
      </dsp:txXfrm>
    </dsp:sp>
    <dsp:sp modelId="{936BF697-B675-F944-8185-813EA212EB8C}">
      <dsp:nvSpPr>
        <dsp:cNvPr id="0" name=""/>
        <dsp:cNvSpPr/>
      </dsp:nvSpPr>
      <dsp:spPr>
        <a:xfrm>
          <a:off x="3991302" y="1780646"/>
          <a:ext cx="2543384" cy="1526030"/>
        </a:xfrm>
        <a:prstGeom prst="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CBME Newsflashes</a:t>
          </a:r>
          <a:endParaRPr lang="en-US" sz="3000" kern="1200" dirty="0"/>
        </a:p>
      </dsp:txBody>
      <dsp:txXfrm>
        <a:off x="3991302" y="1780646"/>
        <a:ext cx="2543384" cy="1526030"/>
      </dsp:txXfrm>
    </dsp:sp>
    <dsp:sp modelId="{949ECED3-0BD3-F04F-B037-BCA924860354}">
      <dsp:nvSpPr>
        <dsp:cNvPr id="0" name=""/>
        <dsp:cNvSpPr/>
      </dsp:nvSpPr>
      <dsp:spPr>
        <a:xfrm>
          <a:off x="1193579" y="3561015"/>
          <a:ext cx="2543384" cy="1526030"/>
        </a:xfrm>
        <a:prstGeom prst="rect">
          <a:avLst/>
        </a:prstGeom>
        <a:solidFill>
          <a:schemeClr val="accent6">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Department Website</a:t>
          </a:r>
        </a:p>
      </dsp:txBody>
      <dsp:txXfrm>
        <a:off x="1193579" y="3561015"/>
        <a:ext cx="2543384" cy="1526030"/>
      </dsp:txXfrm>
    </dsp:sp>
    <dsp:sp modelId="{B18FFDF9-E24A-EC47-A319-8E3D3FE93A06}">
      <dsp:nvSpPr>
        <dsp:cNvPr id="0" name=""/>
        <dsp:cNvSpPr/>
      </dsp:nvSpPr>
      <dsp:spPr>
        <a:xfrm>
          <a:off x="3991302" y="3561015"/>
          <a:ext cx="2543384" cy="1526030"/>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Royal College Website</a:t>
          </a:r>
        </a:p>
      </dsp:txBody>
      <dsp:txXfrm>
        <a:off x="3991302" y="3561015"/>
        <a:ext cx="2543384" cy="152603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56266-A39A-40E5-B0E9-8D7843F7ACA1}">
      <dsp:nvSpPr>
        <dsp:cNvPr id="0" name=""/>
        <dsp:cNvSpPr/>
      </dsp:nvSpPr>
      <dsp:spPr>
        <a:xfrm>
          <a:off x="7952528" y="649936"/>
          <a:ext cx="1335480" cy="1242244"/>
        </a:xfrm>
        <a:prstGeom prst="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1CAF65-41F4-426E-A8D0-9A17B4837DC3}">
      <dsp:nvSpPr>
        <dsp:cNvPr id="0" name=""/>
        <dsp:cNvSpPr/>
      </dsp:nvSpPr>
      <dsp:spPr>
        <a:xfrm>
          <a:off x="58442" y="2106668"/>
          <a:ext cx="3059821" cy="1229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t>Go-Live July 1, 2020.</a:t>
          </a:r>
        </a:p>
      </dsp:txBody>
      <dsp:txXfrm>
        <a:off x="58442" y="2106668"/>
        <a:ext cx="3059821" cy="1229696"/>
      </dsp:txXfrm>
    </dsp:sp>
    <dsp:sp modelId="{817A9F6F-ED40-4D42-ADAE-8E67B5292C28}">
      <dsp:nvSpPr>
        <dsp:cNvPr id="0" name=""/>
        <dsp:cNvSpPr/>
      </dsp:nvSpPr>
      <dsp:spPr>
        <a:xfrm>
          <a:off x="28609" y="2698870"/>
          <a:ext cx="3059821" cy="141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Current residents remain in current system.</a:t>
          </a:r>
        </a:p>
      </dsp:txBody>
      <dsp:txXfrm>
        <a:off x="28609" y="2698870"/>
        <a:ext cx="3059821" cy="141397"/>
      </dsp:txXfrm>
    </dsp:sp>
    <dsp:sp modelId="{9A38D7E8-DED0-4402-89D2-5E5F3EE60017}">
      <dsp:nvSpPr>
        <dsp:cNvPr id="0" name=""/>
        <dsp:cNvSpPr/>
      </dsp:nvSpPr>
      <dsp:spPr>
        <a:xfrm>
          <a:off x="4474538" y="558770"/>
          <a:ext cx="1322682" cy="143564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4000" r="-4000"/>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C96B802-47DC-435D-93DB-52024F482D1E}">
      <dsp:nvSpPr>
        <dsp:cNvPr id="0" name=""/>
        <dsp:cNvSpPr/>
      </dsp:nvSpPr>
      <dsp:spPr>
        <a:xfrm>
          <a:off x="3604347" y="2129853"/>
          <a:ext cx="3059821" cy="1254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t>Soft-Launch with pgy1s July 1, 2019</a:t>
          </a:r>
        </a:p>
      </dsp:txBody>
      <dsp:txXfrm>
        <a:off x="3604347" y="2129853"/>
        <a:ext cx="3059821" cy="1254041"/>
      </dsp:txXfrm>
    </dsp:sp>
    <dsp:sp modelId="{9A5375FD-ABD9-4D57-82F8-7B2F7FD91622}">
      <dsp:nvSpPr>
        <dsp:cNvPr id="0" name=""/>
        <dsp:cNvSpPr/>
      </dsp:nvSpPr>
      <dsp:spPr>
        <a:xfrm>
          <a:off x="3604347" y="2949926"/>
          <a:ext cx="3059821" cy="141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ts val="0"/>
            </a:spcAft>
            <a:buNone/>
          </a:pPr>
          <a:r>
            <a:rPr lang="en-US" sz="1700" kern="1200" dirty="0"/>
            <a:t>Faculty Development</a:t>
          </a:r>
        </a:p>
        <a:p>
          <a:pPr marL="0" lvl="0" indent="0" algn="ctr" defTabSz="755650">
            <a:lnSpc>
              <a:spcPct val="100000"/>
            </a:lnSpc>
            <a:spcBef>
              <a:spcPct val="0"/>
            </a:spcBef>
            <a:spcAft>
              <a:spcPts val="0"/>
            </a:spcAft>
            <a:buNone/>
          </a:pPr>
          <a:r>
            <a:rPr lang="en-US" sz="1700" kern="1200" dirty="0"/>
            <a:t>Problem solving &amp; revision</a:t>
          </a:r>
        </a:p>
      </dsp:txBody>
      <dsp:txXfrm>
        <a:off x="3604347" y="2949926"/>
        <a:ext cx="3059821" cy="141397"/>
      </dsp:txXfrm>
    </dsp:sp>
    <dsp:sp modelId="{B12CE0B0-E377-9447-A86D-39F8E63F5684}">
      <dsp:nvSpPr>
        <dsp:cNvPr id="0" name=""/>
        <dsp:cNvSpPr/>
      </dsp:nvSpPr>
      <dsp:spPr>
        <a:xfrm>
          <a:off x="772476" y="310298"/>
          <a:ext cx="1440153" cy="137464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2000" b="-2000"/>
          </a:stretch>
        </a:blipFill>
        <a:ln w="10795" cap="flat" cmpd="sng" algn="ctr">
          <a:solidFill>
            <a:schemeClr val="lt2">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A45323-7287-574B-B0BA-F49228DFF80C}">
      <dsp:nvSpPr>
        <dsp:cNvPr id="0" name=""/>
        <dsp:cNvSpPr/>
      </dsp:nvSpPr>
      <dsp:spPr>
        <a:xfrm>
          <a:off x="7211938" y="2131949"/>
          <a:ext cx="3059821" cy="1368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t>Faculty &amp; Resident Development will be ongoing.</a:t>
          </a:r>
        </a:p>
      </dsp:txBody>
      <dsp:txXfrm>
        <a:off x="7211938" y="2131949"/>
        <a:ext cx="3059821" cy="1368490"/>
      </dsp:txXfrm>
    </dsp:sp>
    <dsp:sp modelId="{320115EC-1837-C249-8904-DA87D15B3B0F}">
      <dsp:nvSpPr>
        <dsp:cNvPr id="0" name=""/>
        <dsp:cNvSpPr/>
      </dsp:nvSpPr>
      <dsp:spPr>
        <a:xfrm>
          <a:off x="7201259" y="2847524"/>
          <a:ext cx="3059821" cy="1150"/>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56266-A39A-40E5-B0E9-8D7843F7ACA1}">
      <dsp:nvSpPr>
        <dsp:cNvPr id="0" name=""/>
        <dsp:cNvSpPr/>
      </dsp:nvSpPr>
      <dsp:spPr>
        <a:xfrm>
          <a:off x="1841879" y="222031"/>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1CAF65-41F4-426E-A8D0-9A17B4837DC3}">
      <dsp:nvSpPr>
        <dsp:cNvPr id="0" name=""/>
        <dsp:cNvSpPr/>
      </dsp:nvSpPr>
      <dsp:spPr>
        <a:xfrm>
          <a:off x="542726" y="1838295"/>
          <a:ext cx="4320000" cy="1336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ts val="0"/>
            </a:spcAft>
            <a:buNone/>
            <a:defRPr b="1"/>
          </a:pPr>
          <a:r>
            <a:rPr lang="en-US" sz="2000" kern="1200" dirty="0"/>
            <a:t>Residents will progress through</a:t>
          </a:r>
        </a:p>
        <a:p>
          <a:pPr marL="0" lvl="0" indent="0" algn="ctr" defTabSz="889000">
            <a:lnSpc>
              <a:spcPct val="100000"/>
            </a:lnSpc>
            <a:spcBef>
              <a:spcPct val="0"/>
            </a:spcBef>
            <a:spcAft>
              <a:spcPts val="0"/>
            </a:spcAft>
            <a:buNone/>
            <a:defRPr b="1"/>
          </a:pPr>
          <a:r>
            <a:rPr lang="en-US" sz="2000" kern="1200" dirty="0"/>
            <a:t>Stages of Training</a:t>
          </a:r>
        </a:p>
        <a:p>
          <a:pPr marL="0" lvl="0" indent="0" algn="ctr" defTabSz="889000">
            <a:lnSpc>
              <a:spcPct val="100000"/>
            </a:lnSpc>
            <a:spcBef>
              <a:spcPct val="0"/>
            </a:spcBef>
            <a:spcAft>
              <a:spcPts val="0"/>
            </a:spcAft>
            <a:buNone/>
            <a:defRPr b="1"/>
          </a:pPr>
          <a:r>
            <a:rPr lang="en-US" sz="2000" kern="1200" dirty="0"/>
            <a:t>along the Competence Continuum</a:t>
          </a:r>
          <a:r>
            <a:rPr lang="en-US" sz="1600" kern="1200" dirty="0"/>
            <a:t>.</a:t>
          </a:r>
        </a:p>
      </dsp:txBody>
      <dsp:txXfrm>
        <a:off x="542726" y="1838295"/>
        <a:ext cx="4320000" cy="1336683"/>
      </dsp:txXfrm>
    </dsp:sp>
    <dsp:sp modelId="{817A9F6F-ED40-4D42-ADAE-8E67B5292C28}">
      <dsp:nvSpPr>
        <dsp:cNvPr id="0" name=""/>
        <dsp:cNvSpPr/>
      </dsp:nvSpPr>
      <dsp:spPr>
        <a:xfrm>
          <a:off x="437879" y="2829904"/>
          <a:ext cx="4320000" cy="1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endParaRPr lang="en-US" sz="1700" kern="1200" dirty="0"/>
        </a:p>
      </dsp:txBody>
      <dsp:txXfrm>
        <a:off x="437879" y="2829904"/>
        <a:ext cx="4320000" cy="1225"/>
      </dsp:txXfrm>
    </dsp:sp>
    <dsp:sp modelId="{9A38D7E8-DED0-4402-89D2-5E5F3EE60017}">
      <dsp:nvSpPr>
        <dsp:cNvPr id="0" name=""/>
        <dsp:cNvSpPr/>
      </dsp:nvSpPr>
      <dsp:spPr>
        <a:xfrm>
          <a:off x="6917880" y="219874"/>
          <a:ext cx="1512000" cy="1512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C96B802-47DC-435D-93DB-52024F482D1E}">
      <dsp:nvSpPr>
        <dsp:cNvPr id="0" name=""/>
        <dsp:cNvSpPr/>
      </dsp:nvSpPr>
      <dsp:spPr>
        <a:xfrm>
          <a:off x="5680286" y="1844345"/>
          <a:ext cx="4320000" cy="1345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ts val="0"/>
            </a:spcAft>
            <a:buNone/>
            <a:defRPr b="1"/>
          </a:pPr>
          <a:r>
            <a:rPr lang="en-US" sz="2000" kern="1200" dirty="0"/>
            <a:t>There will be defined </a:t>
          </a:r>
        </a:p>
        <a:p>
          <a:pPr marL="0" lvl="0" indent="0" algn="ctr" defTabSz="889000">
            <a:lnSpc>
              <a:spcPct val="100000"/>
            </a:lnSpc>
            <a:spcBef>
              <a:spcPct val="0"/>
            </a:spcBef>
            <a:spcAft>
              <a:spcPts val="0"/>
            </a:spcAft>
            <a:buNone/>
            <a:defRPr b="1"/>
          </a:pPr>
          <a:r>
            <a:rPr lang="en-US" sz="2000" kern="1200" dirty="0"/>
            <a:t>Required Training Experiences </a:t>
          </a:r>
        </a:p>
        <a:p>
          <a:pPr marL="0" lvl="0" indent="0" algn="ctr" defTabSz="889000">
            <a:lnSpc>
              <a:spcPct val="100000"/>
            </a:lnSpc>
            <a:spcBef>
              <a:spcPct val="0"/>
            </a:spcBef>
            <a:spcAft>
              <a:spcPts val="0"/>
            </a:spcAft>
            <a:buNone/>
            <a:defRPr b="1"/>
          </a:pPr>
          <a:r>
            <a:rPr lang="en-US" sz="2000" kern="1200" dirty="0"/>
            <a:t>in each stage of training.</a:t>
          </a:r>
        </a:p>
      </dsp:txBody>
      <dsp:txXfrm>
        <a:off x="5680286" y="1844345"/>
        <a:ext cx="4320000" cy="1345309"/>
      </dsp:txXfrm>
    </dsp:sp>
    <dsp:sp modelId="{9A5375FD-ABD9-4D57-82F8-7B2F7FD91622}">
      <dsp:nvSpPr>
        <dsp:cNvPr id="0" name=""/>
        <dsp:cNvSpPr/>
      </dsp:nvSpPr>
      <dsp:spPr>
        <a:xfrm>
          <a:off x="5513880" y="2827748"/>
          <a:ext cx="4320000" cy="1225"/>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037EB5-7B8E-4A45-AA9B-4FDD92D39A65}">
      <dsp:nvSpPr>
        <dsp:cNvPr id="0" name=""/>
        <dsp:cNvSpPr/>
      </dsp:nvSpPr>
      <dsp:spPr>
        <a:xfrm>
          <a:off x="-470090" y="833387"/>
          <a:ext cx="7728267" cy="15202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0069ED-1C32-4DD3-9820-BAB586ED9C8A}">
      <dsp:nvSpPr>
        <dsp:cNvPr id="0" name=""/>
        <dsp:cNvSpPr/>
      </dsp:nvSpPr>
      <dsp:spPr>
        <a:xfrm>
          <a:off x="-10216" y="1175442"/>
          <a:ext cx="836134" cy="8361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A3544C1-88CE-4D58-81FC-3C933B6EFD11}">
      <dsp:nvSpPr>
        <dsp:cNvPr id="0" name=""/>
        <dsp:cNvSpPr/>
      </dsp:nvSpPr>
      <dsp:spPr>
        <a:xfrm>
          <a:off x="1285791" y="833387"/>
          <a:ext cx="5968950" cy="1520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893" tIns="160893" rIns="160893" bIns="160893" numCol="1" spcCol="1270" anchor="ctr" anchorCtr="0">
          <a:noAutofit/>
        </a:bodyPr>
        <a:lstStyle/>
        <a:p>
          <a:pPr marL="0" lvl="0" indent="0" algn="l" defTabSz="1111250">
            <a:lnSpc>
              <a:spcPct val="90000"/>
            </a:lnSpc>
            <a:spcBef>
              <a:spcPct val="0"/>
            </a:spcBef>
            <a:spcAft>
              <a:spcPct val="35000"/>
            </a:spcAft>
            <a:buNone/>
          </a:pPr>
          <a:r>
            <a:rPr lang="en-US" sz="2500" kern="1200" dirty="0"/>
            <a:t>Key tasks that an individual can be trusted to perform in a given health care context</a:t>
          </a:r>
        </a:p>
      </dsp:txBody>
      <dsp:txXfrm>
        <a:off x="1285791" y="833387"/>
        <a:ext cx="5968950" cy="1520244"/>
      </dsp:txXfrm>
    </dsp:sp>
    <dsp:sp modelId="{77142CAA-4B35-4918-956F-91429C1C5DF5}">
      <dsp:nvSpPr>
        <dsp:cNvPr id="0" name=""/>
        <dsp:cNvSpPr/>
      </dsp:nvSpPr>
      <dsp:spPr>
        <a:xfrm>
          <a:off x="-470090" y="2733692"/>
          <a:ext cx="7728267" cy="15202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4F17BF-0BFC-45DC-A603-D2AB0D291194}">
      <dsp:nvSpPr>
        <dsp:cNvPr id="0" name=""/>
        <dsp:cNvSpPr/>
      </dsp:nvSpPr>
      <dsp:spPr>
        <a:xfrm>
          <a:off x="-10216" y="3075747"/>
          <a:ext cx="836134" cy="83613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41BD83D-055B-4D10-86E9-4E41014FDC4A}">
      <dsp:nvSpPr>
        <dsp:cNvPr id="0" name=""/>
        <dsp:cNvSpPr/>
      </dsp:nvSpPr>
      <dsp:spPr>
        <a:xfrm>
          <a:off x="1285791" y="2733692"/>
          <a:ext cx="3477720" cy="1520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893" tIns="160893" rIns="160893" bIns="160893" numCol="1" spcCol="1270" anchor="ctr" anchorCtr="0">
          <a:noAutofit/>
        </a:bodyPr>
        <a:lstStyle/>
        <a:p>
          <a:pPr marL="0" lvl="0" indent="0" algn="l" defTabSz="1111250">
            <a:lnSpc>
              <a:spcPct val="90000"/>
            </a:lnSpc>
            <a:spcBef>
              <a:spcPct val="0"/>
            </a:spcBef>
            <a:spcAft>
              <a:spcPct val="35000"/>
            </a:spcAft>
            <a:buNone/>
          </a:pPr>
          <a:r>
            <a:rPr lang="en-US" sz="2500" kern="1200"/>
            <a:t>Example: </a:t>
          </a:r>
        </a:p>
      </dsp:txBody>
      <dsp:txXfrm>
        <a:off x="1285791" y="2733692"/>
        <a:ext cx="3477720" cy="1520244"/>
      </dsp:txXfrm>
    </dsp:sp>
    <dsp:sp modelId="{506046BB-4335-4F1D-AF1D-8504AEC41E52}">
      <dsp:nvSpPr>
        <dsp:cNvPr id="0" name=""/>
        <dsp:cNvSpPr/>
      </dsp:nvSpPr>
      <dsp:spPr>
        <a:xfrm>
          <a:off x="3076961" y="2776563"/>
          <a:ext cx="4378461" cy="1520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893" tIns="160893" rIns="160893" bIns="160893" numCol="1" spcCol="1270" anchor="ctr" anchorCtr="0">
          <a:noAutofit/>
        </a:bodyPr>
        <a:lstStyle/>
        <a:p>
          <a:pPr marL="0" lvl="0" indent="0" algn="l" defTabSz="800100">
            <a:lnSpc>
              <a:spcPct val="90000"/>
            </a:lnSpc>
            <a:spcBef>
              <a:spcPct val="0"/>
            </a:spcBef>
            <a:spcAft>
              <a:spcPct val="35000"/>
            </a:spcAft>
            <a:buNone/>
          </a:pPr>
          <a:r>
            <a:rPr lang="en-US" sz="1800" kern="1200" dirty="0"/>
            <a:t>Obtaining a psychiatric history, which includes a preliminary diagnostic impression that informs a management plan for patients presenting with mental health concerns.</a:t>
          </a:r>
        </a:p>
      </dsp:txBody>
      <dsp:txXfrm>
        <a:off x="3076961" y="2776563"/>
        <a:ext cx="4378461" cy="15202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037EB5-7B8E-4A45-AA9B-4FDD92D39A65}">
      <dsp:nvSpPr>
        <dsp:cNvPr id="0" name=""/>
        <dsp:cNvSpPr/>
      </dsp:nvSpPr>
      <dsp:spPr>
        <a:xfrm>
          <a:off x="0" y="0"/>
          <a:ext cx="7728267" cy="10701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0069ED-1C32-4DD3-9820-BAB586ED9C8A}">
      <dsp:nvSpPr>
        <dsp:cNvPr id="0" name=""/>
        <dsp:cNvSpPr/>
      </dsp:nvSpPr>
      <dsp:spPr>
        <a:xfrm>
          <a:off x="211640" y="133648"/>
          <a:ext cx="812714" cy="80705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A3544C1-88CE-4D58-81FC-3C933B6EFD11}">
      <dsp:nvSpPr>
        <dsp:cNvPr id="0" name=""/>
        <dsp:cNvSpPr/>
      </dsp:nvSpPr>
      <dsp:spPr>
        <a:xfrm>
          <a:off x="1235996" y="2111"/>
          <a:ext cx="6492270" cy="107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255" tIns="113255" rIns="113255" bIns="113255" numCol="1" spcCol="1270" anchor="ctr" anchorCtr="0">
          <a:noAutofit/>
        </a:bodyPr>
        <a:lstStyle/>
        <a:p>
          <a:pPr marL="0" lvl="0" indent="0" algn="l" defTabSz="977900">
            <a:lnSpc>
              <a:spcPct val="100000"/>
            </a:lnSpc>
            <a:spcBef>
              <a:spcPct val="0"/>
            </a:spcBef>
            <a:spcAft>
              <a:spcPct val="35000"/>
            </a:spcAft>
            <a:buNone/>
          </a:pPr>
          <a:r>
            <a:rPr lang="en-US" sz="2200" kern="1200" dirty="0">
              <a:solidFill>
                <a:schemeClr val="tx1">
                  <a:lumMod val="65000"/>
                  <a:lumOff val="35000"/>
                </a:schemeClr>
              </a:solidFill>
            </a:rPr>
            <a:t>The smaller, defined components that are needed to complete the full EPA</a:t>
          </a:r>
          <a:endParaRPr lang="en-US" sz="2200" kern="1200" dirty="0"/>
        </a:p>
      </dsp:txBody>
      <dsp:txXfrm>
        <a:off x="1235996" y="2111"/>
        <a:ext cx="6492270" cy="1070126"/>
      </dsp:txXfrm>
    </dsp:sp>
    <dsp:sp modelId="{285DF56C-C629-F14F-8AEC-EB5C3B57CE73}">
      <dsp:nvSpPr>
        <dsp:cNvPr id="0" name=""/>
        <dsp:cNvSpPr/>
      </dsp:nvSpPr>
      <dsp:spPr>
        <a:xfrm>
          <a:off x="0" y="1339769"/>
          <a:ext cx="7728267" cy="10701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E9E0E6-61E3-D345-8BF4-2B9FC7EF961B}">
      <dsp:nvSpPr>
        <dsp:cNvPr id="0" name=""/>
        <dsp:cNvSpPr/>
      </dsp:nvSpPr>
      <dsp:spPr>
        <a:xfrm>
          <a:off x="323713" y="1580548"/>
          <a:ext cx="588569" cy="588569"/>
        </a:xfrm>
        <a:prstGeom prst="rect">
          <a:avLst/>
        </a:prstGeom>
        <a:noFill/>
        <a:ln w="10795" cap="flat" cmpd="sng" algn="ctr">
          <a:solidFill>
            <a:schemeClr val="lt2">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E7FE2F-50D9-204B-9BB8-6BD0A26B00A1}">
      <dsp:nvSpPr>
        <dsp:cNvPr id="0" name=""/>
        <dsp:cNvSpPr/>
      </dsp:nvSpPr>
      <dsp:spPr>
        <a:xfrm>
          <a:off x="1235996" y="1339769"/>
          <a:ext cx="6492270" cy="107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255" tIns="113255" rIns="113255" bIns="113255" numCol="1" spcCol="1270" anchor="ctr" anchorCtr="0">
          <a:noAutofit/>
        </a:bodyPr>
        <a:lstStyle/>
        <a:p>
          <a:pPr marL="0" lvl="0" indent="0" algn="l" defTabSz="977900">
            <a:lnSpc>
              <a:spcPct val="100000"/>
            </a:lnSpc>
            <a:spcBef>
              <a:spcPct val="0"/>
            </a:spcBef>
            <a:spcAft>
              <a:spcPct val="35000"/>
            </a:spcAft>
            <a:buNone/>
          </a:pPr>
          <a:r>
            <a:rPr lang="en-US" sz="2200" kern="1200" dirty="0">
              <a:solidFill>
                <a:schemeClr val="tx1">
                  <a:lumMod val="65000"/>
                  <a:lumOff val="35000"/>
                </a:schemeClr>
              </a:solidFill>
            </a:rPr>
            <a:t>Observable markers of an individual’s ability</a:t>
          </a:r>
          <a:endParaRPr lang="en-US" sz="2200" kern="1200" dirty="0"/>
        </a:p>
      </dsp:txBody>
      <dsp:txXfrm>
        <a:off x="1235996" y="1339769"/>
        <a:ext cx="6492270" cy="1070126"/>
      </dsp:txXfrm>
    </dsp:sp>
    <dsp:sp modelId="{E1AFF5A3-96C2-5743-A9F0-82B629F1BEEF}">
      <dsp:nvSpPr>
        <dsp:cNvPr id="0" name=""/>
        <dsp:cNvSpPr/>
      </dsp:nvSpPr>
      <dsp:spPr>
        <a:xfrm>
          <a:off x="0" y="2677427"/>
          <a:ext cx="7728267" cy="10701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3E967E-C3E2-0F44-9520-6E258C192B82}">
      <dsp:nvSpPr>
        <dsp:cNvPr id="0" name=""/>
        <dsp:cNvSpPr/>
      </dsp:nvSpPr>
      <dsp:spPr>
        <a:xfrm>
          <a:off x="323713" y="2918206"/>
          <a:ext cx="588569" cy="588569"/>
        </a:xfrm>
        <a:prstGeom prst="rect">
          <a:avLst/>
        </a:prstGeom>
        <a:noFill/>
        <a:ln w="10795" cap="flat" cmpd="sng" algn="ctr">
          <a:solidFill>
            <a:schemeClr val="lt2">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F45FDC-C11E-1D4C-91E8-B061A2F191AE}">
      <dsp:nvSpPr>
        <dsp:cNvPr id="0" name=""/>
        <dsp:cNvSpPr/>
      </dsp:nvSpPr>
      <dsp:spPr>
        <a:xfrm>
          <a:off x="1235996" y="2677427"/>
          <a:ext cx="6492270" cy="107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255" tIns="113255" rIns="113255" bIns="113255" numCol="1" spcCol="1270" anchor="ctr" anchorCtr="0">
          <a:noAutofit/>
        </a:bodyPr>
        <a:lstStyle/>
        <a:p>
          <a:pPr marL="0" lvl="0" indent="0" algn="l" defTabSz="977900">
            <a:lnSpc>
              <a:spcPct val="100000"/>
            </a:lnSpc>
            <a:spcBef>
              <a:spcPct val="0"/>
            </a:spcBef>
            <a:spcAft>
              <a:spcPct val="35000"/>
            </a:spcAft>
            <a:buNone/>
          </a:pPr>
          <a:r>
            <a:rPr lang="en-US" sz="2200" kern="1200" dirty="0">
              <a:solidFill>
                <a:schemeClr val="tx1">
                  <a:lumMod val="65000"/>
                  <a:lumOff val="35000"/>
                </a:schemeClr>
              </a:solidFill>
            </a:rPr>
            <a:t>Reference the CanMEDS roles applicable to that EPA</a:t>
          </a:r>
          <a:endParaRPr lang="en-US" sz="2200" kern="1200" dirty="0"/>
        </a:p>
      </dsp:txBody>
      <dsp:txXfrm>
        <a:off x="1235996" y="2677427"/>
        <a:ext cx="6492270" cy="1070126"/>
      </dsp:txXfrm>
    </dsp:sp>
    <dsp:sp modelId="{77142CAA-4B35-4918-956F-91429C1C5DF5}">
      <dsp:nvSpPr>
        <dsp:cNvPr id="0" name=""/>
        <dsp:cNvSpPr/>
      </dsp:nvSpPr>
      <dsp:spPr>
        <a:xfrm>
          <a:off x="0" y="4015086"/>
          <a:ext cx="7728267" cy="10701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4F17BF-0BFC-45DC-A603-D2AB0D291194}">
      <dsp:nvSpPr>
        <dsp:cNvPr id="0" name=""/>
        <dsp:cNvSpPr/>
      </dsp:nvSpPr>
      <dsp:spPr>
        <a:xfrm>
          <a:off x="323713" y="4255864"/>
          <a:ext cx="588569" cy="58856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41BD83D-055B-4D10-86E9-4E41014FDC4A}">
      <dsp:nvSpPr>
        <dsp:cNvPr id="0" name=""/>
        <dsp:cNvSpPr/>
      </dsp:nvSpPr>
      <dsp:spPr>
        <a:xfrm>
          <a:off x="1235996" y="4015086"/>
          <a:ext cx="6492270" cy="107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255" tIns="113255" rIns="113255" bIns="113255" numCol="1" spcCol="1270" anchor="ctr" anchorCtr="0">
          <a:noAutofit/>
        </a:bodyPr>
        <a:lstStyle/>
        <a:p>
          <a:pPr marL="0" lvl="0" indent="0" algn="l" defTabSz="800100">
            <a:lnSpc>
              <a:spcPct val="100000"/>
            </a:lnSpc>
            <a:spcBef>
              <a:spcPct val="0"/>
            </a:spcBef>
            <a:spcAft>
              <a:spcPts val="0"/>
            </a:spcAft>
            <a:buNone/>
          </a:pPr>
          <a:r>
            <a:rPr lang="en-US" sz="1800" kern="1200" dirty="0"/>
            <a:t>Examples: </a:t>
          </a:r>
          <a:r>
            <a:rPr lang="en-US" sz="1800" kern="1200" dirty="0">
              <a:solidFill>
                <a:schemeClr val="tx1">
                  <a:lumMod val="65000"/>
                  <a:lumOff val="35000"/>
                </a:schemeClr>
              </a:solidFill>
            </a:rPr>
            <a:t>Conduct a mental status exam</a:t>
          </a:r>
        </a:p>
        <a:p>
          <a:pPr marL="0" lvl="0" indent="0" algn="l" defTabSz="800100">
            <a:lnSpc>
              <a:spcPct val="100000"/>
            </a:lnSpc>
            <a:spcBef>
              <a:spcPct val="0"/>
            </a:spcBef>
            <a:spcAft>
              <a:spcPts val="0"/>
            </a:spcAft>
            <a:buNone/>
          </a:pPr>
          <a:r>
            <a:rPr lang="en-US" sz="1800" kern="1200" dirty="0">
              <a:solidFill>
                <a:schemeClr val="tx1">
                  <a:lumMod val="65000"/>
                  <a:lumOff val="35000"/>
                </a:schemeClr>
              </a:solidFill>
            </a:rPr>
            <a:t>	     Respect professional boundaries</a:t>
          </a:r>
          <a:endParaRPr lang="en-US" sz="1800" kern="1200" dirty="0"/>
        </a:p>
      </dsp:txBody>
      <dsp:txXfrm>
        <a:off x="1235996" y="4015086"/>
        <a:ext cx="6492270" cy="10701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56266-A39A-40E5-B0E9-8D7843F7ACA1}">
      <dsp:nvSpPr>
        <dsp:cNvPr id="0" name=""/>
        <dsp:cNvSpPr/>
      </dsp:nvSpPr>
      <dsp:spPr>
        <a:xfrm>
          <a:off x="7955281" y="473905"/>
          <a:ext cx="1336785" cy="124345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1CAF65-41F4-426E-A8D0-9A17B4837DC3}">
      <dsp:nvSpPr>
        <dsp:cNvPr id="0" name=""/>
        <dsp:cNvSpPr/>
      </dsp:nvSpPr>
      <dsp:spPr>
        <a:xfrm>
          <a:off x="71427" y="1962492"/>
          <a:ext cx="3062812" cy="1239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t>EPAs are competencies residents must acquire.</a:t>
          </a:r>
        </a:p>
      </dsp:txBody>
      <dsp:txXfrm>
        <a:off x="71427" y="1962492"/>
        <a:ext cx="3062812" cy="1239853"/>
      </dsp:txXfrm>
    </dsp:sp>
    <dsp:sp modelId="{817A9F6F-ED40-4D42-ADAE-8E67B5292C28}">
      <dsp:nvSpPr>
        <dsp:cNvPr id="0" name=""/>
        <dsp:cNvSpPr/>
      </dsp:nvSpPr>
      <dsp:spPr>
        <a:xfrm>
          <a:off x="5669" y="2664564"/>
          <a:ext cx="3062812" cy="410"/>
        </a:xfrm>
        <a:prstGeom prst="rect">
          <a:avLst/>
        </a:prstGeom>
        <a:noFill/>
        <a:ln>
          <a:noFill/>
        </a:ln>
        <a:effectLst/>
      </dsp:spPr>
      <dsp:style>
        <a:lnRef idx="0">
          <a:scrgbClr r="0" g="0" b="0"/>
        </a:lnRef>
        <a:fillRef idx="0">
          <a:scrgbClr r="0" g="0" b="0"/>
        </a:fillRef>
        <a:effectRef idx="0">
          <a:scrgbClr r="0" g="0" b="0"/>
        </a:effectRef>
        <a:fontRef idx="minor"/>
      </dsp:style>
    </dsp:sp>
    <dsp:sp modelId="{9A38D7E8-DED0-4402-89D2-5E5F3EE60017}">
      <dsp:nvSpPr>
        <dsp:cNvPr id="0" name=""/>
        <dsp:cNvSpPr/>
      </dsp:nvSpPr>
      <dsp:spPr>
        <a:xfrm>
          <a:off x="4473892" y="376513"/>
          <a:ext cx="1323975" cy="14370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C96B802-47DC-435D-93DB-52024F482D1E}">
      <dsp:nvSpPr>
        <dsp:cNvPr id="0" name=""/>
        <dsp:cNvSpPr/>
      </dsp:nvSpPr>
      <dsp:spPr>
        <a:xfrm>
          <a:off x="3602850" y="1937946"/>
          <a:ext cx="3062812" cy="1264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t>Milestones are the small tasks that make up an EPA.</a:t>
          </a:r>
        </a:p>
      </dsp:txBody>
      <dsp:txXfrm>
        <a:off x="3602850" y="1937946"/>
        <a:ext cx="3062812" cy="1264399"/>
      </dsp:txXfrm>
    </dsp:sp>
    <dsp:sp modelId="{9A5375FD-ABD9-4D57-82F8-7B2F7FD91622}">
      <dsp:nvSpPr>
        <dsp:cNvPr id="0" name=""/>
        <dsp:cNvSpPr/>
      </dsp:nvSpPr>
      <dsp:spPr>
        <a:xfrm>
          <a:off x="3604473" y="2706825"/>
          <a:ext cx="3062812" cy="410"/>
        </a:xfrm>
        <a:prstGeom prst="rect">
          <a:avLst/>
        </a:prstGeom>
        <a:noFill/>
        <a:ln>
          <a:noFill/>
        </a:ln>
        <a:effectLst/>
      </dsp:spPr>
      <dsp:style>
        <a:lnRef idx="0">
          <a:scrgbClr r="0" g="0" b="0"/>
        </a:lnRef>
        <a:fillRef idx="0">
          <a:scrgbClr r="0" g="0" b="0"/>
        </a:fillRef>
        <a:effectRef idx="0">
          <a:scrgbClr r="0" g="0" b="0"/>
        </a:effectRef>
        <a:fontRef idx="minor"/>
      </dsp:style>
    </dsp:sp>
    <dsp:sp modelId="{B12CE0B0-E377-9447-A86D-39F8E63F5684}">
      <dsp:nvSpPr>
        <dsp:cNvPr id="0" name=""/>
        <dsp:cNvSpPr/>
      </dsp:nvSpPr>
      <dsp:spPr>
        <a:xfrm>
          <a:off x="798720" y="407147"/>
          <a:ext cx="1441561" cy="1375988"/>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0795" cap="flat" cmpd="sng" algn="ctr">
          <a:solidFill>
            <a:schemeClr val="lt2">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A45323-7287-574B-B0BA-F49228DFF80C}">
      <dsp:nvSpPr>
        <dsp:cNvPr id="0" name=""/>
        <dsp:cNvSpPr/>
      </dsp:nvSpPr>
      <dsp:spPr>
        <a:xfrm>
          <a:off x="7208944" y="1881409"/>
          <a:ext cx="3062812" cy="940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t>Residents will need to achieve specific EPAs in each stage of training.</a:t>
          </a:r>
        </a:p>
      </dsp:txBody>
      <dsp:txXfrm>
        <a:off x="7208944" y="1881409"/>
        <a:ext cx="3062812" cy="940458"/>
      </dsp:txXfrm>
    </dsp:sp>
    <dsp:sp modelId="{320115EC-1837-C249-8904-DA87D15B3B0F}">
      <dsp:nvSpPr>
        <dsp:cNvPr id="0" name=""/>
        <dsp:cNvSpPr/>
      </dsp:nvSpPr>
      <dsp:spPr>
        <a:xfrm>
          <a:off x="7203278" y="2750858"/>
          <a:ext cx="3062812" cy="410"/>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56266-A39A-40E5-B0E9-8D7843F7ACA1}">
      <dsp:nvSpPr>
        <dsp:cNvPr id="0" name=""/>
        <dsp:cNvSpPr/>
      </dsp:nvSpPr>
      <dsp:spPr>
        <a:xfrm>
          <a:off x="1841879" y="15167"/>
          <a:ext cx="1512000" cy="151200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1CAF65-41F4-426E-A8D0-9A17B4837DC3}">
      <dsp:nvSpPr>
        <dsp:cNvPr id="0" name=""/>
        <dsp:cNvSpPr/>
      </dsp:nvSpPr>
      <dsp:spPr>
        <a:xfrm>
          <a:off x="437879" y="1663563"/>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t>Regular assessment &amp; feedback</a:t>
          </a:r>
          <a:r>
            <a:rPr lang="en-US" sz="1400" kern="1200" dirty="0"/>
            <a:t>.</a:t>
          </a:r>
        </a:p>
      </dsp:txBody>
      <dsp:txXfrm>
        <a:off x="437879" y="1663563"/>
        <a:ext cx="4320000" cy="648000"/>
      </dsp:txXfrm>
    </dsp:sp>
    <dsp:sp modelId="{817A9F6F-ED40-4D42-ADAE-8E67B5292C28}">
      <dsp:nvSpPr>
        <dsp:cNvPr id="0" name=""/>
        <dsp:cNvSpPr/>
      </dsp:nvSpPr>
      <dsp:spPr>
        <a:xfrm>
          <a:off x="437879" y="2375004"/>
          <a:ext cx="4320000" cy="812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Cued by the resident</a:t>
          </a:r>
        </a:p>
        <a:p>
          <a:pPr marL="0" lvl="0" indent="0" algn="ctr" defTabSz="800100">
            <a:spcBef>
              <a:spcPct val="0"/>
            </a:spcBef>
            <a:spcAft>
              <a:spcPct val="35000"/>
            </a:spcAft>
            <a:buNone/>
          </a:pPr>
          <a:endParaRPr lang="en-US" sz="1700" kern="1200" dirty="0"/>
        </a:p>
      </dsp:txBody>
      <dsp:txXfrm>
        <a:off x="437879" y="2375004"/>
        <a:ext cx="4320000" cy="812174"/>
      </dsp:txXfrm>
    </dsp:sp>
    <dsp:sp modelId="{9A38D7E8-DED0-4402-89D2-5E5F3EE60017}">
      <dsp:nvSpPr>
        <dsp:cNvPr id="0" name=""/>
        <dsp:cNvSpPr/>
      </dsp:nvSpPr>
      <dsp:spPr>
        <a:xfrm>
          <a:off x="6917880" y="15167"/>
          <a:ext cx="1512000" cy="1512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C96B802-47DC-435D-93DB-52024F482D1E}">
      <dsp:nvSpPr>
        <dsp:cNvPr id="0" name=""/>
        <dsp:cNvSpPr/>
      </dsp:nvSpPr>
      <dsp:spPr>
        <a:xfrm>
          <a:off x="5513880" y="1663563"/>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t>Competence Committee assesses overall achievement.</a:t>
          </a:r>
        </a:p>
      </dsp:txBody>
      <dsp:txXfrm>
        <a:off x="5513880" y="1663563"/>
        <a:ext cx="4320000" cy="648000"/>
      </dsp:txXfrm>
    </dsp:sp>
    <dsp:sp modelId="{9A5375FD-ABD9-4D57-82F8-7B2F7FD91622}">
      <dsp:nvSpPr>
        <dsp:cNvPr id="0" name=""/>
        <dsp:cNvSpPr/>
      </dsp:nvSpPr>
      <dsp:spPr>
        <a:xfrm>
          <a:off x="5513880" y="2375004"/>
          <a:ext cx="4320000" cy="812174"/>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C9E8C-296C-4839-8A36-A4879F2E5ED9}">
      <dsp:nvSpPr>
        <dsp:cNvPr id="0" name=""/>
        <dsp:cNvSpPr/>
      </dsp:nvSpPr>
      <dsp:spPr>
        <a:xfrm>
          <a:off x="450883" y="861787"/>
          <a:ext cx="1406812" cy="14068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186BD4-0E78-47C1-A138-E3A7C0D4BFA7}">
      <dsp:nvSpPr>
        <dsp:cNvPr id="0" name=""/>
        <dsp:cNvSpPr/>
      </dsp:nvSpPr>
      <dsp:spPr>
        <a:xfrm>
          <a:off x="750695" y="1161599"/>
          <a:ext cx="807187" cy="80718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9098AEB-0878-4D12-9B5A-111019E8410B}">
      <dsp:nvSpPr>
        <dsp:cNvPr id="0" name=""/>
        <dsp:cNvSpPr/>
      </dsp:nvSpPr>
      <dsp:spPr>
        <a:xfrm>
          <a:off x="1164" y="2706787"/>
          <a:ext cx="2306250" cy="151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dirty="0"/>
            <a:t>may involve direct or indirect observation</a:t>
          </a:r>
        </a:p>
      </dsp:txBody>
      <dsp:txXfrm>
        <a:off x="1164" y="2706787"/>
        <a:ext cx="2306250" cy="1518750"/>
      </dsp:txXfrm>
    </dsp:sp>
    <dsp:sp modelId="{8120EC9A-9252-43F0-88E7-EDD2929D5BCA}">
      <dsp:nvSpPr>
        <dsp:cNvPr id="0" name=""/>
        <dsp:cNvSpPr/>
      </dsp:nvSpPr>
      <dsp:spPr>
        <a:xfrm>
          <a:off x="3160727" y="861787"/>
          <a:ext cx="1406812" cy="14068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5F1653-305C-445F-9284-989DD6E257FE}">
      <dsp:nvSpPr>
        <dsp:cNvPr id="0" name=""/>
        <dsp:cNvSpPr/>
      </dsp:nvSpPr>
      <dsp:spPr>
        <a:xfrm>
          <a:off x="3460539" y="1161599"/>
          <a:ext cx="807187" cy="807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9BEE261-1EE4-4F48-8EEC-FFE0C56683D9}">
      <dsp:nvSpPr>
        <dsp:cNvPr id="0" name=""/>
        <dsp:cNvSpPr/>
      </dsp:nvSpPr>
      <dsp:spPr>
        <a:xfrm>
          <a:off x="2711008" y="2706787"/>
          <a:ext cx="2306250" cy="151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dirty="0"/>
            <a:t>Complete WBAs even if  task rated less than a 4 or 5, to promote knowledge &amp; skill development</a:t>
          </a:r>
        </a:p>
      </dsp:txBody>
      <dsp:txXfrm>
        <a:off x="2711008" y="2706787"/>
        <a:ext cx="2306250" cy="1518750"/>
      </dsp:txXfrm>
    </dsp:sp>
    <dsp:sp modelId="{48183817-5054-4B8E-852A-15D29CBFD597}">
      <dsp:nvSpPr>
        <dsp:cNvPr id="0" name=""/>
        <dsp:cNvSpPr/>
      </dsp:nvSpPr>
      <dsp:spPr>
        <a:xfrm>
          <a:off x="5870571" y="861787"/>
          <a:ext cx="1406812" cy="14068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2AE03D-9221-4E27-9A52-7CC93AD48C33}">
      <dsp:nvSpPr>
        <dsp:cNvPr id="0" name=""/>
        <dsp:cNvSpPr/>
      </dsp:nvSpPr>
      <dsp:spPr>
        <a:xfrm>
          <a:off x="6170383" y="1161599"/>
          <a:ext cx="807187" cy="807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205210-4B6F-49E0-8D5A-46A8D807185D}">
      <dsp:nvSpPr>
        <dsp:cNvPr id="0" name=""/>
        <dsp:cNvSpPr/>
      </dsp:nvSpPr>
      <dsp:spPr>
        <a:xfrm>
          <a:off x="5420852" y="2706787"/>
          <a:ext cx="2306250" cy="151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dirty="0"/>
            <a:t> it may take 2-3 attempts before a resident achieves a successful assessment.</a:t>
          </a:r>
        </a:p>
      </dsp:txBody>
      <dsp:txXfrm>
        <a:off x="5420852" y="2706787"/>
        <a:ext cx="2306250" cy="15187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56266-A39A-40E5-B0E9-8D7843F7ACA1}">
      <dsp:nvSpPr>
        <dsp:cNvPr id="0" name=""/>
        <dsp:cNvSpPr/>
      </dsp:nvSpPr>
      <dsp:spPr>
        <a:xfrm>
          <a:off x="1001083" y="502790"/>
          <a:ext cx="1071984" cy="107198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1CAF65-41F4-426E-A8D0-9A17B4837DC3}">
      <dsp:nvSpPr>
        <dsp:cNvPr id="0" name=""/>
        <dsp:cNvSpPr/>
      </dsp:nvSpPr>
      <dsp:spPr>
        <a:xfrm>
          <a:off x="5669" y="1669235"/>
          <a:ext cx="3062812" cy="631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ts val="0"/>
            </a:spcAft>
            <a:buNone/>
            <a:defRPr b="1"/>
          </a:pPr>
          <a:r>
            <a:rPr lang="en-US" sz="2000" kern="1200" dirty="0"/>
            <a:t>EPAs assessed using </a:t>
          </a:r>
        </a:p>
        <a:p>
          <a:pPr marL="0" lvl="0" indent="0" algn="ctr" defTabSz="889000">
            <a:lnSpc>
              <a:spcPct val="100000"/>
            </a:lnSpc>
            <a:spcBef>
              <a:spcPct val="0"/>
            </a:spcBef>
            <a:spcAft>
              <a:spcPts val="0"/>
            </a:spcAft>
            <a:buNone/>
            <a:defRPr b="1"/>
          </a:pPr>
          <a:r>
            <a:rPr lang="en-US" sz="2000" kern="1200" dirty="0" err="1"/>
            <a:t>Entrustability</a:t>
          </a:r>
          <a:r>
            <a:rPr lang="en-US" sz="2000" kern="1200" dirty="0"/>
            <a:t> Scale. </a:t>
          </a:r>
        </a:p>
      </dsp:txBody>
      <dsp:txXfrm>
        <a:off x="5669" y="1669235"/>
        <a:ext cx="3062812" cy="631705"/>
      </dsp:txXfrm>
    </dsp:sp>
    <dsp:sp modelId="{817A9F6F-ED40-4D42-ADAE-8E67B5292C28}">
      <dsp:nvSpPr>
        <dsp:cNvPr id="0" name=""/>
        <dsp:cNvSpPr/>
      </dsp:nvSpPr>
      <dsp:spPr>
        <a:xfrm>
          <a:off x="5669" y="2344875"/>
          <a:ext cx="3062812" cy="354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endParaRPr lang="en-US" sz="1700" kern="1200" dirty="0"/>
        </a:p>
      </dsp:txBody>
      <dsp:txXfrm>
        <a:off x="5669" y="2344875"/>
        <a:ext cx="3062812" cy="354679"/>
      </dsp:txXfrm>
    </dsp:sp>
    <dsp:sp modelId="{2C176D89-12FC-964E-8364-B0191418CD10}">
      <dsp:nvSpPr>
        <dsp:cNvPr id="0" name=""/>
        <dsp:cNvSpPr/>
      </dsp:nvSpPr>
      <dsp:spPr>
        <a:xfrm>
          <a:off x="4599887" y="502790"/>
          <a:ext cx="1071984" cy="1071984"/>
        </a:xfrm>
        <a:prstGeom prst="rect">
          <a:avLst/>
        </a:prstGeom>
        <a:solidFill>
          <a:schemeClr val="bg1"/>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207A029-1400-AF4D-BF87-F411EBFAC9E0}">
      <dsp:nvSpPr>
        <dsp:cNvPr id="0" name=""/>
        <dsp:cNvSpPr/>
      </dsp:nvSpPr>
      <dsp:spPr>
        <a:xfrm>
          <a:off x="7154150" y="1639633"/>
          <a:ext cx="3062812" cy="631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1" kern="1200" dirty="0">
              <a:solidFill>
                <a:schemeClr val="tx1"/>
              </a:solidFill>
            </a:rPr>
            <a:t>Still using other Evals</a:t>
          </a:r>
        </a:p>
      </dsp:txBody>
      <dsp:txXfrm>
        <a:off x="7154150" y="1639633"/>
        <a:ext cx="3062812" cy="631705"/>
      </dsp:txXfrm>
    </dsp:sp>
    <dsp:sp modelId="{87E52E28-3EC1-C645-B421-C58A63D1F1D8}">
      <dsp:nvSpPr>
        <dsp:cNvPr id="0" name=""/>
        <dsp:cNvSpPr/>
      </dsp:nvSpPr>
      <dsp:spPr>
        <a:xfrm>
          <a:off x="3604473" y="2344875"/>
          <a:ext cx="3062812" cy="354679"/>
        </a:xfrm>
        <a:prstGeom prst="rect">
          <a:avLst/>
        </a:prstGeom>
        <a:noFill/>
        <a:ln>
          <a:noFill/>
        </a:ln>
        <a:effectLst/>
      </dsp:spPr>
      <dsp:style>
        <a:lnRef idx="0">
          <a:scrgbClr r="0" g="0" b="0"/>
        </a:lnRef>
        <a:fillRef idx="0">
          <a:scrgbClr r="0" g="0" b="0"/>
        </a:fillRef>
        <a:effectRef idx="0">
          <a:scrgbClr r="0" g="0" b="0"/>
        </a:effectRef>
        <a:fontRef idx="minor"/>
      </dsp:style>
    </dsp:sp>
    <dsp:sp modelId="{9A38D7E8-DED0-4402-89D2-5E5F3EE60017}">
      <dsp:nvSpPr>
        <dsp:cNvPr id="0" name=""/>
        <dsp:cNvSpPr/>
      </dsp:nvSpPr>
      <dsp:spPr>
        <a:xfrm>
          <a:off x="8198692" y="502790"/>
          <a:ext cx="1071984" cy="1071984"/>
        </a:xfrm>
        <a:prstGeom prst="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C96B802-47DC-435D-93DB-52024F482D1E}">
      <dsp:nvSpPr>
        <dsp:cNvPr id="0" name=""/>
        <dsp:cNvSpPr/>
      </dsp:nvSpPr>
      <dsp:spPr>
        <a:xfrm>
          <a:off x="3602850" y="1667321"/>
          <a:ext cx="3062812" cy="631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solidFill>
                <a:schemeClr val="tx1"/>
              </a:solidFill>
            </a:rPr>
            <a:t>Milestones guide rating &amp; feedback.</a:t>
          </a:r>
        </a:p>
      </dsp:txBody>
      <dsp:txXfrm>
        <a:off x="3602850" y="1667321"/>
        <a:ext cx="3062812" cy="631705"/>
      </dsp:txXfrm>
    </dsp:sp>
    <dsp:sp modelId="{9A5375FD-ABD9-4D57-82F8-7B2F7FD91622}">
      <dsp:nvSpPr>
        <dsp:cNvPr id="0" name=""/>
        <dsp:cNvSpPr/>
      </dsp:nvSpPr>
      <dsp:spPr>
        <a:xfrm>
          <a:off x="7203278" y="2344875"/>
          <a:ext cx="3062812" cy="354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pPr>
          <a:endParaRPr lang="en-US" sz="2200" kern="1200" dirty="0"/>
        </a:p>
      </dsp:txBody>
      <dsp:txXfrm>
        <a:off x="7203278" y="2344875"/>
        <a:ext cx="3062812" cy="35467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70C747-6979-D640-ABE0-131C38AA0832}">
      <dsp:nvSpPr>
        <dsp:cNvPr id="0" name=""/>
        <dsp:cNvSpPr/>
      </dsp:nvSpPr>
      <dsp:spPr>
        <a:xfrm>
          <a:off x="0" y="0"/>
          <a:ext cx="7728267"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579958-D0C9-E249-8517-8E098B7E3E82}">
      <dsp:nvSpPr>
        <dsp:cNvPr id="0" name=""/>
        <dsp:cNvSpPr/>
      </dsp:nvSpPr>
      <dsp:spPr>
        <a:xfrm>
          <a:off x="0" y="0"/>
          <a:ext cx="7728267" cy="1271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Competence Committee is in place</a:t>
          </a:r>
        </a:p>
      </dsp:txBody>
      <dsp:txXfrm>
        <a:off x="0" y="0"/>
        <a:ext cx="7728267" cy="1271831"/>
      </dsp:txXfrm>
    </dsp:sp>
    <dsp:sp modelId="{911A00D1-A25C-3B41-9F9D-A367B11C1A9C}">
      <dsp:nvSpPr>
        <dsp:cNvPr id="0" name=""/>
        <dsp:cNvSpPr/>
      </dsp:nvSpPr>
      <dsp:spPr>
        <a:xfrm>
          <a:off x="0" y="1271831"/>
          <a:ext cx="7728267"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7B394E-5110-634F-A377-E795A6861D43}">
      <dsp:nvSpPr>
        <dsp:cNvPr id="0" name=""/>
        <dsp:cNvSpPr/>
      </dsp:nvSpPr>
      <dsp:spPr>
        <a:xfrm>
          <a:off x="0" y="1271831"/>
          <a:ext cx="7728267" cy="1271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We have the draft EPAs, Milestones &amp; Required Training Experiences from Royal College</a:t>
          </a:r>
        </a:p>
      </dsp:txBody>
      <dsp:txXfrm>
        <a:off x="0" y="1271831"/>
        <a:ext cx="7728267" cy="1271831"/>
      </dsp:txXfrm>
    </dsp:sp>
    <dsp:sp modelId="{57033353-9464-2944-B237-14B29527BF72}">
      <dsp:nvSpPr>
        <dsp:cNvPr id="0" name=""/>
        <dsp:cNvSpPr/>
      </dsp:nvSpPr>
      <dsp:spPr>
        <a:xfrm>
          <a:off x="0" y="2543662"/>
          <a:ext cx="7728267"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B2F83D-532B-B446-B073-94D90D80D28A}">
      <dsp:nvSpPr>
        <dsp:cNvPr id="0" name=""/>
        <dsp:cNvSpPr/>
      </dsp:nvSpPr>
      <dsp:spPr>
        <a:xfrm>
          <a:off x="0" y="2543662"/>
          <a:ext cx="7728267" cy="1271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Working on potential program revisions based on new CBME requirements</a:t>
          </a:r>
        </a:p>
      </dsp:txBody>
      <dsp:txXfrm>
        <a:off x="0" y="2543662"/>
        <a:ext cx="7728267" cy="1271831"/>
      </dsp:txXfrm>
    </dsp:sp>
    <dsp:sp modelId="{1B41C167-AD9B-1743-92D8-D92F8A41B5D4}">
      <dsp:nvSpPr>
        <dsp:cNvPr id="0" name=""/>
        <dsp:cNvSpPr/>
      </dsp:nvSpPr>
      <dsp:spPr>
        <a:xfrm>
          <a:off x="0" y="3815493"/>
          <a:ext cx="7728267"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3040D9-2836-9142-82DC-9BBDB46EFB98}">
      <dsp:nvSpPr>
        <dsp:cNvPr id="0" name=""/>
        <dsp:cNvSpPr/>
      </dsp:nvSpPr>
      <dsp:spPr>
        <a:xfrm>
          <a:off x="0" y="3815493"/>
          <a:ext cx="7728267" cy="1271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Development of Curriculum Maps</a:t>
          </a:r>
        </a:p>
      </dsp:txBody>
      <dsp:txXfrm>
        <a:off x="0" y="3815493"/>
        <a:ext cx="7728267" cy="1271831"/>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53A800-7771-DA4F-A24A-81E14E6303FE}" type="datetimeFigureOut">
              <a:rPr lang="en-US" smtClean="0"/>
              <a:t>2/6/21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A662F8-0207-AF40-96C0-461087EE54F4}" type="slidenum">
              <a:rPr lang="en-US" smtClean="0"/>
              <a:t>‹#›</a:t>
            </a:fld>
            <a:endParaRPr lang="en-US"/>
          </a:p>
        </p:txBody>
      </p:sp>
    </p:spTree>
    <p:extLst>
      <p:ext uri="{BB962C8B-B14F-4D97-AF65-F5344CB8AC3E}">
        <p14:creationId xmlns:p14="http://schemas.microsoft.com/office/powerpoint/2010/main" val="1580021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0EB76D-35C4-AB4A-A2CC-01288DE3A1F0}" type="slidenum">
              <a:rPr lang="en-US" smtClean="0"/>
              <a:t>2</a:t>
            </a:fld>
            <a:endParaRPr lang="en-US"/>
          </a:p>
        </p:txBody>
      </p:sp>
    </p:spTree>
    <p:extLst>
      <p:ext uri="{BB962C8B-B14F-4D97-AF65-F5344CB8AC3E}">
        <p14:creationId xmlns:p14="http://schemas.microsoft.com/office/powerpoint/2010/main" val="675461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Level 1 – the supervisor had to perform the clinical activity while the resident observed.  This may apply if resident has never done the task before, or they started but situation became too challenging so supervisor elected to complete the task.  Ideally, the supervisor would provide direction and teaching afterwards.</a:t>
            </a:r>
          </a:p>
          <a:p>
            <a:endParaRPr lang="en-US" dirty="0"/>
          </a:p>
          <a:p>
            <a:r>
              <a:rPr lang="en-US" dirty="0"/>
              <a:t>Level 2 – self-explanatory</a:t>
            </a:r>
          </a:p>
          <a:p>
            <a:endParaRPr lang="en-US" dirty="0"/>
          </a:p>
          <a:p>
            <a:r>
              <a:rPr lang="en-US" dirty="0"/>
              <a:t>Level 3 – The resident required frequent direction, requiring occasional prompting and guidance, particularly with more complex aspects of the encounter OR the encounter required supervisor to follow-up on a number of important aspects not completed by the resident</a:t>
            </a:r>
          </a:p>
          <a:p>
            <a:endParaRPr lang="en-US" dirty="0"/>
          </a:p>
          <a:p>
            <a:r>
              <a:rPr lang="en-US" dirty="0"/>
              <a:t>Level 4 – Previously “I needed to be there just in case”. Now Changed to:  “I had to provide minor direction.“   Resident demonstrates sound technique but you were not confident that their knowledge base or skill was sufficient to ensure that if they had run into an unexpected challenge or complication, they would have been able to manage this.  Examples might include: when you posed questions as to how they would handle a complication of the situation, they were not able to explain; they completed the assessment adequately but there were nuances that made it more </a:t>
            </a:r>
            <a:r>
              <a:rPr lang="en-US" dirty="0" err="1"/>
              <a:t>akward</a:t>
            </a:r>
            <a:r>
              <a:rPr lang="en-US" dirty="0"/>
              <a:t> or less effective; resident completed the assessment thoroughly but it took them a much longer than normal time.</a:t>
            </a:r>
          </a:p>
          <a:p>
            <a:endParaRPr lang="en-US" dirty="0"/>
          </a:p>
          <a:p>
            <a:r>
              <a:rPr lang="en-US" dirty="0"/>
              <a:t>Level 5:  </a:t>
            </a:r>
            <a:r>
              <a:rPr lang="en-US" dirty="0" err="1"/>
              <a:t>Previously”I</a:t>
            </a:r>
            <a:r>
              <a:rPr lang="en-US" dirty="0"/>
              <a:t> did not need to be there”. Now changed to: “I did not need to provide direction for safe, independent care” or “No direction required for safe, independent care”.  Resident able to complete all aspects of the assessment independently and safely including troubleshooting unexpected challenges; completed in sufficient time frame (may not have been as fast as experienced staff person).  Any teaching you provided was more to enrich a </a:t>
            </a:r>
            <a:r>
              <a:rPr lang="en-US" dirty="0" err="1"/>
              <a:t>competenct</a:t>
            </a:r>
            <a:r>
              <a:rPr lang="en-US" dirty="0"/>
              <a:t> knowledge base.  Any prompts given were not necessary for resident to complete the task safely and independently.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A662F8-0207-AF40-96C0-461087EE54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374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a:t>Resident and faculty identify an opportunity for an EPA assessment.  Supervisor might review expectations and remind resident of feedback to build on from a previous encounter.</a:t>
            </a:r>
          </a:p>
          <a:p>
            <a:r>
              <a:rPr lang="en-CA" dirty="0">
                <a:latin typeface="Verdana" panose="020B0604030504040204" pitchFamily="34" charset="0"/>
                <a:ea typeface="Verdana" panose="020B0604030504040204" pitchFamily="34" charset="0"/>
                <a:cs typeface="Verdana" panose="020B0604030504040204" pitchFamily="34" charset="0"/>
              </a:rPr>
              <a:t>Resident goes to do the EPA activity.  Supervisor supervises either directly or indirectly depending on the EPA</a:t>
            </a:r>
          </a:p>
          <a:p>
            <a:r>
              <a:rPr lang="en-CA" dirty="0">
                <a:latin typeface="Verdana" panose="020B0604030504040204" pitchFamily="34" charset="0"/>
                <a:ea typeface="Verdana" panose="020B0604030504040204" pitchFamily="34" charset="0"/>
                <a:cs typeface="Verdana" panose="020B0604030504040204" pitchFamily="34" charset="0"/>
              </a:rPr>
              <a:t>Supervisor provides verbal feedback to the resident, giving 1 or 2 specific, actionable pieces of feedback</a:t>
            </a:r>
          </a:p>
          <a:p>
            <a:r>
              <a:rPr lang="en-CA" dirty="0">
                <a:latin typeface="Verdana" panose="020B0604030504040204" pitchFamily="34" charset="0"/>
                <a:ea typeface="Verdana" panose="020B0604030504040204" pitchFamily="34" charset="0"/>
                <a:cs typeface="Verdana" panose="020B0604030504040204" pitchFamily="34" charset="0"/>
              </a:rPr>
              <a:t>Supervisor documents the assessment on MedSIS.</a:t>
            </a:r>
          </a:p>
          <a:p>
            <a:r>
              <a:rPr lang="en-CA" dirty="0">
                <a:latin typeface="Verdana" panose="020B0604030504040204" pitchFamily="34" charset="0"/>
                <a:ea typeface="Verdana" panose="020B0604030504040204" pitchFamily="34" charset="0"/>
                <a:cs typeface="Verdana" panose="020B0604030504040204" pitchFamily="34" charset="0"/>
              </a:rPr>
              <a:t>They cycle repeats itself, resulting in multiple assessments of the same EPA over time, by different observers.</a:t>
            </a:r>
          </a:p>
          <a:p>
            <a:r>
              <a:rPr lang="en-CA" dirty="0">
                <a:latin typeface="Verdana" panose="020B0604030504040204" pitchFamily="34" charset="0"/>
                <a:ea typeface="Verdana" panose="020B0604030504040204" pitchFamily="34" charset="0"/>
                <a:cs typeface="Verdana" panose="020B0604030504040204" pitchFamily="34" charset="0"/>
              </a:rPr>
              <a:t>These get collated on MedSIS, with the data being available to the resident, the Program Director, the REL, the resident’s academic coach and the Competence Committee (formerly the Evaluation Committee)</a:t>
            </a:r>
          </a:p>
          <a:p>
            <a:r>
              <a:rPr lang="en-CA" dirty="0">
                <a:latin typeface="Verdana" panose="020B0604030504040204" pitchFamily="34" charset="0"/>
                <a:ea typeface="Verdana" panose="020B0604030504040204" pitchFamily="34" charset="0"/>
                <a:cs typeface="Verdana" panose="020B0604030504040204" pitchFamily="34" charset="0"/>
              </a:rPr>
              <a:t>It is the Competence Committee that makes decisions around progression, promotion</a:t>
            </a:r>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0EB76D-35C4-AB4A-A2CC-01288DE3A1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915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Go Live Date  July 1, 2020, for residents entering</a:t>
            </a:r>
            <a:r>
              <a:rPr lang="en-US" baseline="0" dirty="0"/>
              <a:t> that year.  So we will have two cohorts of residents for 4 years (likely 5 given mat leaves, </a:t>
            </a:r>
            <a:r>
              <a:rPr lang="en-US" baseline="0" dirty="0" err="1"/>
              <a:t>etc</a:t>
            </a:r>
            <a:r>
              <a:rPr lang="en-US" baseline="0" dirty="0"/>
              <a:t>)</a:t>
            </a:r>
            <a:endParaRPr lang="en-US" dirty="0"/>
          </a:p>
        </p:txBody>
      </p:sp>
      <p:sp>
        <p:nvSpPr>
          <p:cNvPr id="4" name="Slide Number Placeholder 3"/>
          <p:cNvSpPr>
            <a:spLocks noGrp="1"/>
          </p:cNvSpPr>
          <p:nvPr>
            <p:ph type="sldNum" sz="quarter" idx="10"/>
          </p:nvPr>
        </p:nvSpPr>
        <p:spPr/>
        <p:txBody>
          <a:bodyPr/>
          <a:lstStyle/>
          <a:p>
            <a:fld id="{700EB76D-35C4-AB4A-A2CC-01288DE3A1F0}" type="slidenum">
              <a:rPr lang="en-US" smtClean="0"/>
              <a:t>38</a:t>
            </a:fld>
            <a:endParaRPr lang="en-US"/>
          </a:p>
        </p:txBody>
      </p:sp>
    </p:spTree>
    <p:extLst>
      <p:ext uri="{BB962C8B-B14F-4D97-AF65-F5344CB8AC3E}">
        <p14:creationId xmlns:p14="http://schemas.microsoft.com/office/powerpoint/2010/main" val="4093989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Go Live Date  July 1, 2020, for residents entering</a:t>
            </a:r>
            <a:r>
              <a:rPr lang="en-US" baseline="0" dirty="0"/>
              <a:t> that year.  So we will have two cohorts of residents for 4 years (likely 5 given mat leaves, </a:t>
            </a:r>
            <a:r>
              <a:rPr lang="en-US" baseline="0" dirty="0" err="1"/>
              <a:t>etc</a:t>
            </a:r>
            <a:r>
              <a:rPr lang="en-US" baseline="0" dirty="0"/>
              <a:t>)</a:t>
            </a:r>
            <a:endParaRPr lang="en-US" dirty="0"/>
          </a:p>
        </p:txBody>
      </p:sp>
      <p:sp>
        <p:nvSpPr>
          <p:cNvPr id="4" name="Slide Number Placeholder 3"/>
          <p:cNvSpPr>
            <a:spLocks noGrp="1"/>
          </p:cNvSpPr>
          <p:nvPr>
            <p:ph type="sldNum" sz="quarter" idx="10"/>
          </p:nvPr>
        </p:nvSpPr>
        <p:spPr/>
        <p:txBody>
          <a:bodyPr/>
          <a:lstStyle/>
          <a:p>
            <a:fld id="{700EB76D-35C4-AB4A-A2CC-01288DE3A1F0}" type="slidenum">
              <a:rPr lang="en-US" smtClean="0"/>
              <a:t>39</a:t>
            </a:fld>
            <a:endParaRPr lang="en-US"/>
          </a:p>
        </p:txBody>
      </p:sp>
    </p:spTree>
    <p:extLst>
      <p:ext uri="{BB962C8B-B14F-4D97-AF65-F5344CB8AC3E}">
        <p14:creationId xmlns:p14="http://schemas.microsoft.com/office/powerpoint/2010/main" val="3623983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Evaluations during soft launch, at least at beginning, may be paper based.</a:t>
            </a:r>
          </a:p>
        </p:txBody>
      </p:sp>
      <p:sp>
        <p:nvSpPr>
          <p:cNvPr id="4" name="Slide Number Placeholder 3"/>
          <p:cNvSpPr>
            <a:spLocks noGrp="1"/>
          </p:cNvSpPr>
          <p:nvPr>
            <p:ph type="sldNum" sz="quarter" idx="5"/>
          </p:nvPr>
        </p:nvSpPr>
        <p:spPr/>
        <p:txBody>
          <a:bodyPr/>
          <a:lstStyle/>
          <a:p>
            <a:fld id="{8FA662F8-0207-AF40-96C0-461087EE54F4}" type="slidenum">
              <a:rPr lang="en-US" smtClean="0"/>
              <a:t>43</a:t>
            </a:fld>
            <a:endParaRPr lang="en-US"/>
          </a:p>
        </p:txBody>
      </p:sp>
    </p:spTree>
    <p:extLst>
      <p:ext uri="{BB962C8B-B14F-4D97-AF65-F5344CB8AC3E}">
        <p14:creationId xmlns:p14="http://schemas.microsoft.com/office/powerpoint/2010/main" val="310665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700EB76D-35C4-AB4A-A2CC-01288DE3A1F0}" type="slidenum">
              <a:rPr lang="en-US" smtClean="0"/>
              <a:t>44</a:t>
            </a:fld>
            <a:endParaRPr lang="en-US"/>
          </a:p>
        </p:txBody>
      </p:sp>
    </p:spTree>
    <p:extLst>
      <p:ext uri="{BB962C8B-B14F-4D97-AF65-F5344CB8AC3E}">
        <p14:creationId xmlns:p14="http://schemas.microsoft.com/office/powerpoint/2010/main" val="2394030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Evaluations during soft launch, at least at beginning, may be paper based.</a:t>
            </a:r>
          </a:p>
        </p:txBody>
      </p:sp>
      <p:sp>
        <p:nvSpPr>
          <p:cNvPr id="4" name="Slide Number Placeholder 3"/>
          <p:cNvSpPr>
            <a:spLocks noGrp="1"/>
          </p:cNvSpPr>
          <p:nvPr>
            <p:ph type="sldNum" sz="quarter" idx="5"/>
          </p:nvPr>
        </p:nvSpPr>
        <p:spPr/>
        <p:txBody>
          <a:bodyPr/>
          <a:lstStyle/>
          <a:p>
            <a:fld id="{8FA662F8-0207-AF40-96C0-461087EE54F4}" type="slidenum">
              <a:rPr lang="en-US" smtClean="0"/>
              <a:t>46</a:t>
            </a:fld>
            <a:endParaRPr lang="en-US"/>
          </a:p>
        </p:txBody>
      </p:sp>
    </p:spTree>
    <p:extLst>
      <p:ext uri="{BB962C8B-B14F-4D97-AF65-F5344CB8AC3E}">
        <p14:creationId xmlns:p14="http://schemas.microsoft.com/office/powerpoint/2010/main" val="929302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Evaluations during soft launch, at least at beginning, may be paper based.</a:t>
            </a:r>
          </a:p>
        </p:txBody>
      </p:sp>
      <p:sp>
        <p:nvSpPr>
          <p:cNvPr id="4" name="Slide Number Placeholder 3"/>
          <p:cNvSpPr>
            <a:spLocks noGrp="1"/>
          </p:cNvSpPr>
          <p:nvPr>
            <p:ph type="sldNum" sz="quarter" idx="5"/>
          </p:nvPr>
        </p:nvSpPr>
        <p:spPr/>
        <p:txBody>
          <a:bodyPr/>
          <a:lstStyle/>
          <a:p>
            <a:fld id="{8FA662F8-0207-AF40-96C0-461087EE54F4}" type="slidenum">
              <a:rPr lang="en-US" smtClean="0"/>
              <a:t>47</a:t>
            </a:fld>
            <a:endParaRPr lang="en-US"/>
          </a:p>
        </p:txBody>
      </p:sp>
    </p:spTree>
    <p:extLst>
      <p:ext uri="{BB962C8B-B14F-4D97-AF65-F5344CB8AC3E}">
        <p14:creationId xmlns:p14="http://schemas.microsoft.com/office/powerpoint/2010/main" val="821082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about tracking form</a:t>
            </a:r>
          </a:p>
          <a:p>
            <a:r>
              <a:rPr lang="en-US" dirty="0"/>
              <a:t>Use this as </a:t>
            </a:r>
            <a:r>
              <a:rPr lang="en-US" dirty="0" err="1"/>
              <a:t>MoCOMP</a:t>
            </a:r>
            <a:r>
              <a:rPr lang="en-US" dirty="0"/>
              <a:t> credit</a:t>
            </a:r>
          </a:p>
        </p:txBody>
      </p:sp>
      <p:sp>
        <p:nvSpPr>
          <p:cNvPr id="4" name="Slide Number Placeholder 3"/>
          <p:cNvSpPr>
            <a:spLocks noGrp="1"/>
          </p:cNvSpPr>
          <p:nvPr>
            <p:ph type="sldNum" sz="quarter" idx="5"/>
          </p:nvPr>
        </p:nvSpPr>
        <p:spPr/>
        <p:txBody>
          <a:bodyPr/>
          <a:lstStyle/>
          <a:p>
            <a:fld id="{8FA662F8-0207-AF40-96C0-461087EE54F4}" type="slidenum">
              <a:rPr lang="en-US" smtClean="0"/>
              <a:t>48</a:t>
            </a:fld>
            <a:endParaRPr lang="en-US"/>
          </a:p>
        </p:txBody>
      </p:sp>
    </p:spTree>
    <p:extLst>
      <p:ext uri="{BB962C8B-B14F-4D97-AF65-F5344CB8AC3E}">
        <p14:creationId xmlns:p14="http://schemas.microsoft.com/office/powerpoint/2010/main" val="2812589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49</a:t>
            </a:fld>
            <a:endParaRPr lang="en-US"/>
          </a:p>
        </p:txBody>
      </p:sp>
    </p:spTree>
    <p:extLst>
      <p:ext uri="{BB962C8B-B14F-4D97-AF65-F5344CB8AC3E}">
        <p14:creationId xmlns:p14="http://schemas.microsoft.com/office/powerpoint/2010/main" val="3324751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Sometimes people have good ideas.  Things that could make the way we are current</a:t>
            </a:r>
            <a:r>
              <a:rPr lang="en-US" baseline="0" dirty="0"/>
              <a:t>ly doing things, a little better.  </a:t>
            </a:r>
            <a:endParaRPr lang="en-US" dirty="0"/>
          </a:p>
          <a:p>
            <a:r>
              <a:rPr lang="en-US" dirty="0"/>
              <a:t>But as humans, we are very resistant to change.  </a:t>
            </a:r>
            <a:endParaRPr lang="en-US" baseline="0" dirty="0"/>
          </a:p>
          <a:p>
            <a:r>
              <a:rPr lang="en-US" baseline="0" dirty="0"/>
              <a:t>Why would we want to change something if it seems to be working ok?</a:t>
            </a:r>
            <a:endParaRPr lang="en-US" dirty="0"/>
          </a:p>
        </p:txBody>
      </p:sp>
      <p:sp>
        <p:nvSpPr>
          <p:cNvPr id="4" name="Slide Number Placeholder 3"/>
          <p:cNvSpPr>
            <a:spLocks noGrp="1"/>
          </p:cNvSpPr>
          <p:nvPr>
            <p:ph type="sldNum" sz="quarter" idx="10"/>
          </p:nvPr>
        </p:nvSpPr>
        <p:spPr/>
        <p:txBody>
          <a:bodyPr/>
          <a:lstStyle/>
          <a:p>
            <a:fld id="{700EB76D-35C4-AB4A-A2CC-01288DE3A1F0}" type="slidenum">
              <a:rPr lang="en-US" smtClean="0"/>
              <a:t>3</a:t>
            </a:fld>
            <a:endParaRPr lang="en-US"/>
          </a:p>
        </p:txBody>
      </p:sp>
    </p:spTree>
    <p:extLst>
      <p:ext uri="{BB962C8B-B14F-4D97-AF65-F5344CB8AC3E}">
        <p14:creationId xmlns:p14="http://schemas.microsoft.com/office/powerpoint/2010/main" val="246517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Because we want to work to educate even better.</a:t>
            </a:r>
          </a:p>
          <a:p>
            <a:r>
              <a:rPr lang="en-US" dirty="0"/>
              <a:t>	To better prepare our</a:t>
            </a:r>
            <a:r>
              <a:rPr lang="en-US" baseline="0" dirty="0"/>
              <a:t> graduates</a:t>
            </a:r>
          </a:p>
          <a:p>
            <a:r>
              <a:rPr lang="en-US" baseline="0" dirty="0"/>
              <a:t>	To feel more fulfilled as educators</a:t>
            </a:r>
          </a:p>
          <a:p>
            <a:r>
              <a:rPr lang="en-US" baseline="0" dirty="0"/>
              <a:t>	And most importantly, to provide even better patient care moving forward</a:t>
            </a:r>
            <a:endParaRPr lang="en-US" dirty="0"/>
          </a:p>
        </p:txBody>
      </p:sp>
      <p:sp>
        <p:nvSpPr>
          <p:cNvPr id="4" name="Slide Number Placeholder 3"/>
          <p:cNvSpPr>
            <a:spLocks noGrp="1"/>
          </p:cNvSpPr>
          <p:nvPr>
            <p:ph type="sldNum" sz="quarter" idx="10"/>
          </p:nvPr>
        </p:nvSpPr>
        <p:spPr/>
        <p:txBody>
          <a:bodyPr/>
          <a:lstStyle/>
          <a:p>
            <a:fld id="{700EB76D-35C4-AB4A-A2CC-01288DE3A1F0}" type="slidenum">
              <a:rPr lang="en-US" smtClean="0"/>
              <a:t>5</a:t>
            </a:fld>
            <a:endParaRPr lang="en-US"/>
          </a:p>
        </p:txBody>
      </p:sp>
    </p:spTree>
    <p:extLst>
      <p:ext uri="{BB962C8B-B14F-4D97-AF65-F5344CB8AC3E}">
        <p14:creationId xmlns:p14="http://schemas.microsoft.com/office/powerpoint/2010/main" val="3156534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Unless something really wrong happens, they do the required time in a rotation, they pass.</a:t>
            </a:r>
          </a:p>
        </p:txBody>
      </p:sp>
      <p:sp>
        <p:nvSpPr>
          <p:cNvPr id="4" name="Slide Number Placeholder 3"/>
          <p:cNvSpPr>
            <a:spLocks noGrp="1"/>
          </p:cNvSpPr>
          <p:nvPr>
            <p:ph type="sldNum" sz="quarter" idx="10"/>
          </p:nvPr>
        </p:nvSpPr>
        <p:spPr/>
        <p:txBody>
          <a:bodyPr/>
          <a:lstStyle/>
          <a:p>
            <a:fld id="{700EB76D-35C4-AB4A-A2CC-01288DE3A1F0}" type="slidenum">
              <a:rPr lang="en-US" smtClean="0"/>
              <a:t>7</a:t>
            </a:fld>
            <a:endParaRPr lang="en-US"/>
          </a:p>
        </p:txBody>
      </p:sp>
    </p:spTree>
    <p:extLst>
      <p:ext uri="{BB962C8B-B14F-4D97-AF65-F5344CB8AC3E}">
        <p14:creationId xmlns:p14="http://schemas.microsoft.com/office/powerpoint/2010/main" val="3177788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Unless something really wrong happens, they do the required time in a rotation, they pass.</a:t>
            </a:r>
          </a:p>
          <a:p>
            <a:r>
              <a:rPr lang="en-US" dirty="0"/>
              <a:t>We evaluate them at the end.  While we ask that supervisors provide regular observation &amp; feedback, the only time we know for sure they are getting some sort of assessment &amp; feedback, is at the end.</a:t>
            </a:r>
          </a:p>
        </p:txBody>
      </p:sp>
      <p:sp>
        <p:nvSpPr>
          <p:cNvPr id="4" name="Slide Number Placeholder 3"/>
          <p:cNvSpPr>
            <a:spLocks noGrp="1"/>
          </p:cNvSpPr>
          <p:nvPr>
            <p:ph type="sldNum" sz="quarter" idx="10"/>
          </p:nvPr>
        </p:nvSpPr>
        <p:spPr/>
        <p:txBody>
          <a:bodyPr/>
          <a:lstStyle/>
          <a:p>
            <a:fld id="{700EB76D-35C4-AB4A-A2CC-01288DE3A1F0}" type="slidenum">
              <a:rPr lang="en-US" smtClean="0"/>
              <a:t>8</a:t>
            </a:fld>
            <a:endParaRPr lang="en-US"/>
          </a:p>
        </p:txBody>
      </p:sp>
    </p:spTree>
    <p:extLst>
      <p:ext uri="{BB962C8B-B14F-4D97-AF65-F5344CB8AC3E}">
        <p14:creationId xmlns:p14="http://schemas.microsoft.com/office/powerpoint/2010/main" val="1791248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700EB76D-35C4-AB4A-A2CC-01288DE3A1F0}" type="slidenum">
              <a:rPr lang="en-US" smtClean="0"/>
              <a:t>11</a:t>
            </a:fld>
            <a:endParaRPr lang="en-US"/>
          </a:p>
        </p:txBody>
      </p:sp>
    </p:spTree>
    <p:extLst>
      <p:ext uri="{BB962C8B-B14F-4D97-AF65-F5344CB8AC3E}">
        <p14:creationId xmlns:p14="http://schemas.microsoft.com/office/powerpoint/2010/main" val="3615182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700EB76D-35C4-AB4A-A2CC-01288DE3A1F0}" type="slidenum">
              <a:rPr lang="en-US" smtClean="0"/>
              <a:t>12</a:t>
            </a:fld>
            <a:endParaRPr lang="en-US"/>
          </a:p>
        </p:txBody>
      </p:sp>
    </p:spTree>
    <p:extLst>
      <p:ext uri="{BB962C8B-B14F-4D97-AF65-F5344CB8AC3E}">
        <p14:creationId xmlns:p14="http://schemas.microsoft.com/office/powerpoint/2010/main" val="2281105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*for general program</a:t>
            </a:r>
          </a:p>
          <a:p>
            <a:r>
              <a:rPr lang="en-US" dirty="0"/>
              <a:t>Need to understand how this will look for Subspecialty</a:t>
            </a:r>
            <a:r>
              <a:rPr lang="en-US" baseline="0" dirty="0"/>
              <a:t> Programs</a:t>
            </a:r>
          </a:p>
          <a:p>
            <a:r>
              <a:rPr lang="en-US" baseline="0" dirty="0"/>
              <a:t>Explain the stages of training.</a:t>
            </a:r>
          </a:p>
          <a:p>
            <a:r>
              <a:rPr lang="en-US" baseline="0" dirty="0"/>
              <a:t>	-RC will outline what needs to be accomplished within each Stage of training and give a range of time that stage may last</a:t>
            </a:r>
          </a:p>
          <a:p>
            <a:r>
              <a:rPr lang="en-US" baseline="0" dirty="0"/>
              <a:t>	-Programs will then decide the duration of each stage (within the RC parameters) and what rotations will be included in each stage</a:t>
            </a:r>
          </a:p>
          <a:p>
            <a:endParaRPr lang="en-US" baseline="0" dirty="0"/>
          </a:p>
          <a:p>
            <a:r>
              <a:rPr lang="en-US" baseline="0" dirty="0"/>
              <a:t>	-RC is also going to outline what skills &amp; knowledge must be accomplished by a resident before they are to be allowed to progress to the next stage of training.  Those required skills &amp; knowledge are packaged into what is called the EPAs and Milestones (which I will explain in a minute)</a:t>
            </a:r>
          </a:p>
          <a:p>
            <a:r>
              <a:rPr lang="en-US" baseline="0" dirty="0"/>
              <a:t>	-Programs will then map which EPAs should be accomplished in which rotations for their residents</a:t>
            </a:r>
          </a:p>
        </p:txBody>
      </p:sp>
      <p:sp>
        <p:nvSpPr>
          <p:cNvPr id="4" name="Slide Number Placeholder 3"/>
          <p:cNvSpPr>
            <a:spLocks noGrp="1"/>
          </p:cNvSpPr>
          <p:nvPr>
            <p:ph type="sldNum" sz="quarter" idx="10"/>
          </p:nvPr>
        </p:nvSpPr>
        <p:spPr/>
        <p:txBody>
          <a:bodyPr/>
          <a:lstStyle/>
          <a:p>
            <a:fld id="{700EB76D-35C4-AB4A-A2CC-01288DE3A1F0}" type="slidenum">
              <a:rPr lang="en-US" smtClean="0"/>
              <a:t>13</a:t>
            </a:fld>
            <a:endParaRPr lang="en-US"/>
          </a:p>
        </p:txBody>
      </p:sp>
    </p:spTree>
    <p:extLst>
      <p:ext uri="{BB962C8B-B14F-4D97-AF65-F5344CB8AC3E}">
        <p14:creationId xmlns:p14="http://schemas.microsoft.com/office/powerpoint/2010/main" val="103424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a:t>Resident and faculty identify an opportunity for an EPA assessment.  Supervisor might review expectations and remind resident of feedback to build on from a previous encounter.</a:t>
            </a:r>
          </a:p>
          <a:p>
            <a:r>
              <a:rPr lang="en-CA" dirty="0">
                <a:latin typeface="Verdana" panose="020B0604030504040204" pitchFamily="34" charset="0"/>
                <a:ea typeface="Verdana" panose="020B0604030504040204" pitchFamily="34" charset="0"/>
                <a:cs typeface="Verdana" panose="020B0604030504040204" pitchFamily="34" charset="0"/>
              </a:rPr>
              <a:t>Resident goes to do the EPA activity.  Supervisor supervises either directly or indirectly depending on the EPA</a:t>
            </a:r>
          </a:p>
          <a:p>
            <a:r>
              <a:rPr lang="en-CA" dirty="0">
                <a:latin typeface="Verdana" panose="020B0604030504040204" pitchFamily="34" charset="0"/>
                <a:ea typeface="Verdana" panose="020B0604030504040204" pitchFamily="34" charset="0"/>
                <a:cs typeface="Verdana" panose="020B0604030504040204" pitchFamily="34" charset="0"/>
              </a:rPr>
              <a:t>Supervisor provides verbal feedback to the resident, giving 1 or 2 specific, actionable pieces of feedback</a:t>
            </a:r>
          </a:p>
          <a:p>
            <a:r>
              <a:rPr lang="en-CA" dirty="0">
                <a:latin typeface="Verdana" panose="020B0604030504040204" pitchFamily="34" charset="0"/>
                <a:ea typeface="Verdana" panose="020B0604030504040204" pitchFamily="34" charset="0"/>
                <a:cs typeface="Verdana" panose="020B0604030504040204" pitchFamily="34" charset="0"/>
              </a:rPr>
              <a:t>Supervisor documents the assessment on MedSIS.</a:t>
            </a:r>
          </a:p>
          <a:p>
            <a:r>
              <a:rPr lang="en-CA" dirty="0">
                <a:latin typeface="Verdana" panose="020B0604030504040204" pitchFamily="34" charset="0"/>
                <a:ea typeface="Verdana" panose="020B0604030504040204" pitchFamily="34" charset="0"/>
                <a:cs typeface="Verdana" panose="020B0604030504040204" pitchFamily="34" charset="0"/>
              </a:rPr>
              <a:t>They cycle repeats itself, resulting in multiple assessments of the same EPA over time, by different observers.</a:t>
            </a:r>
          </a:p>
          <a:p>
            <a:r>
              <a:rPr lang="en-CA" dirty="0">
                <a:latin typeface="Verdana" panose="020B0604030504040204" pitchFamily="34" charset="0"/>
                <a:ea typeface="Verdana" panose="020B0604030504040204" pitchFamily="34" charset="0"/>
                <a:cs typeface="Verdana" panose="020B0604030504040204" pitchFamily="34" charset="0"/>
              </a:rPr>
              <a:t>These get collated on MedSIS, with the data being available to the resident, the Program Director, the REL, the resident’s academic coach and the Competence Committee (formerly the Evaluation Committee)</a:t>
            </a:r>
          </a:p>
          <a:p>
            <a:r>
              <a:rPr lang="en-CA" dirty="0">
                <a:latin typeface="Verdana" panose="020B0604030504040204" pitchFamily="34" charset="0"/>
                <a:ea typeface="Verdana" panose="020B0604030504040204" pitchFamily="34" charset="0"/>
                <a:cs typeface="Verdana" panose="020B0604030504040204" pitchFamily="34" charset="0"/>
              </a:rPr>
              <a:t>It is the Competence Committee that makes decisions around progression, promotion</a:t>
            </a:r>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0EB76D-35C4-AB4A-A2CC-01288DE3A1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7796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62877A8-5B4B-164C-BA7C-09293E983B4C}" type="datetimeFigureOut">
              <a:rPr lang="en-US" smtClean="0"/>
              <a:t>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373482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2877A8-5B4B-164C-BA7C-09293E983B4C}" type="datetimeFigureOut">
              <a:rPr lang="en-US" smtClean="0"/>
              <a:t>2/6/21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18927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2877A8-5B4B-164C-BA7C-09293E983B4C}" type="datetimeFigureOut">
              <a:rPr lang="en-US" smtClean="0"/>
              <a:t>2/6/21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136894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8" name="Rectangle 13"/>
          <p:cNvSpPr>
            <a:spLocks noChangeArrowheads="1"/>
          </p:cNvSpPr>
          <p:nvPr userDrawn="1"/>
        </p:nvSpPr>
        <p:spPr bwMode="auto">
          <a:xfrm>
            <a:off x="0" y="1219200"/>
            <a:ext cx="12192000" cy="5638800"/>
          </a:xfrm>
          <a:prstGeom prst="rect">
            <a:avLst/>
          </a:prstGeom>
          <a:solidFill>
            <a:srgbClr val="003152">
              <a:alpha val="85000"/>
            </a:srgbClr>
          </a:solidFill>
          <a:ln>
            <a:noFill/>
          </a:ln>
          <a:effectLst/>
        </p:spPr>
        <p:txBody>
          <a:bodyPr wrap="none" anchor="ctr"/>
          <a:lstStyle/>
          <a:p>
            <a:endParaRPr lang="en-US" sz="1350"/>
          </a:p>
        </p:txBody>
      </p:sp>
      <p:sp>
        <p:nvSpPr>
          <p:cNvPr id="9" name="Rectangle 14"/>
          <p:cNvSpPr>
            <a:spLocks noChangeArrowheads="1"/>
          </p:cNvSpPr>
          <p:nvPr userDrawn="1"/>
        </p:nvSpPr>
        <p:spPr bwMode="auto">
          <a:xfrm>
            <a:off x="508000" y="1022350"/>
            <a:ext cx="11176000" cy="5530850"/>
          </a:xfrm>
          <a:prstGeom prst="rect">
            <a:avLst/>
          </a:prstGeom>
          <a:solidFill>
            <a:schemeClr val="bg1"/>
          </a:solidFill>
          <a:ln w="38100">
            <a:solidFill>
              <a:srgbClr val="998D5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2" name="Rectangle 21"/>
          <p:cNvSpPr/>
          <p:nvPr userDrawn="1"/>
        </p:nvSpPr>
        <p:spPr>
          <a:xfrm>
            <a:off x="0" y="0"/>
            <a:ext cx="12192000" cy="1219200"/>
          </a:xfrm>
          <a:prstGeom prst="rect">
            <a:avLst/>
          </a:prstGeom>
          <a:solidFill>
            <a:srgbClr val="003152"/>
          </a:solidFill>
          <a:ln>
            <a:noFill/>
          </a:ln>
          <a:effectLst>
            <a:outerShdw blurRad="111125" dist="508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1" name="Rectangle 20"/>
          <p:cNvSpPr/>
          <p:nvPr userDrawn="1"/>
        </p:nvSpPr>
        <p:spPr>
          <a:xfrm>
            <a:off x="115690" y="78887"/>
            <a:ext cx="11959748" cy="10610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0" name="Rectangle 19"/>
          <p:cNvSpPr/>
          <p:nvPr userDrawn="1"/>
        </p:nvSpPr>
        <p:spPr>
          <a:xfrm>
            <a:off x="2762869" y="169858"/>
            <a:ext cx="6840000" cy="894905"/>
          </a:xfrm>
          <a:prstGeom prst="rect">
            <a:avLst/>
          </a:prstGeom>
          <a:solidFill>
            <a:srgbClr val="998D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2885840" y="196114"/>
            <a:ext cx="6601061" cy="844917"/>
          </a:xfrm>
        </p:spPr>
        <p:txBody>
          <a:bodyPr>
            <a:normAutofit/>
          </a:bodyPr>
          <a:lstStyle>
            <a:lvl1pPr algn="l">
              <a:defRPr sz="1800">
                <a:solidFill>
                  <a:schemeClr val="bg1"/>
                </a:solidFill>
                <a:latin typeface="Verdana"/>
                <a:cs typeface="Verdana"/>
              </a:defRPr>
            </a:lvl1pPr>
          </a:lstStyle>
          <a:p>
            <a:r>
              <a:rPr lang="en-US" dirty="0"/>
              <a:t>Click to edit Master title style</a:t>
            </a:r>
          </a:p>
        </p:txBody>
      </p:sp>
      <p:sp>
        <p:nvSpPr>
          <p:cNvPr id="3" name="Content Placeholder 2"/>
          <p:cNvSpPr>
            <a:spLocks noGrp="1"/>
          </p:cNvSpPr>
          <p:nvPr>
            <p:ph idx="1"/>
          </p:nvPr>
        </p:nvSpPr>
        <p:spPr>
          <a:xfrm>
            <a:off x="1117600" y="1524001"/>
            <a:ext cx="9855200" cy="4419600"/>
          </a:xfrm>
        </p:spPr>
        <p:txBody>
          <a:bodyPr/>
          <a:lstStyle>
            <a:lvl1pPr marL="171450" indent="-171450">
              <a:spcAft>
                <a:spcPts val="648"/>
              </a:spcAft>
              <a:defRPr sz="1800" b="0" i="0">
                <a:solidFill>
                  <a:srgbClr val="0F3350"/>
                </a:solidFill>
                <a:latin typeface="Verdana"/>
                <a:cs typeface="Verdana"/>
              </a:defRPr>
            </a:lvl1pPr>
            <a:lvl2pPr marL="557213" indent="-214313">
              <a:spcBef>
                <a:spcPts val="36"/>
              </a:spcBef>
              <a:buFont typeface="Arial"/>
              <a:buChar char="•"/>
              <a:defRPr sz="1500" b="0" i="0">
                <a:solidFill>
                  <a:schemeClr val="accent2"/>
                </a:solidFill>
                <a:latin typeface="Verdana"/>
                <a:cs typeface="Verdana"/>
              </a:defRPr>
            </a:lvl2pPr>
            <a:lvl3pPr marL="857250" indent="-171450">
              <a:spcBef>
                <a:spcPts val="450"/>
              </a:spcBef>
              <a:buFont typeface="Lucida Grande"/>
              <a:buChar char="-"/>
              <a:defRPr sz="1350" b="0" i="0">
                <a:solidFill>
                  <a:srgbClr val="414F5C"/>
                </a:solidFill>
                <a:latin typeface="Verdana"/>
                <a:cs typeface="Verdana"/>
              </a:defRPr>
            </a:lvl3pPr>
            <a:lvl4pPr marL="1062990" indent="-171450">
              <a:spcBef>
                <a:spcPts val="450"/>
              </a:spcBef>
              <a:buFont typeface="Lucida Grande"/>
              <a:buChar char="-"/>
              <a:defRPr sz="1200" b="0" i="0">
                <a:solidFill>
                  <a:schemeClr val="accent6"/>
                </a:solidFill>
                <a:latin typeface="Verdana"/>
                <a:cs typeface="Verdana"/>
              </a:defRPr>
            </a:lvl4pPr>
            <a:lvl5pPr marL="1268730" indent="-171450">
              <a:spcBef>
                <a:spcPts val="450"/>
              </a:spcBef>
              <a:buFont typeface="Lucida Grande"/>
              <a:buChar char="-"/>
              <a:defRPr sz="1200" b="0" i="0">
                <a:solidFill>
                  <a:schemeClr val="accent6"/>
                </a:solidFill>
                <a:latin typeface="Verdana"/>
                <a:cs typeface="Verdan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910364" y="6490049"/>
            <a:ext cx="4165072" cy="365125"/>
          </a:xfrm>
        </p:spPr>
        <p:txBody>
          <a:bodyPr/>
          <a:lstStyle>
            <a:lvl1pPr>
              <a:defRPr sz="750">
                <a:latin typeface="Verdana"/>
                <a:cs typeface="Verdana"/>
              </a:defRPr>
            </a:lvl1pPr>
          </a:lstStyle>
          <a:p>
            <a:fld id="{51EBB4C4-B395-064C-BD76-B6B6D3504CC4}" type="slidenum">
              <a:rPr lang="en-US" smtClean="0"/>
              <a:pPr/>
              <a:t>‹#›</a:t>
            </a:fld>
            <a:endParaRPr lang="en-US" dirty="0"/>
          </a:p>
        </p:txBody>
      </p:sp>
      <p:sp>
        <p:nvSpPr>
          <p:cNvPr id="17" name="Picture Placeholder 16"/>
          <p:cNvSpPr>
            <a:spLocks noGrp="1"/>
          </p:cNvSpPr>
          <p:nvPr>
            <p:ph type="pic" sz="quarter" idx="13"/>
          </p:nvPr>
        </p:nvSpPr>
        <p:spPr>
          <a:xfrm>
            <a:off x="10212148" y="244546"/>
            <a:ext cx="1646081" cy="749677"/>
          </a:xfrm>
          <a:ln w="19050" cmpd="sng">
            <a:solidFill>
              <a:schemeClr val="bg1"/>
            </a:solidFill>
          </a:ln>
        </p:spPr>
        <p:txBody>
          <a:bodyPr>
            <a:normAutofit/>
          </a:bodyPr>
          <a:lstStyle>
            <a:lvl1pPr marL="0" indent="0">
              <a:buFontTx/>
              <a:buNone/>
              <a:defRPr sz="750">
                <a:latin typeface="Verdana"/>
                <a:cs typeface="Verdana"/>
              </a:defRPr>
            </a:lvl1pPr>
          </a:lstStyle>
          <a:p>
            <a:endParaRPr lang="en-US" dirty="0"/>
          </a:p>
        </p:txBody>
      </p:sp>
      <p:pic>
        <p:nvPicPr>
          <p:cNvPr id="19" name="Picture 18" descr="Title Slide_external_bilen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9538" y="139099"/>
            <a:ext cx="2499761" cy="969264"/>
          </a:xfrm>
          <a:prstGeom prst="rect">
            <a:avLst/>
          </a:prstGeom>
        </p:spPr>
      </p:pic>
    </p:spTree>
    <p:extLst>
      <p:ext uri="{BB962C8B-B14F-4D97-AF65-F5344CB8AC3E}">
        <p14:creationId xmlns:p14="http://schemas.microsoft.com/office/powerpoint/2010/main" val="55976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2877A8-5B4B-164C-BA7C-09293E983B4C}" type="datetimeFigureOut">
              <a:rPr lang="en-US" smtClean="0"/>
              <a:t>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075494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62877A8-5B4B-164C-BA7C-09293E983B4C}" type="datetimeFigureOut">
              <a:rPr lang="en-US" smtClean="0"/>
              <a:t>2/6/21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4279582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2877A8-5B4B-164C-BA7C-09293E983B4C}" type="datetimeFigureOut">
              <a:rPr lang="en-US" smtClean="0"/>
              <a:t>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46557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2877A8-5B4B-164C-BA7C-09293E983B4C}" type="datetimeFigureOut">
              <a:rPr lang="en-US" smtClean="0"/>
              <a:t>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63258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E62877A8-5B4B-164C-BA7C-09293E983B4C}" type="datetimeFigureOut">
              <a:rPr lang="en-US" smtClean="0"/>
              <a:t>2/6/21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1365492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E62877A8-5B4B-164C-BA7C-09293E983B4C}" type="datetimeFigureOut">
              <a:rPr lang="en-US" smtClean="0"/>
              <a:t>2/6/21</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1516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E62877A8-5B4B-164C-BA7C-09293E983B4C}" type="datetimeFigureOut">
              <a:rPr lang="en-US" smtClean="0"/>
              <a:t>2/6/21</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92111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62877A8-5B4B-164C-BA7C-09293E983B4C}" type="datetimeFigureOut">
              <a:rPr lang="en-US" smtClean="0"/>
              <a:t>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66925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E62877A8-5B4B-164C-BA7C-09293E983B4C}" type="datetimeFigureOut">
              <a:rPr lang="en-US" smtClean="0"/>
              <a:t>2/6/21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3634247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E62877A8-5B4B-164C-BA7C-09293E983B4C}" type="datetimeFigureOut">
              <a:rPr lang="en-US" smtClean="0"/>
              <a:t>2/6/21</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12266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E62877A8-5B4B-164C-BA7C-09293E983B4C}" type="datetimeFigureOut">
              <a:rPr lang="en-US" smtClean="0"/>
              <a:t>2/6/21</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57150D19-294F-8846-93DA-B480E7FA2117}" type="slidenum">
              <a:rPr lang="en-US" smtClean="0"/>
              <a:t>‹#›</a:t>
            </a:fld>
            <a:endParaRPr lang="en-US"/>
          </a:p>
        </p:txBody>
      </p:sp>
    </p:spTree>
    <p:extLst>
      <p:ext uri="{BB962C8B-B14F-4D97-AF65-F5344CB8AC3E}">
        <p14:creationId xmlns:p14="http://schemas.microsoft.com/office/powerpoint/2010/main" val="172814875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662" r:id="rId12"/>
    <p:sldLayoutId id="2147483737" r:id="rId13"/>
    <p:sldLayoutId id="2147483738"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diagramLayout" Target="../diagrams/layout2.xml"/><Relationship Id="rId7" Type="http://schemas.openxmlformats.org/officeDocument/2006/relationships/image" Target="../media/image28.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diagramLayout" Target="../diagrams/layout4.xml"/><Relationship Id="rId7" Type="http://schemas.openxmlformats.org/officeDocument/2006/relationships/image" Target="../media/image39.png"/><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42.svg"/><Relationship Id="rId4" Type="http://schemas.openxmlformats.org/officeDocument/2006/relationships/diagramQuickStyle" Target="../diagrams/quickStyle4.xml"/><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microsoft.com/office/2007/relationships/hdphoto" Target="../media/hdphoto8.wdp"/><Relationship Id="rId13" Type="http://schemas.microsoft.com/office/2007/relationships/hdphoto" Target="../media/hdphoto13.wdp"/><Relationship Id="rId3" Type="http://schemas.microsoft.com/office/2007/relationships/hdphoto" Target="../media/hdphoto3.wdp"/><Relationship Id="rId7" Type="http://schemas.microsoft.com/office/2007/relationships/hdphoto" Target="../media/hdphoto7.wdp"/><Relationship Id="rId12" Type="http://schemas.microsoft.com/office/2007/relationships/hdphoto" Target="../media/hdphoto12.wdp"/><Relationship Id="rId2" Type="http://schemas.openxmlformats.org/officeDocument/2006/relationships/image" Target="../media/image43.png"/><Relationship Id="rId16" Type="http://schemas.microsoft.com/office/2007/relationships/hdphoto" Target="../media/hdphoto16.wdp"/><Relationship Id="rId1" Type="http://schemas.openxmlformats.org/officeDocument/2006/relationships/slideLayout" Target="../slideLayouts/slideLayout2.xml"/><Relationship Id="rId6" Type="http://schemas.microsoft.com/office/2007/relationships/hdphoto" Target="../media/hdphoto6.wdp"/><Relationship Id="rId11" Type="http://schemas.microsoft.com/office/2007/relationships/hdphoto" Target="../media/hdphoto11.wdp"/><Relationship Id="rId5" Type="http://schemas.microsoft.com/office/2007/relationships/hdphoto" Target="../media/hdphoto5.wdp"/><Relationship Id="rId15" Type="http://schemas.microsoft.com/office/2007/relationships/hdphoto" Target="../media/hdphoto15.wdp"/><Relationship Id="rId10" Type="http://schemas.microsoft.com/office/2007/relationships/hdphoto" Target="../media/hdphoto10.wdp"/><Relationship Id="rId4" Type="http://schemas.microsoft.com/office/2007/relationships/hdphoto" Target="../media/hdphoto4.wdp"/><Relationship Id="rId9" Type="http://schemas.microsoft.com/office/2007/relationships/hdphoto" Target="../media/hdphoto9.wdp"/><Relationship Id="rId14" Type="http://schemas.microsoft.com/office/2007/relationships/hdphoto" Target="../media/hdphoto14.wdp"/></Relationships>
</file>

<file path=ppt/slides/_rels/slide2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diagramLayout" Target="../diagrams/layout5.xml"/><Relationship Id="rId7" Type="http://schemas.openxmlformats.org/officeDocument/2006/relationships/image" Target="../media/image28.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2.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gif"/><Relationship Id="rId7" Type="http://schemas.openxmlformats.org/officeDocument/2006/relationships/image" Target="../media/image55.pn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8" Type="http://schemas.microsoft.com/office/2007/relationships/hdphoto" Target="../media/hdphoto19.wdp"/><Relationship Id="rId13" Type="http://schemas.openxmlformats.org/officeDocument/2006/relationships/image" Target="../media/image62.png"/><Relationship Id="rId18" Type="http://schemas.openxmlformats.org/officeDocument/2006/relationships/image" Target="../media/image67.jpg"/><Relationship Id="rId3" Type="http://schemas.openxmlformats.org/officeDocument/2006/relationships/image" Target="../media/image57.png"/><Relationship Id="rId7" Type="http://schemas.openxmlformats.org/officeDocument/2006/relationships/image" Target="../media/image59.png"/><Relationship Id="rId12" Type="http://schemas.openxmlformats.org/officeDocument/2006/relationships/image" Target="../media/image61.jpeg"/><Relationship Id="rId17" Type="http://schemas.openxmlformats.org/officeDocument/2006/relationships/image" Target="../media/image66.jpg"/><Relationship Id="rId2" Type="http://schemas.openxmlformats.org/officeDocument/2006/relationships/notesSlide" Target="../notesSlides/notesSlide9.xml"/><Relationship Id="rId16" Type="http://schemas.openxmlformats.org/officeDocument/2006/relationships/image" Target="../media/image65.jpg"/><Relationship Id="rId1" Type="http://schemas.openxmlformats.org/officeDocument/2006/relationships/slideLayout" Target="../slideLayouts/slideLayout7.xml"/><Relationship Id="rId6" Type="http://schemas.openxmlformats.org/officeDocument/2006/relationships/image" Target="../media/image58.jpg"/><Relationship Id="rId11" Type="http://schemas.openxmlformats.org/officeDocument/2006/relationships/image" Target="../media/image54.png"/><Relationship Id="rId5" Type="http://schemas.openxmlformats.org/officeDocument/2006/relationships/image" Target="../media/image51.gif"/><Relationship Id="rId15" Type="http://schemas.openxmlformats.org/officeDocument/2006/relationships/image" Target="../media/image64.jpg"/><Relationship Id="rId10" Type="http://schemas.openxmlformats.org/officeDocument/2006/relationships/image" Target="../media/image50.jpg"/><Relationship Id="rId4" Type="http://schemas.microsoft.com/office/2007/relationships/hdphoto" Target="../media/hdphoto18.wdp"/><Relationship Id="rId9" Type="http://schemas.openxmlformats.org/officeDocument/2006/relationships/image" Target="../media/image60.jpeg"/><Relationship Id="rId14" Type="http://schemas.openxmlformats.org/officeDocument/2006/relationships/image" Target="../media/image63.svg"/></Relationships>
</file>

<file path=ppt/slides/_rels/slide2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diagramLayout" Target="../diagrams/layout6.xml"/><Relationship Id="rId7" Type="http://schemas.openxmlformats.org/officeDocument/2006/relationships/image" Target="../media/image28.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gif"/><Relationship Id="rId1" Type="http://schemas.openxmlformats.org/officeDocument/2006/relationships/slideLayout" Target="../slideLayouts/slideLayout3.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50.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1.xml.rels><?xml version="1.0" encoding="UTF-8" standalone="yes"?>
<Relationships xmlns="http://schemas.openxmlformats.org/package/2006/relationships"><Relationship Id="rId3" Type="http://schemas.openxmlformats.org/officeDocument/2006/relationships/image" Target="../media/image82.svg"/><Relationship Id="rId7" Type="http://schemas.openxmlformats.org/officeDocument/2006/relationships/image" Target="../media/image86.svg"/><Relationship Id="rId2" Type="http://schemas.openxmlformats.org/officeDocument/2006/relationships/image" Target="../media/image81.png"/><Relationship Id="rId1" Type="http://schemas.openxmlformats.org/officeDocument/2006/relationships/slideLayout" Target="../slideLayouts/slideLayout14.xml"/><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diagramLayout" Target="../diagrams/layout8.xml"/><Relationship Id="rId7" Type="http://schemas.openxmlformats.org/officeDocument/2006/relationships/image" Target="../media/image89.png"/><Relationship Id="rId12" Type="http://schemas.openxmlformats.org/officeDocument/2006/relationships/image" Target="../media/image92.sv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11" Type="http://schemas.openxmlformats.org/officeDocument/2006/relationships/image" Target="../media/image91.png"/><Relationship Id="rId5" Type="http://schemas.openxmlformats.org/officeDocument/2006/relationships/diagramColors" Target="../diagrams/colors8.xml"/><Relationship Id="rId10" Type="http://schemas.openxmlformats.org/officeDocument/2006/relationships/image" Target="../media/image29.svg"/><Relationship Id="rId4" Type="http://schemas.openxmlformats.org/officeDocument/2006/relationships/diagramQuickStyle" Target="../diagrams/quickStyle8.xml"/><Relationship Id="rId9"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56.svg"/><Relationship Id="rId2" Type="http://schemas.openxmlformats.org/officeDocument/2006/relationships/image" Target="../media/image51.gif"/><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67.jpg"/><Relationship Id="rId4" Type="http://schemas.openxmlformats.org/officeDocument/2006/relationships/image" Target="../media/image94.svg"/></Relationships>
</file>

<file path=ppt/slides/_rels/slide3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gif"/><Relationship Id="rId7" Type="http://schemas.openxmlformats.org/officeDocument/2006/relationships/image" Target="../media/image55.pn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 Id="rId9" Type="http://schemas.openxmlformats.org/officeDocument/2006/relationships/image" Target="../media/image67.jpg"/></Relationships>
</file>

<file path=ppt/slides/_rels/slide36.xml.rels><?xml version="1.0" encoding="UTF-8" standalone="yes"?>
<Relationships xmlns="http://schemas.openxmlformats.org/package/2006/relationships"><Relationship Id="rId8" Type="http://schemas.microsoft.com/office/2007/relationships/hdphoto" Target="../media/hdphoto19.wdp"/><Relationship Id="rId13" Type="http://schemas.openxmlformats.org/officeDocument/2006/relationships/image" Target="../media/image62.png"/><Relationship Id="rId18" Type="http://schemas.openxmlformats.org/officeDocument/2006/relationships/image" Target="../media/image67.jpg"/><Relationship Id="rId3" Type="http://schemas.openxmlformats.org/officeDocument/2006/relationships/image" Target="../media/image57.png"/><Relationship Id="rId7" Type="http://schemas.openxmlformats.org/officeDocument/2006/relationships/image" Target="../media/image59.png"/><Relationship Id="rId12" Type="http://schemas.openxmlformats.org/officeDocument/2006/relationships/image" Target="../media/image61.jpeg"/><Relationship Id="rId17" Type="http://schemas.openxmlformats.org/officeDocument/2006/relationships/image" Target="../media/image66.jpg"/><Relationship Id="rId2" Type="http://schemas.openxmlformats.org/officeDocument/2006/relationships/notesSlide" Target="../notesSlides/notesSlide11.xml"/><Relationship Id="rId16" Type="http://schemas.openxmlformats.org/officeDocument/2006/relationships/image" Target="../media/image65.jpg"/><Relationship Id="rId1" Type="http://schemas.openxmlformats.org/officeDocument/2006/relationships/slideLayout" Target="../slideLayouts/slideLayout7.xml"/><Relationship Id="rId6" Type="http://schemas.openxmlformats.org/officeDocument/2006/relationships/image" Target="../media/image58.jpg"/><Relationship Id="rId11" Type="http://schemas.openxmlformats.org/officeDocument/2006/relationships/image" Target="../media/image54.png"/><Relationship Id="rId5" Type="http://schemas.openxmlformats.org/officeDocument/2006/relationships/image" Target="../media/image51.gif"/><Relationship Id="rId15" Type="http://schemas.openxmlformats.org/officeDocument/2006/relationships/image" Target="../media/image64.jpg"/><Relationship Id="rId10" Type="http://schemas.openxmlformats.org/officeDocument/2006/relationships/image" Target="../media/image50.jpg"/><Relationship Id="rId4" Type="http://schemas.microsoft.com/office/2007/relationships/hdphoto" Target="../media/hdphoto18.wdp"/><Relationship Id="rId9" Type="http://schemas.openxmlformats.org/officeDocument/2006/relationships/image" Target="../media/image60.jpeg"/><Relationship Id="rId14" Type="http://schemas.openxmlformats.org/officeDocument/2006/relationships/image" Target="../media/image63.svg"/></Relationships>
</file>

<file path=ppt/slides/_rels/slide37.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7.svg"/><Relationship Id="rId5" Type="http://schemas.openxmlformats.org/officeDocument/2006/relationships/image" Target="../media/image96.png"/><Relationship Id="rId4" Type="http://schemas.microsoft.com/office/2007/relationships/hdphoto" Target="../media/hdphoto20.wdp"/></Relationships>
</file>

<file path=ppt/slides/_rels/slide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7.svg"/><Relationship Id="rId5" Type="http://schemas.openxmlformats.org/officeDocument/2006/relationships/image" Target="../media/image96.png"/><Relationship Id="rId4" Type="http://schemas.microsoft.com/office/2007/relationships/hdphoto" Target="../media/hdphoto20.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10" Type="http://schemas.openxmlformats.org/officeDocument/2006/relationships/image" Target="../media/image105.jpg"/><Relationship Id="rId4" Type="http://schemas.openxmlformats.org/officeDocument/2006/relationships/diagramLayout" Target="../diagrams/layout11.xml"/><Relationship Id="rId9" Type="http://schemas.openxmlformats.org/officeDocument/2006/relationships/image" Target="../media/image29.sv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06.png"/><Relationship Id="rId1" Type="http://schemas.openxmlformats.org/officeDocument/2006/relationships/slideLayout" Target="../slideLayouts/slideLayout3.xml"/><Relationship Id="rId5" Type="http://schemas.microsoft.com/office/2007/relationships/hdphoto" Target="../media/hdphoto22.wdp"/><Relationship Id="rId4" Type="http://schemas.openxmlformats.org/officeDocument/2006/relationships/image" Target="../media/image10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AA7850C8-8932-45FB-824D-8AB7D8469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1">
            <a:extLst>
              <a:ext uri="{FF2B5EF4-FFF2-40B4-BE49-F238E27FC236}">
                <a16:creationId xmlns:a16="http://schemas.microsoft.com/office/drawing/2014/main" id="{528BB4B4-FCCA-4BB8-A5B5-7EDD9652D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80607" y="1298448"/>
            <a:ext cx="3847930" cy="3255264"/>
          </a:xfrm>
        </p:spPr>
        <p:txBody>
          <a:bodyPr>
            <a:normAutofit/>
          </a:bodyPr>
          <a:lstStyle/>
          <a:p>
            <a:r>
              <a:rPr lang="en-US" sz="4600" b="1" dirty="0"/>
              <a:t>On the Road </a:t>
            </a:r>
            <a:br>
              <a:rPr lang="en-US" sz="4600" b="1" dirty="0"/>
            </a:br>
            <a:r>
              <a:rPr lang="en-US" sz="4600" b="1" dirty="0"/>
              <a:t>to Competency Based Medical Education!</a:t>
            </a:r>
          </a:p>
        </p:txBody>
      </p:sp>
      <p:sp>
        <p:nvSpPr>
          <p:cNvPr id="3" name="Subtitle 2"/>
          <p:cNvSpPr>
            <a:spLocks noGrp="1"/>
          </p:cNvSpPr>
          <p:nvPr>
            <p:ph type="subTitle" idx="1"/>
          </p:nvPr>
        </p:nvSpPr>
        <p:spPr>
          <a:xfrm>
            <a:off x="480607" y="4670246"/>
            <a:ext cx="3847929" cy="914400"/>
          </a:xfrm>
        </p:spPr>
        <p:txBody>
          <a:bodyPr>
            <a:normAutofit/>
          </a:bodyPr>
          <a:lstStyle/>
          <a:p>
            <a:pPr>
              <a:spcBef>
                <a:spcPts val="0"/>
              </a:spcBef>
              <a:spcAft>
                <a:spcPts val="600"/>
              </a:spcAft>
            </a:pPr>
            <a:r>
              <a:rPr lang="en-US" sz="1700"/>
              <a:t>JoAnn Corey, CBME Lead</a:t>
            </a:r>
          </a:p>
          <a:p>
            <a:pPr>
              <a:spcBef>
                <a:spcPts val="0"/>
              </a:spcBef>
              <a:spcAft>
                <a:spcPts val="600"/>
              </a:spcAft>
            </a:pPr>
            <a:r>
              <a:rPr lang="en-US" sz="1700"/>
              <a:t>Dept. of Psychiatry, McMaster University</a:t>
            </a:r>
          </a:p>
        </p:txBody>
      </p:sp>
      <p:sp>
        <p:nvSpPr>
          <p:cNvPr id="9" name="Rectangle 13">
            <a:extLst>
              <a:ext uri="{FF2B5EF4-FFF2-40B4-BE49-F238E27FC236}">
                <a16:creationId xmlns:a16="http://schemas.microsoft.com/office/drawing/2014/main" id="{9EAD000C-FECC-4415-AB14-16AC3974C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2727" y="758952"/>
            <a:ext cx="3379859" cy="319149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C-CBM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5608" y="1820230"/>
            <a:ext cx="3054096" cy="1068933"/>
          </a:xfrm>
          <a:prstGeom prst="rect">
            <a:avLst/>
          </a:prstGeom>
        </p:spPr>
      </p:pic>
      <p:sp>
        <p:nvSpPr>
          <p:cNvPr id="11" name="Rectangle 15">
            <a:extLst>
              <a:ext uri="{FF2B5EF4-FFF2-40B4-BE49-F238E27FC236}">
                <a16:creationId xmlns:a16="http://schemas.microsoft.com/office/drawing/2014/main" id="{C4A9CF7B-6D34-42D7-9614-7AA889926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758952"/>
            <a:ext cx="2849303" cy="18309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7">
            <a:extLst>
              <a:ext uri="{FF2B5EF4-FFF2-40B4-BE49-F238E27FC236}">
                <a16:creationId xmlns:a16="http://schemas.microsoft.com/office/drawing/2014/main" id="{636CCAB5-616C-4A33-8256-D740D31FA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0640" y="4090151"/>
            <a:ext cx="3371946" cy="19997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9">
            <a:extLst>
              <a:ext uri="{FF2B5EF4-FFF2-40B4-BE49-F238E27FC236}">
                <a16:creationId xmlns:a16="http://schemas.microsoft.com/office/drawing/2014/main" id="{7472A6C1-76CF-4215-B818-52CFF4D7A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2722807"/>
            <a:ext cx="2849303" cy="33670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BD Logo.jpg"/>
          <p:cNvPicPr>
            <a:picLocks noChangeAspect="1"/>
          </p:cNvPicPr>
          <p:nvPr/>
        </p:nvPicPr>
        <p:blipFill>
          <a:blip r:embed="rId3">
            <a:extLst>
              <a:ext uri="{BEBA8EAE-BF5A-486C-A8C5-ECC9F3942E4B}">
                <a14:imgProps xmlns:a14="http://schemas.microsoft.com/office/drawing/2010/main">
                  <a14:imgLayer r:embed="rId4">
                    <a14:imgEffect>
                      <a14:backgroundRemoval t="0" b="99219" l="424" r="100000">
                        <a14:foregroundMark x1="94915" y1="51563" x2="94915" y2="51563"/>
                        <a14:backgroundMark x1="2542" y1="3125" x2="2542" y2="3125"/>
                      </a14:backgroundRemoval>
                    </a14:imgEffect>
                  </a14:imgLayer>
                </a14:imgProps>
              </a:ext>
              <a:ext uri="{28A0092B-C50C-407E-A947-70E740481C1C}">
                <a14:useLocalDpi xmlns:a14="http://schemas.microsoft.com/office/drawing/2010/main" val="0"/>
              </a:ext>
            </a:extLst>
          </a:blip>
          <a:stretch>
            <a:fillRect/>
          </a:stretch>
        </p:blipFill>
        <p:spPr>
          <a:xfrm>
            <a:off x="8801387" y="3721950"/>
            <a:ext cx="2523744" cy="1368810"/>
          </a:xfrm>
          <a:prstGeom prst="rect">
            <a:avLst/>
          </a:prstGeom>
        </p:spPr>
      </p:pic>
      <p:sp>
        <p:nvSpPr>
          <p:cNvPr id="17" name="Rectangle 21">
            <a:extLst>
              <a:ext uri="{FF2B5EF4-FFF2-40B4-BE49-F238E27FC236}">
                <a16:creationId xmlns:a16="http://schemas.microsoft.com/office/drawing/2014/main" id="{E61CE9D6-3D74-4540-A98B-232824586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4785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7" name="Rectangle 26">
            <a:extLst>
              <a:ext uri="{FF2B5EF4-FFF2-40B4-BE49-F238E27FC236}">
                <a16:creationId xmlns:a16="http://schemas.microsoft.com/office/drawing/2014/main" id="{8A4DBD17-19AD-4376-A55A-C527EF944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DB7C943-6BFC-4A35-8DFA-0B204CD18B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7552943"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72B9C17-37AE-7546-9BD5-603050A84472}"/>
              </a:ext>
            </a:extLst>
          </p:cNvPr>
          <p:cNvSpPr>
            <a:spLocks noGrp="1"/>
          </p:cNvSpPr>
          <p:nvPr>
            <p:ph type="title"/>
          </p:nvPr>
        </p:nvSpPr>
        <p:spPr>
          <a:xfrm>
            <a:off x="1069848" y="1298448"/>
            <a:ext cx="6068070" cy="3255264"/>
          </a:xfrm>
        </p:spPr>
        <p:txBody>
          <a:bodyPr vert="horz" lIns="91440" tIns="45720" rIns="91440" bIns="45720" rtlCol="0" anchor="b">
            <a:normAutofit/>
          </a:bodyPr>
          <a:lstStyle/>
          <a:p>
            <a:r>
              <a:rPr lang="en-US">
                <a:solidFill>
                  <a:srgbClr val="FFFFFF"/>
                </a:solidFill>
              </a:rPr>
              <a:t>What is this going to look like?</a:t>
            </a:r>
          </a:p>
        </p:txBody>
      </p:sp>
      <p:pic>
        <p:nvPicPr>
          <p:cNvPr id="5" name="Content Placeholder 4" descr="67974619-cartoon-confused-person-vector-illustration.jpg"/>
          <p:cNvPicPr>
            <a:picLocks noGrp="1" noChangeAspect="1"/>
          </p:cNvPicPr>
          <p:nvPr>
            <p:ph idx="4294967295"/>
          </p:nvPr>
        </p:nvPicPr>
        <p:blipFill rotWithShape="1">
          <a:blip r:embed="rId2">
            <a:extLst>
              <a:ext uri="{BEBA8EAE-BF5A-486C-A8C5-ECC9F3942E4B}">
                <a14:imgProps xmlns:a14="http://schemas.microsoft.com/office/drawing/2010/main">
                  <a14:imgLayer r:embed="rId3">
                    <a14:imgEffect>
                      <a14:backgroundRemoval t="4385" b="96231" l="17269" r="82885"/>
                    </a14:imgEffect>
                  </a14:imgLayer>
                </a14:imgProps>
              </a:ext>
              <a:ext uri="{28A0092B-C50C-407E-A947-70E740481C1C}">
                <a14:useLocalDpi xmlns:a14="http://schemas.microsoft.com/office/drawing/2010/main" val="0"/>
              </a:ext>
            </a:extLst>
          </a:blip>
          <a:srcRect l="15654" r="19473" b="3"/>
          <a:stretch/>
        </p:blipFill>
        <p:spPr>
          <a:xfrm>
            <a:off x="8037574" y="759599"/>
            <a:ext cx="3458249" cy="5330650"/>
          </a:xfrm>
          <a:prstGeom prst="rect">
            <a:avLst/>
          </a:prstGeom>
        </p:spPr>
      </p:pic>
      <p:sp>
        <p:nvSpPr>
          <p:cNvPr id="31" name="Rectangle 30">
            <a:extLst>
              <a:ext uri="{FF2B5EF4-FFF2-40B4-BE49-F238E27FC236}">
                <a16:creationId xmlns:a16="http://schemas.microsoft.com/office/drawing/2014/main" id="{79DF27D9-327F-4301-A56A-9A8EC61E6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2496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2947482" cy="4601183"/>
          </a:xfrm>
        </p:spPr>
        <p:txBody>
          <a:bodyPr/>
          <a:lstStyle/>
          <a:p>
            <a:r>
              <a:rPr lang="en-US" sz="2800" dirty="0">
                <a:solidFill>
                  <a:schemeClr val="bg1"/>
                </a:solidFill>
              </a:rPr>
              <a:t>Training Requirements</a:t>
            </a:r>
            <a:br>
              <a:rPr lang="en-US" sz="2800" dirty="0">
                <a:solidFill>
                  <a:schemeClr val="bg1"/>
                </a:solidFill>
              </a:rPr>
            </a:br>
            <a:br>
              <a:rPr lang="en-US" sz="2800" dirty="0">
                <a:solidFill>
                  <a:schemeClr val="bg1"/>
                </a:solidFill>
              </a:rPr>
            </a:br>
            <a:r>
              <a:rPr lang="en-US" sz="2800" dirty="0">
                <a:solidFill>
                  <a:schemeClr val="bg1"/>
                </a:solidFill>
              </a:rPr>
              <a:t>	Current:</a:t>
            </a:r>
          </a:p>
        </p:txBody>
      </p:sp>
      <p:pic>
        <p:nvPicPr>
          <p:cNvPr id="27" name="Picture 26">
            <a:extLst>
              <a:ext uri="{FF2B5EF4-FFF2-40B4-BE49-F238E27FC236}">
                <a16:creationId xmlns:a16="http://schemas.microsoft.com/office/drawing/2014/main" id="{A25C8974-7BC4-F645-A252-EF1CE085C3CF}"/>
              </a:ext>
            </a:extLst>
          </p:cNvPr>
          <p:cNvPicPr>
            <a:picLocks noChangeAspect="1"/>
          </p:cNvPicPr>
          <p:nvPr/>
        </p:nvPicPr>
        <p:blipFill>
          <a:blip r:embed="rId3"/>
          <a:stretch>
            <a:fillRect/>
          </a:stretch>
        </p:blipFill>
        <p:spPr>
          <a:xfrm>
            <a:off x="2699004" y="0"/>
            <a:ext cx="9143999" cy="6858000"/>
          </a:xfrm>
          <a:prstGeom prst="rect">
            <a:avLst/>
          </a:prstGeom>
        </p:spPr>
      </p:pic>
    </p:spTree>
    <p:extLst>
      <p:ext uri="{BB962C8B-B14F-4D97-AF65-F5344CB8AC3E}">
        <p14:creationId xmlns:p14="http://schemas.microsoft.com/office/powerpoint/2010/main" val="1610213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9E87FE-090E-9A4F-B25E-41CDA850B718}"/>
              </a:ext>
            </a:extLst>
          </p:cNvPr>
          <p:cNvPicPr>
            <a:picLocks noChangeAspect="1"/>
          </p:cNvPicPr>
          <p:nvPr/>
        </p:nvPicPr>
        <p:blipFill>
          <a:blip r:embed="rId3"/>
          <a:stretch>
            <a:fillRect/>
          </a:stretch>
        </p:blipFill>
        <p:spPr>
          <a:xfrm>
            <a:off x="2930548" y="101600"/>
            <a:ext cx="9008533" cy="6756400"/>
          </a:xfrm>
          <a:prstGeom prst="rect">
            <a:avLst/>
          </a:prstGeom>
        </p:spPr>
      </p:pic>
      <p:sp>
        <p:nvSpPr>
          <p:cNvPr id="5" name="TextBox 4">
            <a:extLst>
              <a:ext uri="{FF2B5EF4-FFF2-40B4-BE49-F238E27FC236}">
                <a16:creationId xmlns:a16="http://schemas.microsoft.com/office/drawing/2014/main" id="{4B0689D3-A706-5B4B-8415-C821CDF4B796}"/>
              </a:ext>
            </a:extLst>
          </p:cNvPr>
          <p:cNvSpPr txBox="1"/>
          <p:nvPr/>
        </p:nvSpPr>
        <p:spPr>
          <a:xfrm>
            <a:off x="2930547" y="237067"/>
            <a:ext cx="8736519" cy="541866"/>
          </a:xfrm>
          <a:prstGeom prst="rect">
            <a:avLst/>
          </a:prstGeom>
          <a:solidFill>
            <a:schemeClr val="bg1"/>
          </a:solidFill>
        </p:spPr>
        <p:txBody>
          <a:bodyPr wrap="square" rtlCol="0">
            <a:spAutoFit/>
          </a:bodyPr>
          <a:lstStyle/>
          <a:p>
            <a:endParaRPr lang="en-US" dirty="0"/>
          </a:p>
        </p:txBody>
      </p:sp>
      <p:sp>
        <p:nvSpPr>
          <p:cNvPr id="6" name="Title 1">
            <a:extLst>
              <a:ext uri="{FF2B5EF4-FFF2-40B4-BE49-F238E27FC236}">
                <a16:creationId xmlns:a16="http://schemas.microsoft.com/office/drawing/2014/main" id="{036D625B-D427-2A4E-A916-0F2B721755A4}"/>
              </a:ext>
            </a:extLst>
          </p:cNvPr>
          <p:cNvSpPr txBox="1">
            <a:spLocks/>
          </p:cNvSpPr>
          <p:nvPr/>
        </p:nvSpPr>
        <p:spPr>
          <a:xfrm>
            <a:off x="405319" y="1276237"/>
            <a:ext cx="2947482" cy="4601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sz="2800" dirty="0">
                <a:solidFill>
                  <a:schemeClr val="bg1"/>
                </a:solidFill>
              </a:rPr>
              <a:t>Training Requirements</a:t>
            </a:r>
            <a:br>
              <a:rPr lang="en-US" sz="2800" dirty="0">
                <a:solidFill>
                  <a:schemeClr val="bg1"/>
                </a:solidFill>
              </a:rPr>
            </a:br>
            <a:br>
              <a:rPr lang="en-US" sz="2800" dirty="0">
                <a:solidFill>
                  <a:schemeClr val="bg1"/>
                </a:solidFill>
              </a:rPr>
            </a:br>
            <a:r>
              <a:rPr lang="en-US" sz="2800" dirty="0">
                <a:solidFill>
                  <a:schemeClr val="bg1"/>
                </a:solidFill>
              </a:rPr>
              <a:t>	CBME:</a:t>
            </a:r>
          </a:p>
        </p:txBody>
      </p:sp>
    </p:spTree>
    <p:extLst>
      <p:ext uri="{BB962C8B-B14F-4D97-AF65-F5344CB8AC3E}">
        <p14:creationId xmlns:p14="http://schemas.microsoft.com/office/powerpoint/2010/main" val="422521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Competence Continuum</a:t>
            </a:r>
            <a:br>
              <a:rPr lang="en-US" b="1" dirty="0">
                <a:solidFill>
                  <a:schemeClr val="bg1"/>
                </a:solidFill>
              </a:rPr>
            </a:br>
            <a:br>
              <a:rPr lang="en-US" dirty="0">
                <a:solidFill>
                  <a:schemeClr val="bg1"/>
                </a:solidFill>
              </a:rPr>
            </a:br>
            <a:r>
              <a:rPr lang="en-US" sz="2800" dirty="0">
                <a:solidFill>
                  <a:schemeClr val="bg1"/>
                </a:solidFill>
              </a:rPr>
              <a:t>-Stages of Training-</a:t>
            </a:r>
          </a:p>
        </p:txBody>
      </p:sp>
      <p:pic>
        <p:nvPicPr>
          <p:cNvPr id="3" name="Picture 2" descr="Competence Continuum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4863" y="22767"/>
            <a:ext cx="6901826" cy="6487718"/>
          </a:xfrm>
          <a:prstGeom prst="rect">
            <a:avLst/>
          </a:prstGeom>
        </p:spPr>
      </p:pic>
      <p:sp>
        <p:nvSpPr>
          <p:cNvPr id="4" name="TextBox 3"/>
          <p:cNvSpPr txBox="1"/>
          <p:nvPr/>
        </p:nvSpPr>
        <p:spPr>
          <a:xfrm>
            <a:off x="4491118" y="5216391"/>
            <a:ext cx="839807" cy="338554"/>
          </a:xfrm>
          <a:prstGeom prst="rect">
            <a:avLst/>
          </a:prstGeom>
          <a:noFill/>
        </p:spPr>
        <p:txBody>
          <a:bodyPr wrap="square" rtlCol="0">
            <a:spAutoFit/>
          </a:bodyPr>
          <a:lstStyle/>
          <a:p>
            <a:pPr algn="ctr"/>
            <a:r>
              <a:rPr lang="en-US" sz="1600" dirty="0"/>
              <a:t>PGY-1</a:t>
            </a:r>
          </a:p>
        </p:txBody>
      </p:sp>
      <p:sp>
        <p:nvSpPr>
          <p:cNvPr id="5" name="TextBox 4"/>
          <p:cNvSpPr txBox="1"/>
          <p:nvPr/>
        </p:nvSpPr>
        <p:spPr>
          <a:xfrm>
            <a:off x="4491119" y="4637878"/>
            <a:ext cx="839807" cy="338554"/>
          </a:xfrm>
          <a:prstGeom prst="rect">
            <a:avLst/>
          </a:prstGeom>
          <a:noFill/>
        </p:spPr>
        <p:txBody>
          <a:bodyPr wrap="square" rtlCol="0">
            <a:spAutoFit/>
          </a:bodyPr>
          <a:lstStyle/>
          <a:p>
            <a:pPr algn="ctr"/>
            <a:r>
              <a:rPr lang="en-US" sz="1600" dirty="0"/>
              <a:t>PGY-2</a:t>
            </a:r>
          </a:p>
        </p:txBody>
      </p:sp>
      <p:sp>
        <p:nvSpPr>
          <p:cNvPr id="6" name="TextBox 5"/>
          <p:cNvSpPr txBox="1"/>
          <p:nvPr/>
        </p:nvSpPr>
        <p:spPr>
          <a:xfrm>
            <a:off x="4491119" y="3128918"/>
            <a:ext cx="839807" cy="338554"/>
          </a:xfrm>
          <a:prstGeom prst="rect">
            <a:avLst/>
          </a:prstGeom>
          <a:noFill/>
        </p:spPr>
        <p:txBody>
          <a:bodyPr wrap="square" rtlCol="0">
            <a:spAutoFit/>
          </a:bodyPr>
          <a:lstStyle/>
          <a:p>
            <a:pPr algn="ctr"/>
            <a:r>
              <a:rPr lang="en-US" sz="1600" dirty="0"/>
              <a:t>PGY-5</a:t>
            </a:r>
          </a:p>
        </p:txBody>
      </p:sp>
      <p:sp>
        <p:nvSpPr>
          <p:cNvPr id="7" name="TextBox 6"/>
          <p:cNvSpPr txBox="1"/>
          <p:nvPr/>
        </p:nvSpPr>
        <p:spPr>
          <a:xfrm>
            <a:off x="4491119" y="3796387"/>
            <a:ext cx="839807" cy="338554"/>
          </a:xfrm>
          <a:prstGeom prst="rect">
            <a:avLst/>
          </a:prstGeom>
          <a:noFill/>
        </p:spPr>
        <p:txBody>
          <a:bodyPr wrap="square" rtlCol="0">
            <a:spAutoFit/>
          </a:bodyPr>
          <a:lstStyle/>
          <a:p>
            <a:pPr algn="ctr"/>
            <a:r>
              <a:rPr lang="en-US" sz="1600" dirty="0"/>
              <a:t>PGY-4</a:t>
            </a:r>
          </a:p>
        </p:txBody>
      </p:sp>
      <p:sp>
        <p:nvSpPr>
          <p:cNvPr id="8" name="TextBox 7"/>
          <p:cNvSpPr txBox="1"/>
          <p:nvPr/>
        </p:nvSpPr>
        <p:spPr>
          <a:xfrm>
            <a:off x="4491119" y="4211572"/>
            <a:ext cx="839807" cy="338554"/>
          </a:xfrm>
          <a:prstGeom prst="rect">
            <a:avLst/>
          </a:prstGeom>
          <a:noFill/>
        </p:spPr>
        <p:txBody>
          <a:bodyPr wrap="square" rtlCol="0">
            <a:spAutoFit/>
          </a:bodyPr>
          <a:lstStyle/>
          <a:p>
            <a:pPr algn="ctr"/>
            <a:r>
              <a:rPr lang="en-US" sz="1600" dirty="0"/>
              <a:t>PGY-3</a:t>
            </a:r>
          </a:p>
        </p:txBody>
      </p:sp>
      <p:cxnSp>
        <p:nvCxnSpPr>
          <p:cNvPr id="12" name="Straight Connector 11"/>
          <p:cNvCxnSpPr>
            <a:stCxn id="5" idx="0"/>
            <a:endCxn id="8" idx="2"/>
          </p:cNvCxnSpPr>
          <p:nvPr/>
        </p:nvCxnSpPr>
        <p:spPr>
          <a:xfrm flipV="1">
            <a:off x="4911023" y="4550126"/>
            <a:ext cx="0" cy="87752"/>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7" idx="2"/>
            <a:endCxn id="8" idx="0"/>
          </p:cNvCxnSpPr>
          <p:nvPr/>
        </p:nvCxnSpPr>
        <p:spPr>
          <a:xfrm>
            <a:off x="4911023" y="4134941"/>
            <a:ext cx="0" cy="76631"/>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6" idx="2"/>
            <a:endCxn id="7" idx="0"/>
          </p:cNvCxnSpPr>
          <p:nvPr/>
        </p:nvCxnSpPr>
        <p:spPr>
          <a:xfrm>
            <a:off x="4911023" y="3467472"/>
            <a:ext cx="0" cy="328915"/>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6" idx="0"/>
          </p:cNvCxnSpPr>
          <p:nvPr/>
        </p:nvCxnSpPr>
        <p:spPr>
          <a:xfrm flipH="1" flipV="1">
            <a:off x="4911022" y="2770909"/>
            <a:ext cx="1" cy="3580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4" idx="0"/>
            <a:endCxn id="5" idx="2"/>
          </p:cNvCxnSpPr>
          <p:nvPr/>
        </p:nvCxnSpPr>
        <p:spPr>
          <a:xfrm flipV="1">
            <a:off x="4911022" y="4976432"/>
            <a:ext cx="1" cy="23995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073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652E5D6-E378-4614-BCBD-8663DD15B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2">
            <a:extLst>
              <a:ext uri="{FF2B5EF4-FFF2-40B4-BE49-F238E27FC236}">
                <a16:creationId xmlns:a16="http://schemas.microsoft.com/office/drawing/2014/main" id="{3A287AC3-AACF-4ADB-9F73-125E714D9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993" y="4367639"/>
            <a:ext cx="11430014" cy="1852186"/>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554477" y="4599160"/>
            <a:ext cx="11079804" cy="1358020"/>
          </a:xfrm>
        </p:spPr>
        <p:txBody>
          <a:bodyPr anchor="ctr">
            <a:normAutofit/>
          </a:bodyPr>
          <a:lstStyle/>
          <a:p>
            <a:pPr algn="ctr"/>
            <a:r>
              <a:rPr lang="en-US" sz="4100" b="1" dirty="0">
                <a:solidFill>
                  <a:schemeClr val="bg1"/>
                </a:solidFill>
              </a:rPr>
              <a:t>Key Points</a:t>
            </a:r>
            <a:endParaRPr lang="en-US" sz="4100" dirty="0">
              <a:solidFill>
                <a:schemeClr val="bg1"/>
              </a:solidFill>
            </a:endParaRPr>
          </a:p>
        </p:txBody>
      </p:sp>
      <p:graphicFrame>
        <p:nvGraphicFramePr>
          <p:cNvPr id="17" name="Content Placeholder 3">
            <a:extLst>
              <a:ext uri="{FF2B5EF4-FFF2-40B4-BE49-F238E27FC236}">
                <a16:creationId xmlns:a16="http://schemas.microsoft.com/office/drawing/2014/main" id="{A4B00836-28FA-4542-B899-39BEAB2F8436}"/>
              </a:ext>
            </a:extLst>
          </p:cNvPr>
          <p:cNvGraphicFramePr>
            <a:graphicFrameLocks noGrp="1"/>
          </p:cNvGraphicFramePr>
          <p:nvPr>
            <p:ph idx="1"/>
            <p:extLst>
              <p:ext uri="{D42A27DB-BD31-4B8C-83A1-F6EECF244321}">
                <p14:modId xmlns:p14="http://schemas.microsoft.com/office/powerpoint/2010/main" val="1664642063"/>
              </p:ext>
            </p:extLst>
          </p:nvPr>
        </p:nvGraphicFramePr>
        <p:xfrm>
          <a:off x="960120" y="640080"/>
          <a:ext cx="10271760" cy="32023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Graphic 7" descr="Bookmark">
            <a:extLst>
              <a:ext uri="{FF2B5EF4-FFF2-40B4-BE49-F238E27FC236}">
                <a16:creationId xmlns:a16="http://schemas.microsoft.com/office/drawing/2014/main" id="{16A7BC1A-6B38-964B-A747-BC44319A54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19881" y="4482506"/>
            <a:ext cx="914400" cy="914400"/>
          </a:xfrm>
          <a:prstGeom prst="rect">
            <a:avLst/>
          </a:prstGeom>
        </p:spPr>
      </p:pic>
    </p:spTree>
    <p:extLst>
      <p:ext uri="{BB962C8B-B14F-4D97-AF65-F5344CB8AC3E}">
        <p14:creationId xmlns:p14="http://schemas.microsoft.com/office/powerpoint/2010/main" val="157727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64EA713-9073-5D46-ABA3-3652E0F61CB7}"/>
              </a:ext>
            </a:extLst>
          </p:cNvPr>
          <p:cNvSpPr>
            <a:spLocks noGrp="1"/>
          </p:cNvSpPr>
          <p:nvPr>
            <p:ph type="title"/>
          </p:nvPr>
        </p:nvSpPr>
        <p:spPr>
          <a:xfrm>
            <a:off x="1069848" y="1298448"/>
            <a:ext cx="7315200" cy="3255264"/>
          </a:xfrm>
        </p:spPr>
        <p:txBody>
          <a:bodyPr vert="horz" lIns="91440" tIns="45720" rIns="91440" bIns="45720" rtlCol="0" anchor="b">
            <a:normAutofit/>
          </a:bodyPr>
          <a:lstStyle/>
          <a:p>
            <a:r>
              <a:rPr lang="en-US" sz="4100" dirty="0">
                <a:solidFill>
                  <a:srgbClr val="FFFFFF"/>
                </a:solidFill>
              </a:rPr>
              <a:t>During each stage of training there will be defined Competencies </a:t>
            </a:r>
            <a:br>
              <a:rPr lang="en-US" sz="4100" dirty="0">
                <a:solidFill>
                  <a:srgbClr val="FFFFFF"/>
                </a:solidFill>
              </a:rPr>
            </a:br>
            <a:r>
              <a:rPr lang="en-US" sz="4100" dirty="0">
                <a:solidFill>
                  <a:srgbClr val="FFFFFF"/>
                </a:solidFill>
              </a:rPr>
              <a:t>(i.e. knowledge &amp; skills) </a:t>
            </a:r>
            <a:br>
              <a:rPr lang="en-US" sz="4100" dirty="0">
                <a:solidFill>
                  <a:srgbClr val="FFFFFF"/>
                </a:solidFill>
              </a:rPr>
            </a:br>
            <a:r>
              <a:rPr lang="en-US" sz="4100" dirty="0">
                <a:solidFill>
                  <a:srgbClr val="FFFFFF"/>
                </a:solidFill>
              </a:rPr>
              <a:t>that a resident must acquire </a:t>
            </a:r>
            <a:br>
              <a:rPr lang="en-US" sz="4100" dirty="0">
                <a:solidFill>
                  <a:srgbClr val="FFFFFF"/>
                </a:solidFill>
              </a:rPr>
            </a:br>
            <a:endParaRPr lang="en-US" sz="4100" dirty="0">
              <a:solidFill>
                <a:srgbClr val="FFFFFF"/>
              </a:solidFill>
            </a:endParaRPr>
          </a:p>
        </p:txBody>
      </p:sp>
      <p:sp useBgFill="1">
        <p:nvSpPr>
          <p:cNvPr id="14" name="Rectangle 13">
            <a:extLst>
              <a:ext uri="{FF2B5EF4-FFF2-40B4-BE49-F238E27FC236}">
                <a16:creationId xmlns:a16="http://schemas.microsoft.com/office/drawing/2014/main" id="{65545176-0CD1-4EE4-9063-A071470E3B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34668" y="0"/>
            <a:ext cx="305733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Checklist">
            <a:extLst>
              <a:ext uri="{FF2B5EF4-FFF2-40B4-BE49-F238E27FC236}">
                <a16:creationId xmlns:a16="http://schemas.microsoft.com/office/drawing/2014/main" id="{A21790DB-AC1C-8242-84A6-336CDEAE2A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96152" y="2219315"/>
            <a:ext cx="2411217" cy="2411217"/>
          </a:xfrm>
          <a:prstGeom prst="rect">
            <a:avLst/>
          </a:prstGeom>
        </p:spPr>
      </p:pic>
    </p:spTree>
    <p:extLst>
      <p:ext uri="{BB962C8B-B14F-4D97-AF65-F5344CB8AC3E}">
        <p14:creationId xmlns:p14="http://schemas.microsoft.com/office/powerpoint/2010/main" val="236533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9">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11">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4" name="Rectangle 13">
            <a:extLst>
              <a:ext uri="{FF2B5EF4-FFF2-40B4-BE49-F238E27FC236}">
                <a16:creationId xmlns:a16="http://schemas.microsoft.com/office/drawing/2014/main" id="{EE72CBEC-7BC8-4019-86DB-1B7604A47A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13DF62F-AB48-084F-A87A-6F51216C2563}"/>
              </a:ext>
            </a:extLst>
          </p:cNvPr>
          <p:cNvSpPr>
            <a:spLocks noGrp="1"/>
          </p:cNvSpPr>
          <p:nvPr>
            <p:ph type="title"/>
          </p:nvPr>
        </p:nvSpPr>
        <p:spPr>
          <a:xfrm>
            <a:off x="4026347" y="2286000"/>
            <a:ext cx="5228890" cy="3810000"/>
          </a:xfrm>
        </p:spPr>
        <p:txBody>
          <a:bodyPr vert="horz" lIns="91440" tIns="45720" rIns="91440" bIns="45720" rtlCol="0" anchor="t">
            <a:normAutofit/>
          </a:bodyPr>
          <a:lstStyle/>
          <a:p>
            <a:r>
              <a:rPr lang="en-US" sz="6600" dirty="0">
                <a:solidFill>
                  <a:schemeClr val="accent1"/>
                </a:solidFill>
              </a:rPr>
              <a:t>Entrustable</a:t>
            </a:r>
            <a:br>
              <a:rPr lang="en-US" sz="6600" dirty="0">
                <a:solidFill>
                  <a:schemeClr val="accent1"/>
                </a:solidFill>
              </a:rPr>
            </a:br>
            <a:r>
              <a:rPr lang="en-US" sz="6600" dirty="0">
                <a:solidFill>
                  <a:schemeClr val="accent1"/>
                </a:solidFill>
              </a:rPr>
              <a:t>Professional</a:t>
            </a:r>
            <a:br>
              <a:rPr lang="en-US" sz="6600" dirty="0">
                <a:solidFill>
                  <a:schemeClr val="accent1"/>
                </a:solidFill>
              </a:rPr>
            </a:br>
            <a:r>
              <a:rPr lang="en-US" sz="6600" dirty="0">
                <a:solidFill>
                  <a:schemeClr val="accent1"/>
                </a:solidFill>
              </a:rPr>
              <a:t>Activities    (EPAs)</a:t>
            </a:r>
          </a:p>
        </p:txBody>
      </p:sp>
      <p:sp>
        <p:nvSpPr>
          <p:cNvPr id="5" name="Text Placeholder 4">
            <a:extLst>
              <a:ext uri="{FF2B5EF4-FFF2-40B4-BE49-F238E27FC236}">
                <a16:creationId xmlns:a16="http://schemas.microsoft.com/office/drawing/2014/main" id="{2339AA7B-4692-3E40-8DAA-2CCBFBD12512}"/>
              </a:ext>
            </a:extLst>
          </p:cNvPr>
          <p:cNvSpPr>
            <a:spLocks noGrp="1"/>
          </p:cNvSpPr>
          <p:nvPr>
            <p:ph type="body" idx="1"/>
          </p:nvPr>
        </p:nvSpPr>
        <p:spPr>
          <a:xfrm>
            <a:off x="4026347" y="922865"/>
            <a:ext cx="5229620" cy="1234491"/>
          </a:xfrm>
        </p:spPr>
        <p:txBody>
          <a:bodyPr vert="horz" lIns="91440" tIns="45720" rIns="91440" bIns="45720" rtlCol="0" anchor="b">
            <a:normAutofit/>
          </a:bodyPr>
          <a:lstStyle/>
          <a:p>
            <a:r>
              <a:rPr lang="en-US" sz="2400" dirty="0">
                <a:solidFill>
                  <a:schemeClr val="accent1">
                    <a:lumMod val="75000"/>
                  </a:schemeClr>
                </a:solidFill>
              </a:rPr>
              <a:t>These competencies are called</a:t>
            </a:r>
          </a:p>
        </p:txBody>
      </p:sp>
      <p:sp>
        <p:nvSpPr>
          <p:cNvPr id="25" name="Rectangle 15">
            <a:extLst>
              <a:ext uri="{FF2B5EF4-FFF2-40B4-BE49-F238E27FC236}">
                <a16:creationId xmlns:a16="http://schemas.microsoft.com/office/drawing/2014/main" id="{8B3A7788-AA18-4395-B0A6-3C50CCB60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3724447" cy="139535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7">
            <a:extLst>
              <a:ext uri="{FF2B5EF4-FFF2-40B4-BE49-F238E27FC236}">
                <a16:creationId xmlns:a16="http://schemas.microsoft.com/office/drawing/2014/main" id="{6848EF24-56BA-4684-8BB7-8280CBCE3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0323" y="767825"/>
            <a:ext cx="643467" cy="1395357"/>
          </a:xfrm>
          <a:prstGeom prst="rect">
            <a:avLst/>
          </a:prstGeom>
          <a:solidFill>
            <a:srgbClr val="BB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5C3D107-2A0D-4A60-B10A-7E5349DAF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5999"/>
            <a:ext cx="3731816" cy="381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0E42B6A5-A12D-4C68-892C-4844407DA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0323" y="2285999"/>
            <a:ext cx="645258" cy="3809999"/>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4468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2">
            <a:extLst>
              <a:ext uri="{FF2B5EF4-FFF2-40B4-BE49-F238E27FC236}">
                <a16:creationId xmlns:a16="http://schemas.microsoft.com/office/drawing/2014/main" id="{845DB188-4006-4207-A473-B4B569C5B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4">
            <a:extLst>
              <a:ext uri="{FF2B5EF4-FFF2-40B4-BE49-F238E27FC236}">
                <a16:creationId xmlns:a16="http://schemas.microsoft.com/office/drawing/2014/main" id="{BAB4522D-D095-4687-BFB3-976E665AD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p:cNvSpPr>
            <a:spLocks noGrp="1"/>
          </p:cNvSpPr>
          <p:nvPr>
            <p:ph type="title"/>
          </p:nvPr>
        </p:nvSpPr>
        <p:spPr>
          <a:xfrm>
            <a:off x="252919" y="1123837"/>
            <a:ext cx="2947482" cy="4601183"/>
          </a:xfrm>
        </p:spPr>
        <p:txBody>
          <a:bodyPr vert="horz" lIns="91440" tIns="45720" rIns="91440" bIns="45720" rtlCol="0" anchor="ctr">
            <a:normAutofit/>
          </a:bodyPr>
          <a:lstStyle/>
          <a:p>
            <a:r>
              <a:rPr lang="en-US" sz="3600" b="1" dirty="0"/>
              <a:t>Entrustable</a:t>
            </a:r>
            <a:br>
              <a:rPr lang="en-US" sz="3600" b="1" dirty="0"/>
            </a:br>
            <a:r>
              <a:rPr lang="en-US" sz="3600" b="1" dirty="0"/>
              <a:t>Professional</a:t>
            </a:r>
            <a:br>
              <a:rPr lang="en-US" sz="3600" b="1" dirty="0"/>
            </a:br>
            <a:r>
              <a:rPr lang="en-US" sz="3600" b="1" dirty="0"/>
              <a:t>Activities </a:t>
            </a:r>
            <a:br>
              <a:rPr lang="en-US" sz="3600" b="1" dirty="0"/>
            </a:br>
            <a:r>
              <a:rPr lang="en-US" sz="3600" b="1" dirty="0"/>
              <a:t>(EPAs)</a:t>
            </a:r>
          </a:p>
        </p:txBody>
      </p:sp>
      <p:graphicFrame>
        <p:nvGraphicFramePr>
          <p:cNvPr id="29" name="Text Placeholder 5">
            <a:extLst>
              <a:ext uri="{FF2B5EF4-FFF2-40B4-BE49-F238E27FC236}">
                <a16:creationId xmlns:a16="http://schemas.microsoft.com/office/drawing/2014/main" id="{BD1D1CF2-89ED-4471-8308-8911D68B3355}"/>
              </a:ext>
            </a:extLst>
          </p:cNvPr>
          <p:cNvGraphicFramePr/>
          <p:nvPr>
            <p:extLst>
              <p:ext uri="{D42A27DB-BD31-4B8C-83A1-F6EECF244321}">
                <p14:modId xmlns:p14="http://schemas.microsoft.com/office/powerpoint/2010/main" val="1561823186"/>
              </p:ext>
            </p:extLst>
          </p:nvPr>
        </p:nvGraphicFramePr>
        <p:xfrm>
          <a:off x="4087597" y="880766"/>
          <a:ext cx="7728267" cy="5087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4402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9">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11">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4" name="Rectangle 13">
            <a:extLst>
              <a:ext uri="{FF2B5EF4-FFF2-40B4-BE49-F238E27FC236}">
                <a16:creationId xmlns:a16="http://schemas.microsoft.com/office/drawing/2014/main" id="{EE72CBEC-7BC8-4019-86DB-1B7604A47A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13DF62F-AB48-084F-A87A-6F51216C2563}"/>
              </a:ext>
            </a:extLst>
          </p:cNvPr>
          <p:cNvSpPr>
            <a:spLocks noGrp="1"/>
          </p:cNvSpPr>
          <p:nvPr>
            <p:ph type="title"/>
          </p:nvPr>
        </p:nvSpPr>
        <p:spPr>
          <a:xfrm>
            <a:off x="4026347" y="2286000"/>
            <a:ext cx="5389116" cy="3810000"/>
          </a:xfrm>
        </p:spPr>
        <p:txBody>
          <a:bodyPr vert="horz" lIns="91440" tIns="45720" rIns="91440" bIns="45720" rtlCol="0" anchor="t">
            <a:normAutofit/>
          </a:bodyPr>
          <a:lstStyle/>
          <a:p>
            <a:r>
              <a:rPr lang="en-US" sz="6600" dirty="0">
                <a:solidFill>
                  <a:schemeClr val="accent1"/>
                </a:solidFill>
              </a:rPr>
              <a:t>Developmental</a:t>
            </a:r>
            <a:br>
              <a:rPr lang="en-US" sz="6600" dirty="0">
                <a:solidFill>
                  <a:schemeClr val="accent1"/>
                </a:solidFill>
              </a:rPr>
            </a:br>
            <a:r>
              <a:rPr lang="en-US" sz="6600" dirty="0">
                <a:solidFill>
                  <a:schemeClr val="accent1"/>
                </a:solidFill>
              </a:rPr>
              <a:t>Milestones</a:t>
            </a:r>
          </a:p>
        </p:txBody>
      </p:sp>
      <p:sp>
        <p:nvSpPr>
          <p:cNvPr id="5" name="Text Placeholder 4">
            <a:extLst>
              <a:ext uri="{FF2B5EF4-FFF2-40B4-BE49-F238E27FC236}">
                <a16:creationId xmlns:a16="http://schemas.microsoft.com/office/drawing/2014/main" id="{2339AA7B-4692-3E40-8DAA-2CCBFBD12512}"/>
              </a:ext>
            </a:extLst>
          </p:cNvPr>
          <p:cNvSpPr>
            <a:spLocks noGrp="1"/>
          </p:cNvSpPr>
          <p:nvPr>
            <p:ph type="body" idx="1"/>
          </p:nvPr>
        </p:nvSpPr>
        <p:spPr>
          <a:xfrm>
            <a:off x="4026347" y="922865"/>
            <a:ext cx="5229620" cy="1234491"/>
          </a:xfrm>
        </p:spPr>
        <p:txBody>
          <a:bodyPr vert="horz" lIns="91440" tIns="45720" rIns="91440" bIns="45720" rtlCol="0" anchor="b">
            <a:normAutofit/>
          </a:bodyPr>
          <a:lstStyle/>
          <a:p>
            <a:r>
              <a:rPr lang="en-US" sz="2400" dirty="0">
                <a:solidFill>
                  <a:schemeClr val="accent1">
                    <a:lumMod val="75000"/>
                  </a:schemeClr>
                </a:solidFill>
              </a:rPr>
              <a:t>EPAs can be broken down into smaller, component parts called</a:t>
            </a:r>
          </a:p>
        </p:txBody>
      </p:sp>
      <p:sp>
        <p:nvSpPr>
          <p:cNvPr id="25" name="Rectangle 15">
            <a:extLst>
              <a:ext uri="{FF2B5EF4-FFF2-40B4-BE49-F238E27FC236}">
                <a16:creationId xmlns:a16="http://schemas.microsoft.com/office/drawing/2014/main" id="{8B3A7788-AA18-4395-B0A6-3C50CCB60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3724447" cy="139535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7">
            <a:extLst>
              <a:ext uri="{FF2B5EF4-FFF2-40B4-BE49-F238E27FC236}">
                <a16:creationId xmlns:a16="http://schemas.microsoft.com/office/drawing/2014/main" id="{6848EF24-56BA-4684-8BB7-8280CBCE3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0323" y="767825"/>
            <a:ext cx="643467" cy="1395357"/>
          </a:xfrm>
          <a:prstGeom prst="rect">
            <a:avLst/>
          </a:prstGeom>
          <a:solidFill>
            <a:srgbClr val="BB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5C3D107-2A0D-4A60-B10A-7E5349DAF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5999"/>
            <a:ext cx="3731816" cy="381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0E42B6A5-A12D-4C68-892C-4844407DA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0323" y="2285999"/>
            <a:ext cx="645258" cy="3809999"/>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descr="EPA Milestone Logo.jpg">
            <a:extLst>
              <a:ext uri="{FF2B5EF4-FFF2-40B4-BE49-F238E27FC236}">
                <a16:creationId xmlns:a16="http://schemas.microsoft.com/office/drawing/2014/main" id="{90A65D2A-D619-F746-89F0-F030D41EC8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2634" y="3277553"/>
            <a:ext cx="3474720" cy="3474720"/>
          </a:xfrm>
          <a:prstGeom prst="rect">
            <a:avLst/>
          </a:prstGeom>
        </p:spPr>
      </p:pic>
    </p:spTree>
    <p:extLst>
      <p:ext uri="{BB962C8B-B14F-4D97-AF65-F5344CB8AC3E}">
        <p14:creationId xmlns:p14="http://schemas.microsoft.com/office/powerpoint/2010/main" val="334830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2">
            <a:extLst>
              <a:ext uri="{FF2B5EF4-FFF2-40B4-BE49-F238E27FC236}">
                <a16:creationId xmlns:a16="http://schemas.microsoft.com/office/drawing/2014/main" id="{845DB188-4006-4207-A473-B4B569C5B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4">
            <a:extLst>
              <a:ext uri="{FF2B5EF4-FFF2-40B4-BE49-F238E27FC236}">
                <a16:creationId xmlns:a16="http://schemas.microsoft.com/office/drawing/2014/main" id="{BAB4522D-D095-4687-BFB3-976E665AD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p:cNvSpPr>
            <a:spLocks noGrp="1"/>
          </p:cNvSpPr>
          <p:nvPr>
            <p:ph type="title"/>
          </p:nvPr>
        </p:nvSpPr>
        <p:spPr>
          <a:xfrm>
            <a:off x="252919" y="1123837"/>
            <a:ext cx="2947482" cy="4601183"/>
          </a:xfrm>
        </p:spPr>
        <p:txBody>
          <a:bodyPr vert="horz" lIns="91440" tIns="45720" rIns="91440" bIns="45720" rtlCol="0" anchor="ctr">
            <a:normAutofit/>
          </a:bodyPr>
          <a:lstStyle/>
          <a:p>
            <a:r>
              <a:rPr lang="en-US" b="1" dirty="0"/>
              <a:t>Developmental </a:t>
            </a:r>
            <a:br>
              <a:rPr lang="en-US" b="1" dirty="0"/>
            </a:br>
            <a:r>
              <a:rPr lang="en-US" b="1" dirty="0"/>
              <a:t>Milestones</a:t>
            </a:r>
          </a:p>
        </p:txBody>
      </p:sp>
      <p:graphicFrame>
        <p:nvGraphicFramePr>
          <p:cNvPr id="29" name="Text Placeholder 5">
            <a:extLst>
              <a:ext uri="{FF2B5EF4-FFF2-40B4-BE49-F238E27FC236}">
                <a16:creationId xmlns:a16="http://schemas.microsoft.com/office/drawing/2014/main" id="{BD1D1CF2-89ED-4471-8308-8911D68B3355}"/>
              </a:ext>
            </a:extLst>
          </p:cNvPr>
          <p:cNvGraphicFramePr/>
          <p:nvPr>
            <p:extLst>
              <p:ext uri="{D42A27DB-BD31-4B8C-83A1-F6EECF244321}">
                <p14:modId xmlns:p14="http://schemas.microsoft.com/office/powerpoint/2010/main" val="1160834937"/>
              </p:ext>
            </p:extLst>
          </p:nvPr>
        </p:nvGraphicFramePr>
        <p:xfrm>
          <a:off x="4087597" y="880766"/>
          <a:ext cx="7728267" cy="5087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Graphic 2" descr="Single gear">
            <a:extLst>
              <a:ext uri="{FF2B5EF4-FFF2-40B4-BE49-F238E27FC236}">
                <a16:creationId xmlns:a16="http://schemas.microsoft.com/office/drawing/2014/main" id="{47AE522A-BAB6-A747-800B-326D5610A09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79574" y="2414588"/>
            <a:ext cx="696658" cy="696658"/>
          </a:xfrm>
          <a:prstGeom prst="rect">
            <a:avLst/>
          </a:prstGeom>
        </p:spPr>
      </p:pic>
      <p:pic>
        <p:nvPicPr>
          <p:cNvPr id="6" name="Graphic 5" descr="Head with gears">
            <a:extLst>
              <a:ext uri="{FF2B5EF4-FFF2-40B4-BE49-F238E27FC236}">
                <a16:creationId xmlns:a16="http://schemas.microsoft.com/office/drawing/2014/main" id="{ED7FAE54-A1BE-6E4B-BE65-6625085C0F4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15293" y="3746755"/>
            <a:ext cx="696658" cy="696658"/>
          </a:xfrm>
          <a:prstGeom prst="rect">
            <a:avLst/>
          </a:prstGeom>
        </p:spPr>
      </p:pic>
    </p:spTree>
    <p:extLst>
      <p:ext uri="{BB962C8B-B14F-4D97-AF65-F5344CB8AC3E}">
        <p14:creationId xmlns:p14="http://schemas.microsoft.com/office/powerpoint/2010/main" val="111231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86EEAC6-011F-4499-ACFF-2FDC742DB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6970F14D-B6E6-40EA-96B4-4E18D0CF9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52919" y="1123837"/>
            <a:ext cx="2947482" cy="1283461"/>
          </a:xfrm>
        </p:spPr>
        <p:txBody>
          <a:bodyPr vert="horz" lIns="91440" tIns="45720" rIns="91440" bIns="45720" rtlCol="0" anchor="b">
            <a:normAutofit/>
          </a:bodyPr>
          <a:lstStyle/>
          <a:p>
            <a:r>
              <a:rPr lang="en-US" sz="3600" dirty="0"/>
              <a:t>We are doing well…</a:t>
            </a:r>
          </a:p>
        </p:txBody>
      </p:sp>
      <p:sp>
        <p:nvSpPr>
          <p:cNvPr id="4" name="Text Placeholder 3"/>
          <p:cNvSpPr>
            <a:spLocks noGrp="1"/>
          </p:cNvSpPr>
          <p:nvPr>
            <p:ph type="body" sz="half" idx="2"/>
          </p:nvPr>
        </p:nvSpPr>
        <p:spPr>
          <a:xfrm>
            <a:off x="252920" y="2407298"/>
            <a:ext cx="2947482" cy="3498980"/>
          </a:xfrm>
        </p:spPr>
        <p:txBody>
          <a:bodyPr vert="horz" lIns="91440" tIns="45720" rIns="91440" bIns="45720" rtlCol="0" anchor="t">
            <a:normAutofit/>
          </a:bodyPr>
          <a:lstStyle/>
          <a:p>
            <a:pPr indent="-182880">
              <a:lnSpc>
                <a:spcPct val="90000"/>
              </a:lnSpc>
              <a:buFont typeface="Wingdings 2" pitchFamily="18" charset="2"/>
              <a:buChar char=""/>
            </a:pPr>
            <a:endParaRPr lang="en-US" sz="1600" dirty="0">
              <a:solidFill>
                <a:schemeClr val="bg1"/>
              </a:solidFill>
            </a:endParaRPr>
          </a:p>
          <a:p>
            <a:pPr indent="-182880">
              <a:lnSpc>
                <a:spcPct val="90000"/>
              </a:lnSpc>
              <a:buFont typeface="Wingdings 2" pitchFamily="18" charset="2"/>
              <a:buChar char=""/>
            </a:pPr>
            <a:r>
              <a:rPr lang="en-US" sz="2400" b="1" dirty="0">
                <a:solidFill>
                  <a:schemeClr val="bg1"/>
                </a:solidFill>
              </a:rPr>
              <a:t>Why would we change anything?</a:t>
            </a:r>
          </a:p>
        </p:txBody>
      </p:sp>
      <p:pic>
        <p:nvPicPr>
          <p:cNvPr id="7" name="Picture Placeholder 6" descr="Untitled.png"/>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794" r="791" b="-1"/>
          <a:stretch/>
        </p:blipFill>
        <p:spPr>
          <a:xfrm>
            <a:off x="3778897" y="758952"/>
            <a:ext cx="7772401" cy="5330952"/>
          </a:xfrm>
          <a:prstGeom prst="rect">
            <a:avLst/>
          </a:prstGeom>
        </p:spPr>
      </p:pic>
    </p:spTree>
    <p:extLst>
      <p:ext uri="{BB962C8B-B14F-4D97-AF65-F5344CB8AC3E}">
        <p14:creationId xmlns:p14="http://schemas.microsoft.com/office/powerpoint/2010/main" val="781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5B55554-B1F9-9D40-8647-08728C6BF8D7}"/>
              </a:ext>
            </a:extLst>
          </p:cNvPr>
          <p:cNvSpPr>
            <a:spLocks noGrp="1"/>
          </p:cNvSpPr>
          <p:nvPr>
            <p:ph type="title"/>
          </p:nvPr>
        </p:nvSpPr>
        <p:spPr>
          <a:xfrm>
            <a:off x="1040720" y="5095180"/>
            <a:ext cx="10210862" cy="1065690"/>
          </a:xfrm>
        </p:spPr>
        <p:txBody>
          <a:bodyPr vert="horz" lIns="91440" tIns="45720" rIns="91440" bIns="45720" rtlCol="0" anchor="b">
            <a:noAutofit/>
          </a:bodyPr>
          <a:lstStyle/>
          <a:p>
            <a:r>
              <a:rPr lang="en-US" sz="4000" spc="-100" dirty="0"/>
              <a:t>The Royal College will define which EPAs a resident must acquire before they can advance to the next Stage of Training.</a:t>
            </a:r>
          </a:p>
        </p:txBody>
      </p:sp>
      <p:sp>
        <p:nvSpPr>
          <p:cNvPr id="4" name="Trapezoid 3">
            <a:extLst>
              <a:ext uri="{FF2B5EF4-FFF2-40B4-BE49-F238E27FC236}">
                <a16:creationId xmlns:a16="http://schemas.microsoft.com/office/drawing/2014/main" id="{0F9EA49B-513C-9A4A-AFB7-98BB7CECBEC3}"/>
              </a:ext>
            </a:extLst>
          </p:cNvPr>
          <p:cNvSpPr/>
          <p:nvPr/>
        </p:nvSpPr>
        <p:spPr>
          <a:xfrm flipV="1">
            <a:off x="4182534" y="3428994"/>
            <a:ext cx="4959086" cy="669217"/>
          </a:xfrm>
          <a:prstGeom prst="trapezoid">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E9A3268D-9738-F04C-8524-1FB43FC1EDF5}"/>
              </a:ext>
            </a:extLst>
          </p:cNvPr>
          <p:cNvSpPr/>
          <p:nvPr/>
        </p:nvSpPr>
        <p:spPr>
          <a:xfrm flipV="1">
            <a:off x="3979333" y="2403995"/>
            <a:ext cx="5435600" cy="810626"/>
          </a:xfrm>
          <a:prstGeom prst="trapezoid">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54C1051F-5BF3-DD4A-8B56-784817850EC1}"/>
              </a:ext>
            </a:extLst>
          </p:cNvPr>
          <p:cNvSpPr/>
          <p:nvPr/>
        </p:nvSpPr>
        <p:spPr>
          <a:xfrm flipV="1">
            <a:off x="3488264" y="375034"/>
            <a:ext cx="6366935" cy="797227"/>
          </a:xfrm>
          <a:prstGeom prst="trapezoid">
            <a:avLst/>
          </a:prstGeom>
          <a:solidFill>
            <a:srgbClr val="002060"/>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5CF304D9-B12F-FA4B-853F-2071315FB98B}"/>
              </a:ext>
            </a:extLst>
          </p:cNvPr>
          <p:cNvSpPr/>
          <p:nvPr/>
        </p:nvSpPr>
        <p:spPr>
          <a:xfrm flipV="1">
            <a:off x="3691467" y="1337342"/>
            <a:ext cx="6011333" cy="901572"/>
          </a:xfrm>
          <a:prstGeom prst="trapezoid">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EPA Milestone Logo.jpg">
            <a:extLst>
              <a:ext uri="{FF2B5EF4-FFF2-40B4-BE49-F238E27FC236}">
                <a16:creationId xmlns:a16="http://schemas.microsoft.com/office/drawing/2014/main" id="{1C2A5CB4-32CC-F446-9D79-5DF751B4BD7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488831" y="477686"/>
            <a:ext cx="584937" cy="584937"/>
          </a:xfrm>
          <a:prstGeom prst="rect">
            <a:avLst/>
          </a:prstGeom>
        </p:spPr>
      </p:pic>
      <p:pic>
        <p:nvPicPr>
          <p:cNvPr id="18" name="Picture 17" descr="EPA Milestone Logo.jpg">
            <a:extLst>
              <a:ext uri="{FF2B5EF4-FFF2-40B4-BE49-F238E27FC236}">
                <a16:creationId xmlns:a16="http://schemas.microsoft.com/office/drawing/2014/main" id="{6694BDD8-EA46-1248-B658-0F5462BA2A7D}"/>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8981609" y="1559221"/>
            <a:ext cx="584937" cy="584937"/>
          </a:xfrm>
          <a:prstGeom prst="rect">
            <a:avLst/>
          </a:prstGeom>
        </p:spPr>
      </p:pic>
      <p:pic>
        <p:nvPicPr>
          <p:cNvPr id="19" name="Picture 18" descr="EPA Milestone Logo.jpg">
            <a:extLst>
              <a:ext uri="{FF2B5EF4-FFF2-40B4-BE49-F238E27FC236}">
                <a16:creationId xmlns:a16="http://schemas.microsoft.com/office/drawing/2014/main" id="{82EE858C-54D3-4E44-B4CD-BF9CFA471308}"/>
              </a:ext>
            </a:extLst>
          </p:cNvPr>
          <p:cNvPicPr>
            <a:picLocks noChangeAspect="1"/>
          </p:cNvPicPr>
          <p:nvPr/>
        </p:nvPicPr>
        <p:blipFill>
          <a:blip r:embed="rId2">
            <a:extLst>
              <a:ext uri="{BEBA8EAE-BF5A-486C-A8C5-ECC9F3942E4B}">
                <a14:imgProps xmlns:a14="http://schemas.microsoft.com/office/drawing/2010/main">
                  <a14:imgLayer r:embed="rId5">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834938" y="2539739"/>
            <a:ext cx="584937" cy="584937"/>
          </a:xfrm>
          <a:prstGeom prst="rect">
            <a:avLst/>
          </a:prstGeom>
        </p:spPr>
      </p:pic>
      <p:pic>
        <p:nvPicPr>
          <p:cNvPr id="20" name="Picture 19" descr="EPA Milestone Logo.jpg">
            <a:extLst>
              <a:ext uri="{FF2B5EF4-FFF2-40B4-BE49-F238E27FC236}">
                <a16:creationId xmlns:a16="http://schemas.microsoft.com/office/drawing/2014/main" id="{CB540345-1851-724B-BF5F-138E5DE364D1}"/>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056900" y="2537601"/>
            <a:ext cx="584937" cy="584937"/>
          </a:xfrm>
          <a:prstGeom prst="rect">
            <a:avLst/>
          </a:prstGeom>
        </p:spPr>
      </p:pic>
      <p:pic>
        <p:nvPicPr>
          <p:cNvPr id="21" name="Picture 20" descr="EPA Milestone Logo.jpg">
            <a:extLst>
              <a:ext uri="{FF2B5EF4-FFF2-40B4-BE49-F238E27FC236}">
                <a16:creationId xmlns:a16="http://schemas.microsoft.com/office/drawing/2014/main" id="{9ADF85E2-69B8-C34E-AE74-8683D5B23E9B}"/>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343319" y="2559331"/>
            <a:ext cx="584937" cy="584937"/>
          </a:xfrm>
          <a:prstGeom prst="rect">
            <a:avLst/>
          </a:prstGeom>
        </p:spPr>
      </p:pic>
      <p:pic>
        <p:nvPicPr>
          <p:cNvPr id="22" name="Picture 21" descr="EPA Milestone Logo.jpg">
            <a:extLst>
              <a:ext uri="{FF2B5EF4-FFF2-40B4-BE49-F238E27FC236}">
                <a16:creationId xmlns:a16="http://schemas.microsoft.com/office/drawing/2014/main" id="{68F33B40-BB02-1E4F-8990-78F86A23F729}"/>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5561214" y="2550129"/>
            <a:ext cx="584937" cy="584937"/>
          </a:xfrm>
          <a:prstGeom prst="rect">
            <a:avLst/>
          </a:prstGeom>
        </p:spPr>
      </p:pic>
      <p:pic>
        <p:nvPicPr>
          <p:cNvPr id="23" name="Picture 22" descr="EPA Milestone Logo.jpg">
            <a:extLst>
              <a:ext uri="{FF2B5EF4-FFF2-40B4-BE49-F238E27FC236}">
                <a16:creationId xmlns:a16="http://schemas.microsoft.com/office/drawing/2014/main" id="{230554B2-32D3-0448-86C2-56FDDE3DD053}"/>
              </a:ext>
            </a:extLst>
          </p:cNvPr>
          <p:cNvPicPr>
            <a:picLocks noChangeAspect="1"/>
          </p:cNvPicPr>
          <p:nvPr/>
        </p:nvPicPr>
        <p:blipFill>
          <a:blip r:embed="rId2">
            <a:extLst>
              <a:ext uri="{BEBA8EAE-BF5A-486C-A8C5-ECC9F3942E4B}">
                <a14:imgProps xmlns:a14="http://schemas.microsoft.com/office/drawing/2010/main">
                  <a14:imgLayer r:embed="rId6">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4867038" y="2555418"/>
            <a:ext cx="584937" cy="584937"/>
          </a:xfrm>
          <a:prstGeom prst="rect">
            <a:avLst/>
          </a:prstGeom>
        </p:spPr>
      </p:pic>
      <p:pic>
        <p:nvPicPr>
          <p:cNvPr id="24" name="Picture 23" descr="EPA Milestone Logo.jpg">
            <a:extLst>
              <a:ext uri="{FF2B5EF4-FFF2-40B4-BE49-F238E27FC236}">
                <a16:creationId xmlns:a16="http://schemas.microsoft.com/office/drawing/2014/main" id="{222C751C-9AD7-7547-8A44-189ADCB2BAAD}"/>
              </a:ext>
            </a:extLst>
          </p:cNvPr>
          <p:cNvPicPr>
            <a:picLocks noChangeAspect="1"/>
          </p:cNvPicPr>
          <p:nvPr/>
        </p:nvPicPr>
        <p:blipFill>
          <a:blip r:embed="rId2">
            <a:extLst>
              <a:ext uri="{BEBA8EAE-BF5A-486C-A8C5-ECC9F3942E4B}">
                <a14:imgProps xmlns:a14="http://schemas.microsoft.com/office/drawing/2010/main">
                  <a14:imgLayer r:embed="rId7">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928256" y="3534617"/>
            <a:ext cx="584937" cy="584937"/>
          </a:xfrm>
          <a:prstGeom prst="rect">
            <a:avLst/>
          </a:prstGeom>
        </p:spPr>
      </p:pic>
      <p:pic>
        <p:nvPicPr>
          <p:cNvPr id="25" name="Picture 24" descr="EPA Milestone Logo.jpg">
            <a:extLst>
              <a:ext uri="{FF2B5EF4-FFF2-40B4-BE49-F238E27FC236}">
                <a16:creationId xmlns:a16="http://schemas.microsoft.com/office/drawing/2014/main" id="{A438D5EA-BC4D-BB4E-94ED-A5C40E854444}"/>
              </a:ext>
            </a:extLst>
          </p:cNvPr>
          <p:cNvPicPr>
            <a:picLocks noChangeAspect="1"/>
          </p:cNvPicPr>
          <p:nvPr/>
        </p:nvPicPr>
        <p:blipFill>
          <a:blip r:embed="rId2">
            <a:extLst>
              <a:ext uri="{BEBA8EAE-BF5A-486C-A8C5-ECC9F3942E4B}">
                <a14:imgProps xmlns:a14="http://schemas.microsoft.com/office/drawing/2010/main">
                  <a14:imgLayer r:embed="rId8">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013705" y="3538748"/>
            <a:ext cx="584937" cy="584937"/>
          </a:xfrm>
          <a:prstGeom prst="rect">
            <a:avLst/>
          </a:prstGeom>
        </p:spPr>
      </p:pic>
      <p:pic>
        <p:nvPicPr>
          <p:cNvPr id="26" name="Picture 25" descr="EPA Milestone Logo.jpg">
            <a:extLst>
              <a:ext uri="{FF2B5EF4-FFF2-40B4-BE49-F238E27FC236}">
                <a16:creationId xmlns:a16="http://schemas.microsoft.com/office/drawing/2014/main" id="{65B9FB6A-86B6-5446-B3DA-21ECA8915E66}"/>
              </a:ext>
            </a:extLst>
          </p:cNvPr>
          <p:cNvPicPr>
            <a:picLocks noChangeAspect="1"/>
          </p:cNvPicPr>
          <p:nvPr/>
        </p:nvPicPr>
        <p:blipFill>
          <a:blip r:embed="rId2">
            <a:extLst>
              <a:ext uri="{BEBA8EAE-BF5A-486C-A8C5-ECC9F3942E4B}">
                <a14:imgProps xmlns:a14="http://schemas.microsoft.com/office/drawing/2010/main">
                  <a14:imgLayer r:embed="rId9">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8444768" y="1559221"/>
            <a:ext cx="584937" cy="584937"/>
          </a:xfrm>
          <a:prstGeom prst="rect">
            <a:avLst/>
          </a:prstGeom>
        </p:spPr>
      </p:pic>
      <p:pic>
        <p:nvPicPr>
          <p:cNvPr id="27" name="Picture 26" descr="EPA Milestone Logo.jpg">
            <a:extLst>
              <a:ext uri="{FF2B5EF4-FFF2-40B4-BE49-F238E27FC236}">
                <a16:creationId xmlns:a16="http://schemas.microsoft.com/office/drawing/2014/main" id="{A493F810-E8D6-E840-ADEA-5C09E6A1819C}"/>
              </a:ext>
            </a:extLst>
          </p:cNvPr>
          <p:cNvPicPr>
            <a:picLocks noChangeAspect="1"/>
          </p:cNvPicPr>
          <p:nvPr/>
        </p:nvPicPr>
        <p:blipFill>
          <a:blip r:embed="rId2">
            <a:extLst>
              <a:ext uri="{BEBA8EAE-BF5A-486C-A8C5-ECC9F3942E4B}">
                <a14:imgProps xmlns:a14="http://schemas.microsoft.com/office/drawing/2010/main">
                  <a14:imgLayer r:embed="rId8">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083819" y="1559223"/>
            <a:ext cx="584937" cy="584937"/>
          </a:xfrm>
          <a:prstGeom prst="rect">
            <a:avLst/>
          </a:prstGeom>
        </p:spPr>
      </p:pic>
      <p:pic>
        <p:nvPicPr>
          <p:cNvPr id="28" name="Picture 27" descr="EPA Milestone Logo.jpg">
            <a:extLst>
              <a:ext uri="{FF2B5EF4-FFF2-40B4-BE49-F238E27FC236}">
                <a16:creationId xmlns:a16="http://schemas.microsoft.com/office/drawing/2014/main" id="{9A9B5520-B9F7-214F-87A6-1515C65E37EE}"/>
              </a:ext>
            </a:extLst>
          </p:cNvPr>
          <p:cNvPicPr>
            <a:picLocks noChangeAspect="1"/>
          </p:cNvPicPr>
          <p:nvPr/>
        </p:nvPicPr>
        <p:blipFill>
          <a:blip r:embed="rId2">
            <a:extLst>
              <a:ext uri="{BEBA8EAE-BF5A-486C-A8C5-ECC9F3942E4B}">
                <a14:imgProps xmlns:a14="http://schemas.microsoft.com/office/drawing/2010/main">
                  <a14:imgLayer r:embed="rId10">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5511062" y="1559224"/>
            <a:ext cx="584937" cy="584937"/>
          </a:xfrm>
          <a:prstGeom prst="rect">
            <a:avLst/>
          </a:prstGeom>
        </p:spPr>
      </p:pic>
      <p:pic>
        <p:nvPicPr>
          <p:cNvPr id="29" name="Picture 28" descr="EPA Milestone Logo.jpg">
            <a:extLst>
              <a:ext uri="{FF2B5EF4-FFF2-40B4-BE49-F238E27FC236}">
                <a16:creationId xmlns:a16="http://schemas.microsoft.com/office/drawing/2014/main" id="{99703370-0CE0-BB40-92F1-73F68AFC9E83}"/>
              </a:ext>
            </a:extLst>
          </p:cNvPr>
          <p:cNvPicPr>
            <a:picLocks noChangeAspect="1"/>
          </p:cNvPicPr>
          <p:nvPr/>
        </p:nvPicPr>
        <p:blipFill>
          <a:blip r:embed="rId2">
            <a:extLst>
              <a:ext uri="{BEBA8EAE-BF5A-486C-A8C5-ECC9F3942E4B}">
                <a14:imgProps xmlns:a14="http://schemas.microsoft.com/office/drawing/2010/main">
                  <a14:imgLayer r:embed="rId11">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4944613" y="1559225"/>
            <a:ext cx="584937" cy="584937"/>
          </a:xfrm>
          <a:prstGeom prst="rect">
            <a:avLst/>
          </a:prstGeom>
        </p:spPr>
      </p:pic>
      <p:pic>
        <p:nvPicPr>
          <p:cNvPr id="30" name="Picture 29" descr="EPA Milestone Logo.jpg">
            <a:extLst>
              <a:ext uri="{FF2B5EF4-FFF2-40B4-BE49-F238E27FC236}">
                <a16:creationId xmlns:a16="http://schemas.microsoft.com/office/drawing/2014/main" id="{9EB09FA8-53B0-0042-8EFA-A4834B1EF08A}"/>
              </a:ext>
            </a:extLst>
          </p:cNvPr>
          <p:cNvPicPr>
            <a:picLocks noChangeAspect="1"/>
          </p:cNvPicPr>
          <p:nvPr/>
        </p:nvPicPr>
        <p:blipFill>
          <a:blip r:embed="rId2">
            <a:extLst>
              <a:ext uri="{BEBA8EAE-BF5A-486C-A8C5-ECC9F3942E4B}">
                <a14:imgProps xmlns:a14="http://schemas.microsoft.com/office/drawing/2010/main">
                  <a14:imgLayer r:embed="rId12">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4359676" y="1559226"/>
            <a:ext cx="584937" cy="584937"/>
          </a:xfrm>
          <a:prstGeom prst="rect">
            <a:avLst/>
          </a:prstGeom>
        </p:spPr>
      </p:pic>
      <p:pic>
        <p:nvPicPr>
          <p:cNvPr id="31" name="Picture 30" descr="EPA Milestone Logo.jpg">
            <a:extLst>
              <a:ext uri="{FF2B5EF4-FFF2-40B4-BE49-F238E27FC236}">
                <a16:creationId xmlns:a16="http://schemas.microsoft.com/office/drawing/2014/main" id="{4E181915-3ED6-7446-8C97-25E02939BDC6}"/>
              </a:ext>
            </a:extLst>
          </p:cNvPr>
          <p:cNvPicPr>
            <a:picLocks noChangeAspect="1"/>
          </p:cNvPicPr>
          <p:nvPr/>
        </p:nvPicPr>
        <p:blipFill>
          <a:blip r:embed="rId2">
            <a:extLst>
              <a:ext uri="{BEBA8EAE-BF5A-486C-A8C5-ECC9F3942E4B}">
                <a14:imgProps xmlns:a14="http://schemas.microsoft.com/office/drawing/2010/main">
                  <a14:imgLayer r:embed="rId10">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3787713" y="1541784"/>
            <a:ext cx="584937" cy="584937"/>
          </a:xfrm>
          <a:prstGeom prst="rect">
            <a:avLst/>
          </a:prstGeom>
        </p:spPr>
      </p:pic>
      <p:pic>
        <p:nvPicPr>
          <p:cNvPr id="32" name="Picture 31" descr="EPA Milestone Logo.jpg">
            <a:extLst>
              <a:ext uri="{FF2B5EF4-FFF2-40B4-BE49-F238E27FC236}">
                <a16:creationId xmlns:a16="http://schemas.microsoft.com/office/drawing/2014/main" id="{101C02E0-BEE8-C643-9357-3C2F3683520C}"/>
              </a:ext>
            </a:extLst>
          </p:cNvPr>
          <p:cNvPicPr>
            <a:picLocks noChangeAspect="1"/>
          </p:cNvPicPr>
          <p:nvPr/>
        </p:nvPicPr>
        <p:blipFill>
          <a:blip r:embed="rId2">
            <a:extLst>
              <a:ext uri="{BEBA8EAE-BF5A-486C-A8C5-ECC9F3942E4B}">
                <a14:imgProps xmlns:a14="http://schemas.microsoft.com/office/drawing/2010/main">
                  <a14:imgLayer r:embed="rId13">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842403" y="1578064"/>
            <a:ext cx="584937" cy="584937"/>
          </a:xfrm>
          <a:prstGeom prst="rect">
            <a:avLst/>
          </a:prstGeom>
        </p:spPr>
      </p:pic>
      <p:pic>
        <p:nvPicPr>
          <p:cNvPr id="33" name="Picture 32" descr="EPA Milestone Logo.jpg">
            <a:extLst>
              <a:ext uri="{FF2B5EF4-FFF2-40B4-BE49-F238E27FC236}">
                <a16:creationId xmlns:a16="http://schemas.microsoft.com/office/drawing/2014/main" id="{ADB6A6FA-89B5-B242-9C4D-D4B9E0EBAC82}"/>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275954" y="1559221"/>
            <a:ext cx="584937" cy="584937"/>
          </a:xfrm>
          <a:prstGeom prst="rect">
            <a:avLst/>
          </a:prstGeom>
        </p:spPr>
      </p:pic>
      <p:pic>
        <p:nvPicPr>
          <p:cNvPr id="34" name="Picture 33" descr="EPA Milestone Logo.jpg">
            <a:extLst>
              <a:ext uri="{FF2B5EF4-FFF2-40B4-BE49-F238E27FC236}">
                <a16:creationId xmlns:a16="http://schemas.microsoft.com/office/drawing/2014/main" id="{264B9770-E8AA-ED4B-84B3-78C4552C0269}"/>
              </a:ext>
            </a:extLst>
          </p:cNvPr>
          <p:cNvPicPr>
            <a:picLocks noChangeAspect="1"/>
          </p:cNvPicPr>
          <p:nvPr/>
        </p:nvPicPr>
        <p:blipFill>
          <a:blip r:embed="rId2">
            <a:extLst>
              <a:ext uri="{BEBA8EAE-BF5A-486C-A8C5-ECC9F3942E4B}">
                <a14:imgProps xmlns:a14="http://schemas.microsoft.com/office/drawing/2010/main">
                  <a14:imgLayer r:embed="rId1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694865" y="1559222"/>
            <a:ext cx="584937" cy="584937"/>
          </a:xfrm>
          <a:prstGeom prst="rect">
            <a:avLst/>
          </a:prstGeom>
        </p:spPr>
      </p:pic>
      <p:pic>
        <p:nvPicPr>
          <p:cNvPr id="35" name="Picture 34" descr="EPA Milestone Logo.jpg">
            <a:extLst>
              <a:ext uri="{FF2B5EF4-FFF2-40B4-BE49-F238E27FC236}">
                <a16:creationId xmlns:a16="http://schemas.microsoft.com/office/drawing/2014/main" id="{85511614-D96F-6245-B6DD-22A583C7D1B1}"/>
              </a:ext>
            </a:extLst>
          </p:cNvPr>
          <p:cNvPicPr>
            <a:picLocks noChangeAspect="1"/>
          </p:cNvPicPr>
          <p:nvPr/>
        </p:nvPicPr>
        <p:blipFill>
          <a:blip r:embed="rId2">
            <a:extLst>
              <a:ext uri="{BEBA8EAE-BF5A-486C-A8C5-ECC9F3942E4B}">
                <a14:imgProps xmlns:a14="http://schemas.microsoft.com/office/drawing/2010/main">
                  <a14:imgLayer r:embed="rId15">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471963" y="469530"/>
            <a:ext cx="584937" cy="584937"/>
          </a:xfrm>
          <a:prstGeom prst="rect">
            <a:avLst/>
          </a:prstGeom>
        </p:spPr>
      </p:pic>
      <p:pic>
        <p:nvPicPr>
          <p:cNvPr id="36" name="Picture 35" descr="EPA Milestone Logo.jpg">
            <a:extLst>
              <a:ext uri="{FF2B5EF4-FFF2-40B4-BE49-F238E27FC236}">
                <a16:creationId xmlns:a16="http://schemas.microsoft.com/office/drawing/2014/main" id="{0A2A6F68-7CF4-1841-9B83-0096D0392CAF}"/>
              </a:ext>
            </a:extLst>
          </p:cNvPr>
          <p:cNvPicPr>
            <a:picLocks noChangeAspect="1"/>
          </p:cNvPicPr>
          <p:nvPr/>
        </p:nvPicPr>
        <p:blipFill>
          <a:blip r:embed="rId2">
            <a:extLst>
              <a:ext uri="{BEBA8EAE-BF5A-486C-A8C5-ECC9F3942E4B}">
                <a14:imgProps xmlns:a14="http://schemas.microsoft.com/office/drawing/2010/main">
                  <a14:imgLayer r:embed="rId16">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5511061" y="477686"/>
            <a:ext cx="584937" cy="584937"/>
          </a:xfrm>
          <a:prstGeom prst="rect">
            <a:avLst/>
          </a:prstGeom>
        </p:spPr>
      </p:pic>
      <p:sp>
        <p:nvSpPr>
          <p:cNvPr id="5" name="TextBox 4">
            <a:extLst>
              <a:ext uri="{FF2B5EF4-FFF2-40B4-BE49-F238E27FC236}">
                <a16:creationId xmlns:a16="http://schemas.microsoft.com/office/drawing/2014/main" id="{1586AC4D-2CE5-9140-8199-2E7A285B1CAF}"/>
              </a:ext>
            </a:extLst>
          </p:cNvPr>
          <p:cNvSpPr txBox="1"/>
          <p:nvPr/>
        </p:nvSpPr>
        <p:spPr>
          <a:xfrm>
            <a:off x="206214" y="2690668"/>
            <a:ext cx="3001235" cy="369332"/>
          </a:xfrm>
          <a:prstGeom prst="rect">
            <a:avLst/>
          </a:prstGeom>
          <a:noFill/>
        </p:spPr>
        <p:txBody>
          <a:bodyPr wrap="square" rtlCol="0">
            <a:spAutoFit/>
          </a:bodyPr>
          <a:lstStyle/>
          <a:p>
            <a:pPr algn="ctr"/>
            <a:r>
              <a:rPr lang="en-US" b="1" dirty="0"/>
              <a:t>Foundations of Discipline</a:t>
            </a:r>
          </a:p>
        </p:txBody>
      </p:sp>
      <p:sp>
        <p:nvSpPr>
          <p:cNvPr id="37" name="TextBox 36">
            <a:extLst>
              <a:ext uri="{FF2B5EF4-FFF2-40B4-BE49-F238E27FC236}">
                <a16:creationId xmlns:a16="http://schemas.microsoft.com/office/drawing/2014/main" id="{CFC9CADB-8581-D54C-B833-B3968434ECF8}"/>
              </a:ext>
            </a:extLst>
          </p:cNvPr>
          <p:cNvSpPr txBox="1"/>
          <p:nvPr/>
        </p:nvSpPr>
        <p:spPr>
          <a:xfrm>
            <a:off x="369103" y="1523996"/>
            <a:ext cx="2675467" cy="369332"/>
          </a:xfrm>
          <a:prstGeom prst="rect">
            <a:avLst/>
          </a:prstGeom>
          <a:noFill/>
        </p:spPr>
        <p:txBody>
          <a:bodyPr wrap="square" rtlCol="0">
            <a:spAutoFit/>
          </a:bodyPr>
          <a:lstStyle/>
          <a:p>
            <a:pPr algn="ctr"/>
            <a:r>
              <a:rPr lang="en-US" b="1" dirty="0"/>
              <a:t>Core of Discipline</a:t>
            </a:r>
          </a:p>
        </p:txBody>
      </p:sp>
      <p:sp>
        <p:nvSpPr>
          <p:cNvPr id="38" name="TextBox 37">
            <a:extLst>
              <a:ext uri="{FF2B5EF4-FFF2-40B4-BE49-F238E27FC236}">
                <a16:creationId xmlns:a16="http://schemas.microsoft.com/office/drawing/2014/main" id="{72803CA2-8086-9247-A6CA-0B324DAF51F8}"/>
              </a:ext>
            </a:extLst>
          </p:cNvPr>
          <p:cNvSpPr txBox="1"/>
          <p:nvPr/>
        </p:nvSpPr>
        <p:spPr>
          <a:xfrm>
            <a:off x="369100" y="3586530"/>
            <a:ext cx="2838350" cy="400110"/>
          </a:xfrm>
          <a:prstGeom prst="rect">
            <a:avLst/>
          </a:prstGeom>
          <a:noFill/>
        </p:spPr>
        <p:txBody>
          <a:bodyPr wrap="square" rtlCol="0">
            <a:spAutoFit/>
          </a:bodyPr>
          <a:lstStyle/>
          <a:p>
            <a:pPr algn="ctr"/>
            <a:r>
              <a:rPr lang="en-US" b="1" dirty="0"/>
              <a:t>Tran</a:t>
            </a:r>
            <a:r>
              <a:rPr lang="en-US" sz="2000" b="1" dirty="0"/>
              <a:t>s</a:t>
            </a:r>
            <a:r>
              <a:rPr lang="en-US" b="1" dirty="0"/>
              <a:t>ition to Discipline</a:t>
            </a:r>
          </a:p>
        </p:txBody>
      </p:sp>
      <p:sp>
        <p:nvSpPr>
          <p:cNvPr id="39" name="TextBox 38">
            <a:extLst>
              <a:ext uri="{FF2B5EF4-FFF2-40B4-BE49-F238E27FC236}">
                <a16:creationId xmlns:a16="http://schemas.microsoft.com/office/drawing/2014/main" id="{7D848B92-AA24-214F-8AA3-A4E59D4E792A}"/>
              </a:ext>
            </a:extLst>
          </p:cNvPr>
          <p:cNvSpPr txBox="1"/>
          <p:nvPr/>
        </p:nvSpPr>
        <p:spPr>
          <a:xfrm>
            <a:off x="369099" y="561943"/>
            <a:ext cx="2675467" cy="369332"/>
          </a:xfrm>
          <a:prstGeom prst="rect">
            <a:avLst/>
          </a:prstGeom>
          <a:noFill/>
        </p:spPr>
        <p:txBody>
          <a:bodyPr wrap="square" rtlCol="0">
            <a:spAutoFit/>
          </a:bodyPr>
          <a:lstStyle/>
          <a:p>
            <a:pPr algn="ctr"/>
            <a:r>
              <a:rPr lang="en-US" b="1" dirty="0"/>
              <a:t>Transition to Practice</a:t>
            </a:r>
          </a:p>
        </p:txBody>
      </p:sp>
    </p:spTree>
    <p:extLst>
      <p:ext uri="{BB962C8B-B14F-4D97-AF65-F5344CB8AC3E}">
        <p14:creationId xmlns:p14="http://schemas.microsoft.com/office/powerpoint/2010/main" val="2479540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652E5D6-E378-4614-BCBD-8663DD15B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2">
            <a:extLst>
              <a:ext uri="{FF2B5EF4-FFF2-40B4-BE49-F238E27FC236}">
                <a16:creationId xmlns:a16="http://schemas.microsoft.com/office/drawing/2014/main" id="{3A287AC3-AACF-4ADB-9F73-125E714D9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993" y="4367639"/>
            <a:ext cx="11430014" cy="1852186"/>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554477" y="4599160"/>
            <a:ext cx="11079804" cy="1358020"/>
          </a:xfrm>
        </p:spPr>
        <p:txBody>
          <a:bodyPr anchor="ctr">
            <a:normAutofit/>
          </a:bodyPr>
          <a:lstStyle/>
          <a:p>
            <a:pPr algn="ctr"/>
            <a:r>
              <a:rPr lang="en-US" sz="4100" b="1" dirty="0">
                <a:solidFill>
                  <a:schemeClr val="bg1"/>
                </a:solidFill>
              </a:rPr>
              <a:t>Key Points</a:t>
            </a:r>
            <a:endParaRPr lang="en-US" sz="4100" dirty="0">
              <a:solidFill>
                <a:schemeClr val="bg1"/>
              </a:solidFill>
            </a:endParaRPr>
          </a:p>
        </p:txBody>
      </p:sp>
      <p:graphicFrame>
        <p:nvGraphicFramePr>
          <p:cNvPr id="17" name="Content Placeholder 3">
            <a:extLst>
              <a:ext uri="{FF2B5EF4-FFF2-40B4-BE49-F238E27FC236}">
                <a16:creationId xmlns:a16="http://schemas.microsoft.com/office/drawing/2014/main" id="{A4B00836-28FA-4542-B899-39BEAB2F8436}"/>
              </a:ext>
            </a:extLst>
          </p:cNvPr>
          <p:cNvGraphicFramePr>
            <a:graphicFrameLocks noGrp="1"/>
          </p:cNvGraphicFramePr>
          <p:nvPr>
            <p:ph idx="1"/>
            <p:extLst>
              <p:ext uri="{D42A27DB-BD31-4B8C-83A1-F6EECF244321}">
                <p14:modId xmlns:p14="http://schemas.microsoft.com/office/powerpoint/2010/main" val="35378049"/>
              </p:ext>
            </p:extLst>
          </p:nvPr>
        </p:nvGraphicFramePr>
        <p:xfrm>
          <a:off x="960120" y="640080"/>
          <a:ext cx="10271760" cy="32023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Graphic 6" descr="Bookmark">
            <a:extLst>
              <a:ext uri="{FF2B5EF4-FFF2-40B4-BE49-F238E27FC236}">
                <a16:creationId xmlns:a16="http://schemas.microsoft.com/office/drawing/2014/main" id="{4B9D8227-744A-004C-BAD6-4043AF0E38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19881" y="4482506"/>
            <a:ext cx="914400" cy="914400"/>
          </a:xfrm>
          <a:prstGeom prst="rect">
            <a:avLst/>
          </a:prstGeom>
        </p:spPr>
      </p:pic>
    </p:spTree>
    <p:extLst>
      <p:ext uri="{BB962C8B-B14F-4D97-AF65-F5344CB8AC3E}">
        <p14:creationId xmlns:p14="http://schemas.microsoft.com/office/powerpoint/2010/main" val="95942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7" y="1298448"/>
            <a:ext cx="3685070" cy="3255264"/>
          </a:xfrm>
        </p:spPr>
        <p:txBody>
          <a:bodyPr vert="horz" lIns="91440" tIns="45720" rIns="91440" bIns="45720" rtlCol="0" anchor="b">
            <a:normAutofit/>
          </a:bodyPr>
          <a:lstStyle/>
          <a:p>
            <a:r>
              <a:rPr lang="en-US">
                <a:solidFill>
                  <a:srgbClr val="FFFFFF"/>
                </a:solidFill>
              </a:rPr>
              <a:t>How will this work?</a:t>
            </a:r>
          </a:p>
        </p:txBody>
      </p:sp>
      <p:pic>
        <p:nvPicPr>
          <p:cNvPr id="4" name="Picture 3" descr="gears.jpg"/>
          <p:cNvPicPr>
            <a:picLocks noChangeAspect="1"/>
          </p:cNvPicPr>
          <p:nvPr/>
        </p:nvPicPr>
        <p:blipFill rotWithShape="1">
          <a:blip r:embed="rId2">
            <a:extLst>
              <a:ext uri="{BEBA8EAE-BF5A-486C-A8C5-ECC9F3942E4B}">
                <a14:imgProps xmlns:a14="http://schemas.microsoft.com/office/drawing/2010/main">
                  <a14:imgLayer r:embed="rId3">
                    <a14:imgEffect>
                      <a14:backgroundRemoval t="15625" b="80188" l="15188" r="84750">
                        <a14:foregroundMark x1="40938" y1="34875" x2="40938" y2="34875"/>
                        <a14:foregroundMark x1="41625" y1="39938" x2="41625" y2="39938"/>
                        <a14:foregroundMark x1="36563" y1="35188" x2="36563" y2="35188"/>
                        <a14:foregroundMark x1="28625" y1="26125" x2="28625" y2="26125"/>
                        <a14:foregroundMark x1="23875" y1="26875" x2="23875" y2="26875"/>
                        <a14:foregroundMark x1="22063" y1="30875" x2="22063" y2="30875"/>
                        <a14:foregroundMark x1="24250" y1="34125" x2="24250" y2="34125"/>
                        <a14:foregroundMark x1="28625" y1="34500" x2="28625" y2="34500"/>
                        <a14:foregroundMark x1="30813" y1="30125" x2="30813" y2="30125"/>
                        <a14:foregroundMark x1="34063" y1="46813" x2="34063" y2="46813"/>
                        <a14:foregroundMark x1="23875" y1="51188" x2="23875" y2="51188"/>
                        <a14:foregroundMark x1="29000" y1="53312" x2="29000" y2="53312"/>
                        <a14:foregroundMark x1="30813" y1="47563" x2="30813" y2="47563"/>
                        <a14:foregroundMark x1="36938" y1="60938" x2="36938" y2="60938"/>
                        <a14:foregroundMark x1="36938" y1="64563" x2="36938" y2="64563"/>
                        <a14:foregroundMark x1="32625" y1="60563" x2="32625" y2="60563"/>
                        <a14:foregroundMark x1="38000" y1="56938" x2="38000" y2="56938"/>
                        <a14:foregroundMark x1="43438" y1="60250" x2="43438" y2="60250"/>
                        <a14:foregroundMark x1="43813" y1="67125" x2="43813" y2="67125"/>
                        <a14:foregroundMark x1="37688" y1="69625" x2="37688" y2="69625"/>
                        <a14:foregroundMark x1="32625" y1="66375" x2="32625" y2="66375"/>
                        <a14:foregroundMark x1="47063" y1="65688" x2="47063" y2="65688"/>
                        <a14:foregroundMark x1="28250" y1="62063" x2="28250" y2="62063"/>
                        <a14:foregroundMark x1="44563" y1="45375" x2="44563" y2="45375"/>
                        <a14:foregroundMark x1="51063" y1="49688" x2="51063" y2="49688"/>
                        <a14:foregroundMark x1="51063" y1="46438" x2="51063" y2="46438"/>
                        <a14:foregroundMark x1="58688" y1="54063" x2="58688" y2="54063"/>
                        <a14:foregroundMark x1="68500" y1="54063" x2="68500" y2="54063"/>
                        <a14:foregroundMark x1="68813" y1="60938" x2="68813" y2="60938"/>
                        <a14:foregroundMark x1="63063" y1="65688" x2="63063" y2="65688"/>
                        <a14:foregroundMark x1="56125" y1="62063" x2="56125" y2="62063"/>
                        <a14:foregroundMark x1="61938" y1="59500" x2="61938" y2="59500"/>
                        <a14:foregroundMark x1="57250" y1="29750" x2="57250" y2="29750"/>
                        <a14:foregroundMark x1="65563" y1="42438" x2="65563" y2="42438"/>
                        <a14:foregroundMark x1="70313" y1="35938" x2="70313" y2="35938"/>
                        <a14:foregroundMark x1="68125" y1="39188" x2="68125" y2="39188"/>
                        <a14:foregroundMark x1="22063" y1="40313" x2="22063" y2="40313"/>
                        <a14:backgroundMark x1="29000" y1="41000" x2="29000" y2="41000"/>
                        <a14:backgroundMark x1="32938" y1="71813" x2="32938" y2="71813"/>
                        <a14:backgroundMark x1="42375" y1="71438" x2="42375" y2="71438"/>
                        <a14:backgroundMark x1="71000" y1="41375" x2="71000" y2="41375"/>
                      </a14:backgroundRemoval>
                    </a14:imgEffect>
                  </a14:imgLayer>
                </a14:imgProps>
              </a:ext>
              <a:ext uri="{28A0092B-C50C-407E-A947-70E740481C1C}">
                <a14:useLocalDpi xmlns:a14="http://schemas.microsoft.com/office/drawing/2010/main" val="0"/>
              </a:ext>
            </a:extLst>
          </a:blip>
          <a:srcRect t="7224" r="-1" b="9055"/>
          <a:stretch/>
        </p:blipFill>
        <p:spPr>
          <a:xfrm>
            <a:off x="5120640" y="759599"/>
            <a:ext cx="6367271" cy="5330650"/>
          </a:xfrm>
          <a:prstGeom prst="rect">
            <a:avLst/>
          </a:prstGeom>
        </p:spPr>
      </p:pic>
      <p:sp>
        <p:nvSpPr>
          <p:cNvPr id="17" name="Rectangle 16">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62243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9EE1AE94-C352-1C44-AD9E-C52C7E952A83}"/>
              </a:ext>
            </a:extLst>
          </p:cNvPr>
          <p:cNvPicPr>
            <a:picLocks noChangeAspect="1" noChangeArrowheads="1"/>
          </p:cNvPicPr>
          <p:nvPr/>
        </p:nvPicPr>
        <p:blipFill>
          <a:blip r:embed="rId2"/>
          <a:srcRect/>
          <a:stretch/>
        </p:blipFill>
        <p:spPr bwMode="auto">
          <a:xfrm>
            <a:off x="10561459" y="902849"/>
            <a:ext cx="1248764" cy="2796713"/>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2" descr="C:\Users\cmohr\AppData\Local\Microsoft\Windows\Temporary Internet Files\Content.IE5\X58L27GS\doctor_illust03_01[1].gif">
            <a:extLst>
              <a:ext uri="{FF2B5EF4-FFF2-40B4-BE49-F238E27FC236}">
                <a16:creationId xmlns:a16="http://schemas.microsoft.com/office/drawing/2014/main" id="{9C08F745-1839-0948-A18E-B2C2F5F5EF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9157" y="2298216"/>
            <a:ext cx="1604963" cy="1834245"/>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D29E896-7ACA-A348-A312-034C5A77644B}"/>
              </a:ext>
            </a:extLst>
          </p:cNvPr>
          <p:cNvSpPr txBox="1"/>
          <p:nvPr/>
        </p:nvSpPr>
        <p:spPr>
          <a:xfrm>
            <a:off x="376238" y="4038385"/>
            <a:ext cx="132397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Resident</a:t>
            </a:r>
            <a:endParaRPr kumimoji="0" lang="en-CA"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364B3292-C50D-A04D-8B2A-8DEBC03BEF1A}"/>
              </a:ext>
            </a:extLst>
          </p:cNvPr>
          <p:cNvSpPr txBox="1"/>
          <p:nvPr/>
        </p:nvSpPr>
        <p:spPr>
          <a:xfrm>
            <a:off x="3888575" y="2018821"/>
            <a:ext cx="4115436" cy="1692771"/>
          </a:xfrm>
          <a:prstGeom prst="rect">
            <a:avLst/>
          </a:prstGeom>
          <a:noFill/>
          <a:ln w="19050">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Plans their learning</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Views Curriculum Map</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Know what EPAs working on</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Develops a Personal Learning Plan</a:t>
            </a:r>
          </a:p>
        </p:txBody>
      </p:sp>
      <p:pic>
        <p:nvPicPr>
          <p:cNvPr id="10" name="Graphic 9" descr="Closed book">
            <a:extLst>
              <a:ext uri="{FF2B5EF4-FFF2-40B4-BE49-F238E27FC236}">
                <a16:creationId xmlns:a16="http://schemas.microsoft.com/office/drawing/2014/main" id="{8726268D-1C81-7B4E-A81A-CA6750FA9F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4077" y="2225540"/>
            <a:ext cx="1079898" cy="1079898"/>
          </a:xfrm>
          <a:prstGeom prst="rect">
            <a:avLst/>
          </a:prstGeom>
        </p:spPr>
      </p:pic>
      <p:pic>
        <p:nvPicPr>
          <p:cNvPr id="11" name="Picture 4" descr="C:\Users\cmohr\AppData\Local\Microsoft\Windows\Temporary Internet Files\Content.IE5\X58L27GS\1393580373[1].png">
            <a:extLst>
              <a:ext uri="{FF2B5EF4-FFF2-40B4-BE49-F238E27FC236}">
                <a16:creationId xmlns:a16="http://schemas.microsoft.com/office/drawing/2014/main" id="{CC62970E-4746-8A44-BD5E-E7B6E7118E0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7491" b="27772"/>
          <a:stretch/>
        </p:blipFill>
        <p:spPr bwMode="auto">
          <a:xfrm>
            <a:off x="1253411" y="4865408"/>
            <a:ext cx="1330485" cy="841736"/>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A6CE95B-0E3E-1042-BD25-A9D52D46E0F9}"/>
              </a:ext>
            </a:extLst>
          </p:cNvPr>
          <p:cNvSpPr txBox="1"/>
          <p:nvPr/>
        </p:nvSpPr>
        <p:spPr>
          <a:xfrm>
            <a:off x="2474120" y="5414756"/>
            <a:ext cx="165171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Supported </a:t>
            </a:r>
            <a:br>
              <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by technology</a:t>
            </a:r>
            <a:endParaRPr kumimoji="0" lang="en-CA" sz="1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 name="Right Arrow 12">
            <a:extLst>
              <a:ext uri="{FF2B5EF4-FFF2-40B4-BE49-F238E27FC236}">
                <a16:creationId xmlns:a16="http://schemas.microsoft.com/office/drawing/2014/main" id="{A5084D6A-E15A-0945-BFCC-4CA53C56287D}"/>
              </a:ext>
            </a:extLst>
          </p:cNvPr>
          <p:cNvSpPr/>
          <p:nvPr/>
        </p:nvSpPr>
        <p:spPr>
          <a:xfrm>
            <a:off x="2686049" y="2587458"/>
            <a:ext cx="985837" cy="514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4" name="Right Arrow 13">
            <a:extLst>
              <a:ext uri="{FF2B5EF4-FFF2-40B4-BE49-F238E27FC236}">
                <a16:creationId xmlns:a16="http://schemas.microsoft.com/office/drawing/2014/main" id="{634FD2B1-88C2-5447-AFEA-6EE7DDF08BC9}"/>
              </a:ext>
            </a:extLst>
          </p:cNvPr>
          <p:cNvSpPr/>
          <p:nvPr/>
        </p:nvSpPr>
        <p:spPr>
          <a:xfrm>
            <a:off x="8296898" y="2608031"/>
            <a:ext cx="985837" cy="514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15" name="Picture 2" descr="C:\Users\cmohr\AppData\Local\Microsoft\Windows\Temporary Internet Files\Content.IE5\X58L27GS\doctor_illust03_01[1].gif">
            <a:extLst>
              <a:ext uri="{FF2B5EF4-FFF2-40B4-BE49-F238E27FC236}">
                <a16:creationId xmlns:a16="http://schemas.microsoft.com/office/drawing/2014/main" id="{FE0F8F91-6A84-5643-A34E-B213948519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9282735" y="2209165"/>
            <a:ext cx="1604961" cy="1834245"/>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0F9C30F-559D-C84B-BF85-DDAFB9422910}"/>
              </a:ext>
            </a:extLst>
          </p:cNvPr>
          <p:cNvSpPr txBox="1"/>
          <p:nvPr/>
        </p:nvSpPr>
        <p:spPr>
          <a:xfrm>
            <a:off x="7829550" y="4255224"/>
            <a:ext cx="4289897" cy="1754326"/>
          </a:xfrm>
          <a:prstGeom prst="rect">
            <a:avLst/>
          </a:prstGeom>
          <a:noFill/>
          <a:ln w="19050">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Sets Objectives for Rotation</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Based on Curriculum Map</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Based on Personal Learning Plan</a:t>
            </a:r>
          </a:p>
        </p:txBody>
      </p:sp>
      <p:sp>
        <p:nvSpPr>
          <p:cNvPr id="18" name="TextBox 17">
            <a:extLst>
              <a:ext uri="{FF2B5EF4-FFF2-40B4-BE49-F238E27FC236}">
                <a16:creationId xmlns:a16="http://schemas.microsoft.com/office/drawing/2014/main" id="{55FD0D00-EE7E-7E40-998E-6C7900A417EE}"/>
              </a:ext>
            </a:extLst>
          </p:cNvPr>
          <p:cNvSpPr txBox="1"/>
          <p:nvPr/>
        </p:nvSpPr>
        <p:spPr>
          <a:xfrm>
            <a:off x="10514487" y="396081"/>
            <a:ext cx="160496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Supervisor</a:t>
            </a:r>
            <a:endParaRPr kumimoji="0" lang="en-CA"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9" name="Graphic 8" descr="Map with pin">
            <a:extLst>
              <a:ext uri="{FF2B5EF4-FFF2-40B4-BE49-F238E27FC236}">
                <a16:creationId xmlns:a16="http://schemas.microsoft.com/office/drawing/2014/main" id="{C84C2C54-696D-874E-90BB-28D200E0C8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78750" y="683651"/>
            <a:ext cx="1350768" cy="1350768"/>
          </a:xfrm>
          <a:prstGeom prst="rect">
            <a:avLst/>
          </a:prstGeom>
        </p:spPr>
      </p:pic>
    </p:spTree>
    <p:extLst>
      <p:ext uri="{BB962C8B-B14F-4D97-AF65-F5344CB8AC3E}">
        <p14:creationId xmlns:p14="http://schemas.microsoft.com/office/powerpoint/2010/main" val="356738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animBg="1"/>
      <p:bldP spid="14" grpId="0" animBg="1"/>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ounded Rectangle 53">
            <a:extLst>
              <a:ext uri="{FF2B5EF4-FFF2-40B4-BE49-F238E27FC236}">
                <a16:creationId xmlns:a16="http://schemas.microsoft.com/office/drawing/2014/main" id="{CABA961E-44A7-6341-A6C8-A34E9E43D8D7}"/>
              </a:ext>
            </a:extLst>
          </p:cNvPr>
          <p:cNvSpPr/>
          <p:nvPr/>
        </p:nvSpPr>
        <p:spPr>
          <a:xfrm>
            <a:off x="8931565" y="134833"/>
            <a:ext cx="3130179" cy="2612871"/>
          </a:xfrm>
          <a:prstGeom prst="roundRect">
            <a:avLst/>
          </a:prstGeom>
          <a:noFill/>
          <a:ln w="381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53" name="Rounded Rectangle 52">
            <a:extLst>
              <a:ext uri="{FF2B5EF4-FFF2-40B4-BE49-F238E27FC236}">
                <a16:creationId xmlns:a16="http://schemas.microsoft.com/office/drawing/2014/main" id="{85023B76-DE83-9C41-AEA2-1749F6F4214E}"/>
              </a:ext>
            </a:extLst>
          </p:cNvPr>
          <p:cNvSpPr/>
          <p:nvPr/>
        </p:nvSpPr>
        <p:spPr>
          <a:xfrm>
            <a:off x="4861860" y="134834"/>
            <a:ext cx="3504591" cy="2612871"/>
          </a:xfrm>
          <a:prstGeom prst="roundRect">
            <a:avLst/>
          </a:prstGeom>
          <a:noFill/>
          <a:ln w="381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50" name="Rounded Rectangle 49">
            <a:extLst>
              <a:ext uri="{FF2B5EF4-FFF2-40B4-BE49-F238E27FC236}">
                <a16:creationId xmlns:a16="http://schemas.microsoft.com/office/drawing/2014/main" id="{6320EF27-E7BB-DE4A-9F10-D3A2AE9490F5}"/>
              </a:ext>
            </a:extLst>
          </p:cNvPr>
          <p:cNvSpPr/>
          <p:nvPr/>
        </p:nvSpPr>
        <p:spPr>
          <a:xfrm>
            <a:off x="982000" y="153374"/>
            <a:ext cx="3297767" cy="2612871"/>
          </a:xfrm>
          <a:prstGeom prst="roundRect">
            <a:avLst/>
          </a:prstGeom>
          <a:solidFill>
            <a:schemeClr val="bg1">
              <a:alpha val="52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41" name="Rectangle 40">
            <a:extLst>
              <a:ext uri="{FF2B5EF4-FFF2-40B4-BE49-F238E27FC236}">
                <a16:creationId xmlns:a16="http://schemas.microsoft.com/office/drawing/2014/main" id="{8310F97D-41ED-8F4A-AB4D-AA5E68CD69A3}"/>
              </a:ext>
            </a:extLst>
          </p:cNvPr>
          <p:cNvSpPr/>
          <p:nvPr/>
        </p:nvSpPr>
        <p:spPr>
          <a:xfrm>
            <a:off x="1880386" y="272183"/>
            <a:ext cx="1441561" cy="1375988"/>
          </a:xfrm>
          <a:prstGeom prst="rect">
            <a:avLst/>
          </a:prstGeom>
          <a:blipFill>
            <a:blip r:embed="rId3">
              <a:extLst>
                <a:ext uri="{BEBA8EAE-BF5A-486C-A8C5-ECC9F3942E4B}">
                  <a14:imgProps xmlns:a14="http://schemas.microsoft.com/office/drawing/2010/main">
                    <a14:imgLayer r:embed="rId4">
                      <a14:imgEffect>
                        <a14:backgroundRemoval t="5986" b="89965" l="10000" r="90000">
                          <a14:foregroundMark x1="19825" y1="11268" x2="53333" y2="9155"/>
                          <a14:foregroundMark x1="53333" y1="9155" x2="75263" y2="13380"/>
                          <a14:foregroundMark x1="68421" y1="9155" x2="34211" y2="5986"/>
                          <a14:foregroundMark x1="34211" y1="5986" x2="32632" y2="7042"/>
                          <a14:foregroundMark x1="65439" y1="28873" x2="65439" y2="28873"/>
                          <a14:foregroundMark x1="49474" y1="77641" x2="49474" y2="77641"/>
                          <a14:foregroundMark x1="47544" y1="76761" x2="47544" y2="76761"/>
                          <a14:foregroundMark x1="48596" y1="80810" x2="48596" y2="74648"/>
                          <a14:foregroundMark x1="50526" y1="78697" x2="50526" y2="78697"/>
                          <a14:foregroundMark x1="49474" y1="79754" x2="49474" y2="79754"/>
                          <a14:foregroundMark x1="47544" y1="81866" x2="48596" y2="74648"/>
                          <a14:foregroundMark x1="80351" y1="73592" x2="80351" y2="78697"/>
                        </a14:backgroundRemoval>
                      </a14:imgEffect>
                    </a14:imgLayer>
                  </a14:imgProps>
                </a:ext>
                <a:ext uri="{28A0092B-C50C-407E-A947-70E740481C1C}">
                  <a14:useLocalDpi xmlns:a14="http://schemas.microsoft.com/office/drawing/2010/main" val="0"/>
                </a:ext>
              </a:extLst>
            </a:blip>
            <a:srcRect/>
            <a:stretch>
              <a:fillRect/>
            </a:stretch>
          </a:blipFill>
        </p:spPr>
        <p:style>
          <a:lnRef idx="2">
            <a:schemeClr val="lt2">
              <a:alpha val="0"/>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2" name="Picture 2" descr="C:\Users\cmohr\AppData\Local\Microsoft\Windows\Temporary Internet Files\Content.IE5\X58L27GS\doctor_illust03_01[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4344" y="1012859"/>
            <a:ext cx="1203989" cy="1375988"/>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p:cNvPicPr>
            <a:picLocks noChangeAspect="1" noChangeArrowheads="1"/>
          </p:cNvPicPr>
          <p:nvPr/>
        </p:nvPicPr>
        <p:blipFill>
          <a:blip r:embed="rId6"/>
          <a:srcRect/>
          <a:stretch/>
        </p:blipFill>
        <p:spPr bwMode="auto">
          <a:xfrm>
            <a:off x="3202884" y="630795"/>
            <a:ext cx="852689" cy="2068016"/>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hospital-patient-22451002.jpg"/>
          <p:cNvPicPr>
            <a:picLocks noChangeAspect="1"/>
          </p:cNvPicPr>
          <p:nvPr/>
        </p:nvPicPr>
        <p:blipFill>
          <a:blip r:embed="rId7">
            <a:extLst>
              <a:ext uri="{BEBA8EAE-BF5A-486C-A8C5-ECC9F3942E4B}">
                <a14:imgProps xmlns:a14="http://schemas.microsoft.com/office/drawing/2010/main">
                  <a14:imgLayer r:embed="rId8">
                    <a14:imgEffect>
                      <a14:backgroundRemoval t="5333" b="98778" l="3125" r="98438">
                        <a14:foregroundMark x1="93438" y1="17333" x2="98438" y2="20556"/>
                        <a14:foregroundMark x1="93438" y1="14222" x2="93438" y2="14222"/>
                        <a14:foregroundMark x1="70256" y1="7195" x2="67656" y2="6556"/>
                        <a14:foregroundMark x1="75975" y1="8599" x2="72777" y2="7814"/>
                        <a14:foregroundMark x1="76603" y1="8753" x2="76043" y2="8616"/>
                        <a14:foregroundMark x1="93438" y1="12889" x2="77709" y2="9025"/>
                        <a14:foregroundMark x1="68750" y1="15444" x2="68750" y2="15444"/>
                        <a14:foregroundMark x1="69688" y1="17333" x2="69688" y2="17333"/>
                        <a14:foregroundMark x1="44844" y1="98111" x2="5313" y2="98778"/>
                        <a14:foregroundMark x1="11250" y1="61889" x2="3281" y2="82778"/>
                        <a14:foregroundMark x1="3281" y1="82778" x2="9219" y2="62556"/>
                        <a14:foregroundMark x1="40000" y1="5333" x2="34063" y2="7222"/>
                        <a14:foregroundMark x1="77656" y1="12889" x2="75625" y2="11000"/>
                        <a14:foregroundMark x1="79531" y1="11667" x2="82656" y2="9778"/>
                        <a14:foregroundMark x1="69688" y1="6556" x2="69688" y2="6556"/>
                        <a14:foregroundMark x1="71719" y1="96222" x2="70625" y2="96222"/>
                        <a14:foregroundMark x1="62813" y1="93111" x2="60781" y2="93667"/>
                        <a14:foregroundMark x1="76563" y1="13556" x2="76563" y2="13556"/>
                        <a14:foregroundMark x1="76563" y1="12889" x2="76563" y2="11000"/>
                        <a14:backgroundMark x1="75625" y1="11667" x2="75625" y2="11667"/>
                        <a14:backgroundMark x1="77656" y1="11000" x2="79531" y2="7778"/>
                        <a14:backgroundMark x1="78594" y1="11000" x2="78594" y2="11000"/>
                        <a14:backgroundMark x1="75756" y1="10562" x2="70625" y2="7778"/>
                        <a14:backgroundMark x1="76563" y1="11000" x2="76562" y2="11000"/>
                        <a14:backgroundMark x1="76563" y1="9778" x2="75625" y2="7778"/>
                        <a14:backgroundMark x1="76128" y1="10030" x2="77656" y2="9111"/>
                        <a14:backgroundMark x1="75625" y1="10333" x2="75756" y2="10254"/>
                      </a14:backgroundRemoval>
                    </a14:imgEffect>
                  </a14:imgLayer>
                </a14:imgProps>
              </a:ext>
              <a:ext uri="{28A0092B-C50C-407E-A947-70E740481C1C}">
                <a14:useLocalDpi xmlns:a14="http://schemas.microsoft.com/office/drawing/2010/main" val="0"/>
              </a:ext>
            </a:extLst>
          </a:blip>
          <a:stretch>
            <a:fillRect/>
          </a:stretch>
        </p:blipFill>
        <p:spPr>
          <a:xfrm flipH="1">
            <a:off x="6006844" y="252867"/>
            <a:ext cx="1441559" cy="2246100"/>
          </a:xfrm>
          <a:prstGeom prst="rect">
            <a:avLst/>
          </a:prstGeom>
        </p:spPr>
      </p:pic>
      <p:pic>
        <p:nvPicPr>
          <p:cNvPr id="6" name="Picture 5"/>
          <p:cNvPicPr>
            <a:picLocks noChangeAspect="1" noChangeArrowheads="1"/>
          </p:cNvPicPr>
          <p:nvPr/>
        </p:nvPicPr>
        <p:blipFill>
          <a:blip r:embed="rId9"/>
          <a:srcRect/>
          <a:stretch/>
        </p:blipFill>
        <p:spPr bwMode="auto">
          <a:xfrm>
            <a:off x="8501634" y="4352528"/>
            <a:ext cx="3348867" cy="1663902"/>
          </a:xfrm>
          <a:prstGeom prst="rect">
            <a:avLst/>
          </a:prstGeom>
          <a:noFill/>
          <a:ln w="25400">
            <a:solidFill>
              <a:srgbClr val="2C889A"/>
            </a:solidFill>
          </a:ln>
          <a:extLst>
            <a:ext uri="{909E8E84-426E-40dd-AFC4-6F175D3DCCD1}">
              <a14:hiddenFill xmlns:a14="http://schemas.microsoft.com/office/drawing/2010/main" xmlns="">
                <a:solidFill>
                  <a:srgbClr val="FFFFFF"/>
                </a:solidFill>
              </a14:hiddenFill>
            </a:ext>
          </a:extLst>
        </p:spPr>
      </p:pic>
      <p:cxnSp>
        <p:nvCxnSpPr>
          <p:cNvPr id="9" name="Straight Arrow Connector 8"/>
          <p:cNvCxnSpPr/>
          <p:nvPr/>
        </p:nvCxnSpPr>
        <p:spPr>
          <a:xfrm>
            <a:off x="4174553" y="1375917"/>
            <a:ext cx="548360" cy="1"/>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a:off x="8175744" y="1546137"/>
            <a:ext cx="653931"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noChangeArrowheads="1"/>
          </p:cNvPicPr>
          <p:nvPr/>
        </p:nvPicPr>
        <p:blipFill>
          <a:blip r:embed="rId10"/>
          <a:srcRect/>
          <a:stretch/>
        </p:blipFill>
        <p:spPr bwMode="auto">
          <a:xfrm flipH="1">
            <a:off x="9300998" y="407479"/>
            <a:ext cx="891089" cy="1995669"/>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5" name="Straight Arrow Connector 14"/>
          <p:cNvCxnSpPr>
            <a:cxnSpLocks/>
          </p:cNvCxnSpPr>
          <p:nvPr/>
        </p:nvCxnSpPr>
        <p:spPr>
          <a:xfrm flipH="1">
            <a:off x="9348191" y="2361513"/>
            <a:ext cx="880657" cy="808584"/>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4" descr="C:\Users\cmohr\AppData\Local\Microsoft\Windows\Temporary Internet Files\Content.IE5\X58L27GS\1393580373[1].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8034247" y="2942567"/>
            <a:ext cx="1313944" cy="831271"/>
          </a:xfrm>
          <a:prstGeom prst="rect">
            <a:avLst/>
          </a:prstGeom>
          <a:noFill/>
          <a:extLst>
            <a:ext uri="{909E8E84-426E-40dd-AFC4-6F175D3DCCD1}">
              <a14:hiddenFill xmlns:a14="http://schemas.microsoft.com/office/drawing/2010/main" xmlns="">
                <a:solidFill>
                  <a:srgbClr val="FFFFFF"/>
                </a:solidFill>
              </a14:hiddenFill>
            </a:ext>
          </a:extLst>
        </p:spPr>
      </p:pic>
      <p:cxnSp>
        <p:nvCxnSpPr>
          <p:cNvPr id="43" name="Straight Arrow Connector 42"/>
          <p:cNvCxnSpPr>
            <a:cxnSpLocks/>
          </p:cNvCxnSpPr>
          <p:nvPr/>
        </p:nvCxnSpPr>
        <p:spPr>
          <a:xfrm>
            <a:off x="1919868" y="4510478"/>
            <a:ext cx="405425" cy="53953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cxnSpLocks/>
          </p:cNvCxnSpPr>
          <p:nvPr/>
        </p:nvCxnSpPr>
        <p:spPr>
          <a:xfrm>
            <a:off x="2938481" y="4083572"/>
            <a:ext cx="5095766" cy="690947"/>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8" name="Right Arrow 67"/>
          <p:cNvSpPr/>
          <p:nvPr/>
        </p:nvSpPr>
        <p:spPr>
          <a:xfrm>
            <a:off x="144858" y="1051000"/>
            <a:ext cx="715109" cy="530445"/>
          </a:xfrm>
          <a:prstGeom prst="rightArrow">
            <a:avLst/>
          </a:prstGeom>
          <a:solidFill>
            <a:schemeClr val="accent1"/>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37" name="Picture 2" descr="C:\Users\cmohr\AppData\Local\Microsoft\Windows\Temporary Internet Files\Content.IE5\X58L27GS\doctor_illust03_01[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2440" y="4451195"/>
            <a:ext cx="1305806" cy="1492349"/>
          </a:xfrm>
          <a:prstGeom prst="rect">
            <a:avLst/>
          </a:prstGeom>
          <a:noFill/>
          <a:scene3d>
            <a:camera prst="orthographicFront">
              <a:rot lat="0" lon="0" rev="0"/>
            </a:camera>
            <a:lightRig rig="threePt" dir="t"/>
          </a:scene3d>
          <a:extLst>
            <a:ext uri="{909E8E84-426E-40dd-AFC4-6F175D3DCCD1}">
              <a14:hiddenFill xmlns:a14="http://schemas.microsoft.com/office/drawing/2010/main" xmlns="">
                <a:solidFill>
                  <a:srgbClr val="FFFFFF"/>
                </a:solidFill>
              </a14:hiddenFill>
            </a:ext>
          </a:extLst>
        </p:spPr>
      </p:pic>
      <p:cxnSp>
        <p:nvCxnSpPr>
          <p:cNvPr id="38" name="Straight Arrow Connector 37"/>
          <p:cNvCxnSpPr>
            <a:cxnSpLocks/>
          </p:cNvCxnSpPr>
          <p:nvPr/>
        </p:nvCxnSpPr>
        <p:spPr>
          <a:xfrm>
            <a:off x="2717739" y="4297087"/>
            <a:ext cx="895174" cy="48315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9894506" y="5996694"/>
            <a:ext cx="193824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Competence Committee</a:t>
            </a:r>
            <a:endParaRPr kumimoji="0" lang="en-CA"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6" name="Picture 15"/>
          <p:cNvPicPr>
            <a:picLocks noChangeAspect="1"/>
          </p:cNvPicPr>
          <p:nvPr/>
        </p:nvPicPr>
        <p:blipFill>
          <a:blip r:embed="rId12"/>
          <a:srcRect/>
          <a:stretch/>
        </p:blipFill>
        <p:spPr>
          <a:xfrm>
            <a:off x="2413575" y="4716008"/>
            <a:ext cx="895174" cy="1705095"/>
          </a:xfrm>
          <a:prstGeom prst="rect">
            <a:avLst/>
          </a:prstGeom>
        </p:spPr>
      </p:pic>
      <p:cxnSp>
        <p:nvCxnSpPr>
          <p:cNvPr id="35" name="Straight Arrow Connector 34"/>
          <p:cNvCxnSpPr/>
          <p:nvPr/>
        </p:nvCxnSpPr>
        <p:spPr>
          <a:xfrm flipH="1">
            <a:off x="1155953" y="4472210"/>
            <a:ext cx="289133" cy="302309"/>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0" name="Picture 2" descr="C:\Users\cmohr\AppData\Local\Microsoft\Windows\Temporary Internet Files\Content.IE5\X58L27GS\doctor_illust03_01[1].gif">
            <a:extLst>
              <a:ext uri="{FF2B5EF4-FFF2-40B4-BE49-F238E27FC236}">
                <a16:creationId xmlns:a16="http://schemas.microsoft.com/office/drawing/2014/main" id="{305856E8-2047-3E42-8AFA-064D0585F37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869441" y="630795"/>
            <a:ext cx="1460148" cy="1588685"/>
          </a:xfrm>
          <a:prstGeom prst="rect">
            <a:avLst/>
          </a:prstGeom>
          <a:noFill/>
          <a:extLst>
            <a:ext uri="{909E8E84-426E-40dd-AFC4-6F175D3DCCD1}">
              <a14:hiddenFill xmlns:a14="http://schemas.microsoft.com/office/drawing/2010/main" xmlns="">
                <a:solidFill>
                  <a:srgbClr val="FFFFFF"/>
                </a:solidFill>
              </a14:hiddenFill>
            </a:ext>
          </a:extLst>
        </p:spPr>
      </p:pic>
      <p:pic>
        <p:nvPicPr>
          <p:cNvPr id="42" name="Picture 2" descr="C:\Users\cmohr\AppData\Local\Microsoft\Windows\Temporary Internet Files\Content.IE5\X58L27GS\doctor_illust03_01[1].gif">
            <a:extLst>
              <a:ext uri="{FF2B5EF4-FFF2-40B4-BE49-F238E27FC236}">
                <a16:creationId xmlns:a16="http://schemas.microsoft.com/office/drawing/2014/main" id="{AF4E41FC-675C-4147-BB5A-6DB27EF066B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24453" y="880725"/>
            <a:ext cx="1390099" cy="1588685"/>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Graphic 9" descr="Chat">
            <a:extLst>
              <a:ext uri="{FF2B5EF4-FFF2-40B4-BE49-F238E27FC236}">
                <a16:creationId xmlns:a16="http://schemas.microsoft.com/office/drawing/2014/main" id="{037C9040-8DF1-B446-A9CF-6A42C7D2665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030073" y="132354"/>
            <a:ext cx="1204926" cy="1204926"/>
          </a:xfrm>
          <a:prstGeom prst="rect">
            <a:avLst/>
          </a:prstGeom>
        </p:spPr>
      </p:pic>
      <p:pic>
        <p:nvPicPr>
          <p:cNvPr id="45" name="Picture 2">
            <a:extLst>
              <a:ext uri="{FF2B5EF4-FFF2-40B4-BE49-F238E27FC236}">
                <a16:creationId xmlns:a16="http://schemas.microsoft.com/office/drawing/2014/main" id="{55F689EA-121B-BB44-8426-0ABB83F3A649}"/>
              </a:ext>
            </a:extLst>
          </p:cNvPr>
          <p:cNvPicPr>
            <a:picLocks noChangeAspect="1" noChangeArrowheads="1"/>
          </p:cNvPicPr>
          <p:nvPr/>
        </p:nvPicPr>
        <p:blipFill>
          <a:blip r:embed="rId15"/>
          <a:srcRect/>
          <a:stretch/>
        </p:blipFill>
        <p:spPr bwMode="auto">
          <a:xfrm>
            <a:off x="7448404" y="219117"/>
            <a:ext cx="722886" cy="1828477"/>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Picture 4" descr="C:\Users\cmohr\AppData\Local\Microsoft\Windows\Temporary Internet Files\Content.IE5\X58L27GS\1393580373[1].png">
            <a:extLst>
              <a:ext uri="{FF2B5EF4-FFF2-40B4-BE49-F238E27FC236}">
                <a16:creationId xmlns:a16="http://schemas.microsoft.com/office/drawing/2014/main" id="{EA90C9AC-5177-AD47-8C23-DD371A3B8308}"/>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3672158" y="2986391"/>
            <a:ext cx="1313944" cy="831271"/>
          </a:xfrm>
          <a:prstGeom prst="rect">
            <a:avLst/>
          </a:prstGeom>
          <a:noFill/>
          <a:extLst>
            <a:ext uri="{909E8E84-426E-40dd-AFC4-6F175D3DCCD1}">
              <a14:hiddenFill xmlns:a14="http://schemas.microsoft.com/office/drawing/2010/main" xmlns="">
                <a:solidFill>
                  <a:srgbClr val="FFFFFF"/>
                </a:solidFill>
              </a14:hiddenFill>
            </a:ext>
          </a:extLst>
        </p:spPr>
      </p:pic>
      <p:pic>
        <p:nvPicPr>
          <p:cNvPr id="47" name="Picture 4" descr="C:\Users\cmohr\AppData\Local\Microsoft\Windows\Temporary Internet Files\Content.IE5\X58L27GS\1393580373[1].png">
            <a:extLst>
              <a:ext uri="{FF2B5EF4-FFF2-40B4-BE49-F238E27FC236}">
                <a16:creationId xmlns:a16="http://schemas.microsoft.com/office/drawing/2014/main" id="{7634AEE8-2775-CF43-9F76-BA24F004B284}"/>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5094871" y="2986391"/>
            <a:ext cx="1313944" cy="831271"/>
          </a:xfrm>
          <a:prstGeom prst="rect">
            <a:avLst/>
          </a:prstGeom>
          <a:noFill/>
          <a:extLst>
            <a:ext uri="{909E8E84-426E-40dd-AFC4-6F175D3DCCD1}">
              <a14:hiddenFill xmlns:a14="http://schemas.microsoft.com/office/drawing/2010/main" xmlns="">
                <a:solidFill>
                  <a:srgbClr val="FFFFFF"/>
                </a:solidFill>
              </a14:hiddenFill>
            </a:ext>
          </a:extLst>
        </p:spPr>
      </p:pic>
      <p:pic>
        <p:nvPicPr>
          <p:cNvPr id="48" name="Picture 4" descr="C:\Users\cmohr\AppData\Local\Microsoft\Windows\Temporary Internet Files\Content.IE5\X58L27GS\1393580373[1].png">
            <a:extLst>
              <a:ext uri="{FF2B5EF4-FFF2-40B4-BE49-F238E27FC236}">
                <a16:creationId xmlns:a16="http://schemas.microsoft.com/office/drawing/2014/main" id="{48593DCF-29C7-CF4D-8659-DB6B707C0C96}"/>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6607907" y="2973414"/>
            <a:ext cx="1313944" cy="831271"/>
          </a:xfrm>
          <a:prstGeom prst="rect">
            <a:avLst/>
          </a:prstGeom>
          <a:noFill/>
          <a:extLst>
            <a:ext uri="{909E8E84-426E-40dd-AFC4-6F175D3DCCD1}">
              <a14:hiddenFill xmlns:a14="http://schemas.microsoft.com/office/drawing/2010/main" xmlns="">
                <a:solidFill>
                  <a:srgbClr val="FFFFFF"/>
                </a:solidFill>
              </a14:hiddenFill>
            </a:ext>
          </a:extLst>
        </p:spPr>
      </p:pic>
      <p:pic>
        <p:nvPicPr>
          <p:cNvPr id="49" name="Picture 4" descr="C:\Users\cmohr\AppData\Local\Microsoft\Windows\Temporary Internet Files\Content.IE5\X58L27GS\1393580373[1].png">
            <a:extLst>
              <a:ext uri="{FF2B5EF4-FFF2-40B4-BE49-F238E27FC236}">
                <a16:creationId xmlns:a16="http://schemas.microsoft.com/office/drawing/2014/main" id="{0A83A968-75C2-864A-B9F9-982847C035E5}"/>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989242" y="3352882"/>
            <a:ext cx="1561291" cy="987756"/>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4" descr="graph.jpg"/>
          <p:cNvPicPr>
            <a:picLocks noChangeAspect="1"/>
          </p:cNvPicPr>
          <p:nvPr/>
        </p:nvPicPr>
        <p:blipFill rotWithShape="1">
          <a:blip r:embed="rId16">
            <a:extLst>
              <a:ext uri="{28A0092B-C50C-407E-A947-70E740481C1C}">
                <a14:useLocalDpi xmlns:a14="http://schemas.microsoft.com/office/drawing/2010/main" val="0"/>
              </a:ext>
            </a:extLst>
          </a:blip>
          <a:srcRect r="28091" b="35865"/>
          <a:stretch/>
        </p:blipFill>
        <p:spPr>
          <a:xfrm>
            <a:off x="1474380" y="3598974"/>
            <a:ext cx="446729" cy="298441"/>
          </a:xfrm>
          <a:prstGeom prst="rect">
            <a:avLst/>
          </a:prstGeom>
        </p:spPr>
      </p:pic>
      <p:sp>
        <p:nvSpPr>
          <p:cNvPr id="22" name="Right Arrow 21">
            <a:extLst>
              <a:ext uri="{FF2B5EF4-FFF2-40B4-BE49-F238E27FC236}">
                <a16:creationId xmlns:a16="http://schemas.microsoft.com/office/drawing/2014/main" id="{604BE230-0CC9-6B4B-B0D0-22A45CEFB0B1}"/>
              </a:ext>
            </a:extLst>
          </p:cNvPr>
          <p:cNvSpPr/>
          <p:nvPr/>
        </p:nvSpPr>
        <p:spPr>
          <a:xfrm rot="20471495" flipH="1">
            <a:off x="2626840" y="3355604"/>
            <a:ext cx="92281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62" name="TextBox 61">
            <a:extLst>
              <a:ext uri="{FF2B5EF4-FFF2-40B4-BE49-F238E27FC236}">
                <a16:creationId xmlns:a16="http://schemas.microsoft.com/office/drawing/2014/main" id="{449CB48D-F2F1-4143-84ED-91D79B19B335}"/>
              </a:ext>
            </a:extLst>
          </p:cNvPr>
          <p:cNvSpPr txBox="1"/>
          <p:nvPr/>
        </p:nvSpPr>
        <p:spPr>
          <a:xfrm>
            <a:off x="2624257" y="6161960"/>
            <a:ext cx="228756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Regional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Education Lead</a:t>
            </a:r>
            <a:endParaRPr kumimoji="0" lang="en-CA"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51" name="Picture 50" descr="A close up of a toy&#10;&#10;Description automatically generated">
            <a:extLst>
              <a:ext uri="{FF2B5EF4-FFF2-40B4-BE49-F238E27FC236}">
                <a16:creationId xmlns:a16="http://schemas.microsoft.com/office/drawing/2014/main" id="{C43B8044-9CAE-3440-8391-03BABC0C5537}"/>
              </a:ext>
            </a:extLst>
          </p:cNvPr>
          <p:cNvPicPr>
            <a:picLocks noChangeAspect="1"/>
          </p:cNvPicPr>
          <p:nvPr/>
        </p:nvPicPr>
        <p:blipFill rotWithShape="1">
          <a:blip r:embed="rId17"/>
          <a:srcRect l="7192" t="5113" r="51087" b="9199"/>
          <a:stretch/>
        </p:blipFill>
        <p:spPr>
          <a:xfrm>
            <a:off x="220815" y="4472210"/>
            <a:ext cx="820103" cy="1862516"/>
          </a:xfrm>
          <a:prstGeom prst="rect">
            <a:avLst/>
          </a:prstGeom>
        </p:spPr>
      </p:pic>
      <p:sp>
        <p:nvSpPr>
          <p:cNvPr id="63" name="TextBox 62">
            <a:extLst>
              <a:ext uri="{FF2B5EF4-FFF2-40B4-BE49-F238E27FC236}">
                <a16:creationId xmlns:a16="http://schemas.microsoft.com/office/drawing/2014/main" id="{734D1B18-B258-6948-80BA-2F824D4F07A5}"/>
              </a:ext>
            </a:extLst>
          </p:cNvPr>
          <p:cNvSpPr txBox="1"/>
          <p:nvPr/>
        </p:nvSpPr>
        <p:spPr>
          <a:xfrm>
            <a:off x="736177" y="5927112"/>
            <a:ext cx="160496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Director</a:t>
            </a:r>
            <a:endParaRPr kumimoji="0" lang="en-CA"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56" name="Straight Arrow Connector 55">
            <a:extLst>
              <a:ext uri="{FF2B5EF4-FFF2-40B4-BE49-F238E27FC236}">
                <a16:creationId xmlns:a16="http://schemas.microsoft.com/office/drawing/2014/main" id="{E7BF4A87-C7C9-B340-9F93-B57D82EB6C7B}"/>
              </a:ext>
            </a:extLst>
          </p:cNvPr>
          <p:cNvCxnSpPr>
            <a:cxnSpLocks/>
          </p:cNvCxnSpPr>
          <p:nvPr/>
        </p:nvCxnSpPr>
        <p:spPr>
          <a:xfrm>
            <a:off x="5018246" y="4585540"/>
            <a:ext cx="895174" cy="48315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7" name="Picture 56" descr="coach-clipart-coach-clipart-COACH.jpg">
            <a:extLst>
              <a:ext uri="{FF2B5EF4-FFF2-40B4-BE49-F238E27FC236}">
                <a16:creationId xmlns:a16="http://schemas.microsoft.com/office/drawing/2014/main" id="{8EFDA95A-8895-3740-9E0F-1C2CB5087CA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06844" y="4716008"/>
            <a:ext cx="683232" cy="1998223"/>
          </a:xfrm>
          <a:prstGeom prst="rect">
            <a:avLst/>
          </a:prstGeom>
        </p:spPr>
      </p:pic>
      <p:sp>
        <p:nvSpPr>
          <p:cNvPr id="58" name="TextBox 57">
            <a:extLst>
              <a:ext uri="{FF2B5EF4-FFF2-40B4-BE49-F238E27FC236}">
                <a16:creationId xmlns:a16="http://schemas.microsoft.com/office/drawing/2014/main" id="{B757F77D-06AA-6141-BFD6-4A898881C33F}"/>
              </a:ext>
            </a:extLst>
          </p:cNvPr>
          <p:cNvSpPr txBox="1"/>
          <p:nvPr/>
        </p:nvSpPr>
        <p:spPr>
          <a:xfrm>
            <a:off x="6451759" y="5822884"/>
            <a:ext cx="160496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Academic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Coach</a:t>
            </a:r>
            <a:endParaRPr kumimoji="0" lang="en-CA"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3645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par>
                                <p:cTn id="30" presetID="10" presetClass="entr" presetSubtype="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fade">
                                      <p:cBhvr>
                                        <p:cTn id="46" dur="500"/>
                                        <p:tgtEl>
                                          <p:spTgt spid="54"/>
                                        </p:tgtEl>
                                      </p:cBhvr>
                                    </p:animEffect>
                                  </p:childTnLst>
                                </p:cTn>
                              </p:par>
                              <p:par>
                                <p:cTn id="47" presetID="10"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0"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500"/>
                                        <p:tgtEl>
                                          <p:spTgt spid="4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par>
                                <p:cTn id="61" presetID="10" presetClass="entr" presetSubtype="0"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26" presetClass="emph" presetSubtype="0" repeatCount="3000" fill="hold" grpId="1" nodeType="clickEffect">
                                  <p:stCondLst>
                                    <p:cond delay="0"/>
                                  </p:stCondLst>
                                  <p:childTnLst>
                                    <p:animEffect transition="out" filter="fade">
                                      <p:cBhvr>
                                        <p:cTn id="67" dur="500" tmFilter="0, 0; .2, .5; .8, .5; 1, 0"/>
                                        <p:tgtEl>
                                          <p:spTgt spid="68"/>
                                        </p:tgtEl>
                                      </p:cBhvr>
                                    </p:animEffect>
                                    <p:animScale>
                                      <p:cBhvr>
                                        <p:cTn id="68" dur="250" autoRev="1" fill="hold"/>
                                        <p:tgtEl>
                                          <p:spTgt spid="68"/>
                                        </p:tgtEl>
                                      </p:cBhvr>
                                      <p:by x="105000" y="105000"/>
                                    </p:animScale>
                                  </p:childTnLst>
                                </p:cTn>
                              </p:par>
                            </p:childTnLst>
                          </p:cTn>
                        </p:par>
                      </p:childTnLst>
                    </p:cTn>
                  </p:par>
                  <p:par>
                    <p:cTn id="69" fill="hold">
                      <p:stCondLst>
                        <p:cond delay="indefinite"/>
                      </p:stCondLst>
                      <p:childTnLst>
                        <p:par>
                          <p:cTn id="70" fill="hold">
                            <p:stCondLst>
                              <p:cond delay="0"/>
                            </p:stCondLst>
                            <p:childTnLst>
                              <p:par>
                                <p:cTn id="71" presetID="26" presetClass="emph" presetSubtype="0" repeatCount="3000" fill="hold" nodeType="clickEffect">
                                  <p:stCondLst>
                                    <p:cond delay="0"/>
                                  </p:stCondLst>
                                  <p:childTnLst>
                                    <p:animEffect transition="out" filter="fade">
                                      <p:cBhvr>
                                        <p:cTn id="72" dur="500" tmFilter="0, 0; .2, .5; .8, .5; 1, 0"/>
                                        <p:tgtEl>
                                          <p:spTgt spid="9"/>
                                        </p:tgtEl>
                                      </p:cBhvr>
                                    </p:animEffect>
                                    <p:animScale>
                                      <p:cBhvr>
                                        <p:cTn id="73" dur="250" autoRev="1" fill="hold"/>
                                        <p:tgtEl>
                                          <p:spTgt spid="9"/>
                                        </p:tgtEl>
                                      </p:cBhvr>
                                      <p:by x="105000" y="105000"/>
                                    </p:animScale>
                                  </p:childTnLst>
                                </p:cTn>
                              </p:par>
                            </p:childTnLst>
                          </p:cTn>
                        </p:par>
                      </p:childTnLst>
                    </p:cTn>
                  </p:par>
                  <p:par>
                    <p:cTn id="74" fill="hold">
                      <p:stCondLst>
                        <p:cond delay="indefinite"/>
                      </p:stCondLst>
                      <p:childTnLst>
                        <p:par>
                          <p:cTn id="75" fill="hold">
                            <p:stCondLst>
                              <p:cond delay="0"/>
                            </p:stCondLst>
                            <p:childTnLst>
                              <p:par>
                                <p:cTn id="76" presetID="26" presetClass="emph" presetSubtype="0" repeatCount="3000" fill="hold" nodeType="clickEffect">
                                  <p:stCondLst>
                                    <p:cond delay="0"/>
                                  </p:stCondLst>
                                  <p:childTnLst>
                                    <p:animEffect transition="out" filter="fade">
                                      <p:cBhvr>
                                        <p:cTn id="77" dur="500" tmFilter="0, 0; .2, .5; .8, .5; 1, 0"/>
                                        <p:tgtEl>
                                          <p:spTgt spid="12"/>
                                        </p:tgtEl>
                                      </p:cBhvr>
                                    </p:animEffect>
                                    <p:animScale>
                                      <p:cBhvr>
                                        <p:cTn id="78" dur="250" autoRev="1" fill="hold"/>
                                        <p:tgtEl>
                                          <p:spTgt spid="12"/>
                                        </p:tgtEl>
                                      </p:cBhvr>
                                      <p:by x="105000" y="105000"/>
                                    </p:animScale>
                                  </p:childTnLst>
                                </p:cTn>
                              </p:par>
                            </p:childTnLst>
                          </p:cTn>
                        </p:par>
                      </p:childTnLst>
                    </p:cTn>
                  </p:par>
                  <p:par>
                    <p:cTn id="79" fill="hold">
                      <p:stCondLst>
                        <p:cond delay="indefinite"/>
                      </p:stCondLst>
                      <p:childTnLst>
                        <p:par>
                          <p:cTn id="80" fill="hold">
                            <p:stCondLst>
                              <p:cond delay="0"/>
                            </p:stCondLst>
                            <p:childTnLst>
                              <p:par>
                                <p:cTn id="81" presetID="26" presetClass="emph" presetSubtype="0" repeatCount="3000" fill="hold" nodeType="clickEffect">
                                  <p:stCondLst>
                                    <p:cond delay="0"/>
                                  </p:stCondLst>
                                  <p:childTnLst>
                                    <p:animEffect transition="out" filter="fade">
                                      <p:cBhvr>
                                        <p:cTn id="82" dur="500" tmFilter="0, 0; .2, .5; .8, .5; 1, 0"/>
                                        <p:tgtEl>
                                          <p:spTgt spid="15"/>
                                        </p:tgtEl>
                                      </p:cBhvr>
                                    </p:animEffect>
                                    <p:animScale>
                                      <p:cBhvr>
                                        <p:cTn id="83" dur="250" autoRev="1" fill="hold"/>
                                        <p:tgtEl>
                                          <p:spTgt spid="15"/>
                                        </p:tgtEl>
                                      </p:cBhvr>
                                      <p:by x="105000" y="105000"/>
                                    </p:animScale>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48"/>
                                        </p:tgtEl>
                                        <p:attrNameLst>
                                          <p:attrName>style.visibility</p:attrName>
                                        </p:attrNameLst>
                                      </p:cBhvr>
                                      <p:to>
                                        <p:strVal val="visible"/>
                                      </p:to>
                                    </p:set>
                                    <p:animEffect transition="in" filter="fade">
                                      <p:cBhvr>
                                        <p:cTn id="88" dur="500"/>
                                        <p:tgtEl>
                                          <p:spTgt spid="48"/>
                                        </p:tgtEl>
                                      </p:cBhvr>
                                    </p:animEffect>
                                  </p:childTnLst>
                                </p:cTn>
                              </p:par>
                            </p:childTnLst>
                          </p:cTn>
                        </p:par>
                        <p:par>
                          <p:cTn id="89" fill="hold">
                            <p:stCondLst>
                              <p:cond delay="500"/>
                            </p:stCondLst>
                            <p:childTnLst>
                              <p:par>
                                <p:cTn id="90" presetID="10" presetClass="entr" presetSubtype="0" fill="hold" nodeType="afterEffect">
                                  <p:stCondLst>
                                    <p:cond delay="100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childTnLst>
                          </p:cTn>
                        </p:par>
                        <p:par>
                          <p:cTn id="93" fill="hold">
                            <p:stCondLst>
                              <p:cond delay="2000"/>
                            </p:stCondLst>
                            <p:childTnLst>
                              <p:par>
                                <p:cTn id="94" presetID="10" presetClass="entr" presetSubtype="0" fill="hold" nodeType="afterEffect">
                                  <p:stCondLst>
                                    <p:cond delay="1000"/>
                                  </p:stCondLst>
                                  <p:childTnLst>
                                    <p:set>
                                      <p:cBhvr>
                                        <p:cTn id="95" dur="1" fill="hold">
                                          <p:stCondLst>
                                            <p:cond delay="0"/>
                                          </p:stCondLst>
                                        </p:cTn>
                                        <p:tgtEl>
                                          <p:spTgt spid="46"/>
                                        </p:tgtEl>
                                        <p:attrNameLst>
                                          <p:attrName>style.visibility</p:attrName>
                                        </p:attrNameLst>
                                      </p:cBhvr>
                                      <p:to>
                                        <p:strVal val="visible"/>
                                      </p:to>
                                    </p:set>
                                    <p:animEffect transition="in" filter="fade">
                                      <p:cBhvr>
                                        <p:cTn id="96" dur="500"/>
                                        <p:tgtEl>
                                          <p:spTgt spid="46"/>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fade">
                                      <p:cBhvr>
                                        <p:cTn id="101" dur="500"/>
                                        <p:tgtEl>
                                          <p:spTgt spid="22"/>
                                        </p:tgtEl>
                                      </p:cBhvr>
                                    </p:animEffect>
                                  </p:childTnLst>
                                </p:cTn>
                              </p:par>
                              <p:par>
                                <p:cTn id="102" presetID="10" presetClass="entr" presetSubtype="0" fill="hold" nodeType="withEffect">
                                  <p:stCondLst>
                                    <p:cond delay="0"/>
                                  </p:stCondLst>
                                  <p:childTnLst>
                                    <p:set>
                                      <p:cBhvr>
                                        <p:cTn id="103" dur="1" fill="hold">
                                          <p:stCondLst>
                                            <p:cond delay="0"/>
                                          </p:stCondLst>
                                        </p:cTn>
                                        <p:tgtEl>
                                          <p:spTgt spid="49"/>
                                        </p:tgtEl>
                                        <p:attrNameLst>
                                          <p:attrName>style.visibility</p:attrName>
                                        </p:attrNameLst>
                                      </p:cBhvr>
                                      <p:to>
                                        <p:strVal val="visible"/>
                                      </p:to>
                                    </p:set>
                                    <p:animEffect transition="in" filter="fade">
                                      <p:cBhvr>
                                        <p:cTn id="104" dur="500"/>
                                        <p:tgtEl>
                                          <p:spTgt spid="49"/>
                                        </p:tgtEl>
                                      </p:cBhvr>
                                    </p:animEffect>
                                  </p:childTnLst>
                                </p:cTn>
                              </p:par>
                              <p:par>
                                <p:cTn id="105" presetID="10" presetClass="entr" presetSubtype="0" fill="hold" nodeType="with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fade">
                                      <p:cBhvr>
                                        <p:cTn id="107" dur="500"/>
                                        <p:tgtEl>
                                          <p:spTgt spid="25"/>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fade">
                                      <p:cBhvr>
                                        <p:cTn id="112" dur="500"/>
                                        <p:tgtEl>
                                          <p:spTgt spid="38"/>
                                        </p:tgtEl>
                                      </p:cBhvr>
                                    </p:animEffect>
                                  </p:childTnLst>
                                </p:cTn>
                              </p:par>
                              <p:par>
                                <p:cTn id="113" presetID="10" presetClass="entr" presetSubtype="0" fill="hold" nodeType="withEffect">
                                  <p:stCondLst>
                                    <p:cond delay="0"/>
                                  </p:stCondLst>
                                  <p:childTnLst>
                                    <p:set>
                                      <p:cBhvr>
                                        <p:cTn id="114" dur="1" fill="hold">
                                          <p:stCondLst>
                                            <p:cond delay="0"/>
                                          </p:stCondLst>
                                        </p:cTn>
                                        <p:tgtEl>
                                          <p:spTgt spid="37"/>
                                        </p:tgtEl>
                                        <p:attrNameLst>
                                          <p:attrName>style.visibility</p:attrName>
                                        </p:attrNameLst>
                                      </p:cBhvr>
                                      <p:to>
                                        <p:strVal val="visible"/>
                                      </p:to>
                                    </p:set>
                                    <p:animEffect transition="in" filter="fade">
                                      <p:cBhvr>
                                        <p:cTn id="115" dur="500"/>
                                        <p:tgtEl>
                                          <p:spTgt spid="37"/>
                                        </p:tgtEl>
                                      </p:cBhvr>
                                    </p:animEffect>
                                  </p:childTnLst>
                                </p:cTn>
                              </p:par>
                              <p:par>
                                <p:cTn id="116" presetID="10" presetClass="entr" presetSubtype="0" fill="hold" nodeType="withEffect">
                                  <p:stCondLst>
                                    <p:cond delay="0"/>
                                  </p:stCondLst>
                                  <p:childTnLst>
                                    <p:set>
                                      <p:cBhvr>
                                        <p:cTn id="117" dur="1" fill="hold">
                                          <p:stCondLst>
                                            <p:cond delay="0"/>
                                          </p:stCondLst>
                                        </p:cTn>
                                        <p:tgtEl>
                                          <p:spTgt spid="35"/>
                                        </p:tgtEl>
                                        <p:attrNameLst>
                                          <p:attrName>style.visibility</p:attrName>
                                        </p:attrNameLst>
                                      </p:cBhvr>
                                      <p:to>
                                        <p:strVal val="visible"/>
                                      </p:to>
                                    </p:set>
                                    <p:animEffect transition="in" filter="fade">
                                      <p:cBhvr>
                                        <p:cTn id="118" dur="500"/>
                                        <p:tgtEl>
                                          <p:spTgt spid="35"/>
                                        </p:tgtEl>
                                      </p:cBhvr>
                                    </p:animEffect>
                                  </p:childTnLst>
                                </p:cTn>
                              </p:par>
                              <p:par>
                                <p:cTn id="119" presetID="10" presetClass="entr" presetSubtype="0" fill="hold" nodeType="withEffect">
                                  <p:stCondLst>
                                    <p:cond delay="0"/>
                                  </p:stCondLst>
                                  <p:childTnLst>
                                    <p:set>
                                      <p:cBhvr>
                                        <p:cTn id="120" dur="1" fill="hold">
                                          <p:stCondLst>
                                            <p:cond delay="0"/>
                                          </p:stCondLst>
                                        </p:cTn>
                                        <p:tgtEl>
                                          <p:spTgt spid="51"/>
                                        </p:tgtEl>
                                        <p:attrNameLst>
                                          <p:attrName>style.visibility</p:attrName>
                                        </p:attrNameLst>
                                      </p:cBhvr>
                                      <p:to>
                                        <p:strVal val="visible"/>
                                      </p:to>
                                    </p:set>
                                    <p:animEffect transition="in" filter="fade">
                                      <p:cBhvr>
                                        <p:cTn id="121" dur="500"/>
                                        <p:tgtEl>
                                          <p:spTgt spid="51"/>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63"/>
                                        </p:tgtEl>
                                        <p:attrNameLst>
                                          <p:attrName>style.visibility</p:attrName>
                                        </p:attrNameLst>
                                      </p:cBhvr>
                                      <p:to>
                                        <p:strVal val="visible"/>
                                      </p:to>
                                    </p:set>
                                    <p:animEffect transition="in" filter="fade">
                                      <p:cBhvr>
                                        <p:cTn id="124" dur="500"/>
                                        <p:tgtEl>
                                          <p:spTgt spid="63"/>
                                        </p:tgtEl>
                                      </p:cBhvr>
                                    </p:animEffect>
                                  </p:childTnLst>
                                </p:cTn>
                              </p:par>
                              <p:par>
                                <p:cTn id="125" presetID="10" presetClass="entr" presetSubtype="0" fill="hold" nodeType="withEffect">
                                  <p:stCondLst>
                                    <p:cond delay="0"/>
                                  </p:stCondLst>
                                  <p:childTnLst>
                                    <p:set>
                                      <p:cBhvr>
                                        <p:cTn id="126" dur="1" fill="hold">
                                          <p:stCondLst>
                                            <p:cond delay="0"/>
                                          </p:stCondLst>
                                        </p:cTn>
                                        <p:tgtEl>
                                          <p:spTgt spid="43"/>
                                        </p:tgtEl>
                                        <p:attrNameLst>
                                          <p:attrName>style.visibility</p:attrName>
                                        </p:attrNameLst>
                                      </p:cBhvr>
                                      <p:to>
                                        <p:strVal val="visible"/>
                                      </p:to>
                                    </p:set>
                                    <p:animEffect transition="in" filter="fade">
                                      <p:cBhvr>
                                        <p:cTn id="127" dur="500"/>
                                        <p:tgtEl>
                                          <p:spTgt spid="43"/>
                                        </p:tgtEl>
                                      </p:cBhvr>
                                    </p:animEffect>
                                  </p:childTnLst>
                                </p:cTn>
                              </p:par>
                              <p:par>
                                <p:cTn id="128" presetID="10" presetClass="entr" presetSubtype="0" fill="hold" nodeType="withEffect">
                                  <p:stCondLst>
                                    <p:cond delay="0"/>
                                  </p:stCondLst>
                                  <p:childTnLst>
                                    <p:set>
                                      <p:cBhvr>
                                        <p:cTn id="129" dur="1" fill="hold">
                                          <p:stCondLst>
                                            <p:cond delay="0"/>
                                          </p:stCondLst>
                                        </p:cTn>
                                        <p:tgtEl>
                                          <p:spTgt spid="16"/>
                                        </p:tgtEl>
                                        <p:attrNameLst>
                                          <p:attrName>style.visibility</p:attrName>
                                        </p:attrNameLst>
                                      </p:cBhvr>
                                      <p:to>
                                        <p:strVal val="visible"/>
                                      </p:to>
                                    </p:set>
                                    <p:animEffect transition="in" filter="fade">
                                      <p:cBhvr>
                                        <p:cTn id="130" dur="500"/>
                                        <p:tgtEl>
                                          <p:spTgt spid="16"/>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62"/>
                                        </p:tgtEl>
                                        <p:attrNameLst>
                                          <p:attrName>style.visibility</p:attrName>
                                        </p:attrNameLst>
                                      </p:cBhvr>
                                      <p:to>
                                        <p:strVal val="visible"/>
                                      </p:to>
                                    </p:set>
                                    <p:animEffect transition="in" filter="fade">
                                      <p:cBhvr>
                                        <p:cTn id="133" dur="500"/>
                                        <p:tgtEl>
                                          <p:spTgt spid="62"/>
                                        </p:tgtEl>
                                      </p:cBhvr>
                                    </p:animEffect>
                                  </p:childTnLst>
                                </p:cTn>
                              </p:par>
                              <p:par>
                                <p:cTn id="134" presetID="10" presetClass="entr" presetSubtype="0" fill="hold" nodeType="withEffect">
                                  <p:stCondLst>
                                    <p:cond delay="0"/>
                                  </p:stCondLst>
                                  <p:childTnLst>
                                    <p:set>
                                      <p:cBhvr>
                                        <p:cTn id="135" dur="1" fill="hold">
                                          <p:stCondLst>
                                            <p:cond delay="0"/>
                                          </p:stCondLst>
                                        </p:cTn>
                                        <p:tgtEl>
                                          <p:spTgt spid="56"/>
                                        </p:tgtEl>
                                        <p:attrNameLst>
                                          <p:attrName>style.visibility</p:attrName>
                                        </p:attrNameLst>
                                      </p:cBhvr>
                                      <p:to>
                                        <p:strVal val="visible"/>
                                      </p:to>
                                    </p:set>
                                    <p:animEffect transition="in" filter="fade">
                                      <p:cBhvr>
                                        <p:cTn id="136" dur="500"/>
                                        <p:tgtEl>
                                          <p:spTgt spid="56"/>
                                        </p:tgtEl>
                                      </p:cBhvr>
                                    </p:animEffect>
                                  </p:childTnLst>
                                </p:cTn>
                              </p:par>
                              <p:par>
                                <p:cTn id="137" presetID="10" presetClass="entr" presetSubtype="0" fill="hold" nodeType="withEffect">
                                  <p:stCondLst>
                                    <p:cond delay="0"/>
                                  </p:stCondLst>
                                  <p:childTnLst>
                                    <p:set>
                                      <p:cBhvr>
                                        <p:cTn id="138" dur="1" fill="hold">
                                          <p:stCondLst>
                                            <p:cond delay="0"/>
                                          </p:stCondLst>
                                        </p:cTn>
                                        <p:tgtEl>
                                          <p:spTgt spid="57"/>
                                        </p:tgtEl>
                                        <p:attrNameLst>
                                          <p:attrName>style.visibility</p:attrName>
                                        </p:attrNameLst>
                                      </p:cBhvr>
                                      <p:to>
                                        <p:strVal val="visible"/>
                                      </p:to>
                                    </p:set>
                                    <p:animEffect transition="in" filter="fade">
                                      <p:cBhvr>
                                        <p:cTn id="139" dur="500"/>
                                        <p:tgtEl>
                                          <p:spTgt spid="57"/>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58"/>
                                        </p:tgtEl>
                                        <p:attrNameLst>
                                          <p:attrName>style.visibility</p:attrName>
                                        </p:attrNameLst>
                                      </p:cBhvr>
                                      <p:to>
                                        <p:strVal val="visible"/>
                                      </p:to>
                                    </p:set>
                                    <p:animEffect transition="in" filter="fade">
                                      <p:cBhvr>
                                        <p:cTn id="142" dur="500"/>
                                        <p:tgtEl>
                                          <p:spTgt spid="58"/>
                                        </p:tgtEl>
                                      </p:cBhvr>
                                    </p:animEffect>
                                  </p:childTnLst>
                                </p:cTn>
                              </p:par>
                              <p:par>
                                <p:cTn id="143" presetID="10" presetClass="entr" presetSubtype="0" fill="hold" nodeType="withEffect">
                                  <p:stCondLst>
                                    <p:cond delay="0"/>
                                  </p:stCondLst>
                                  <p:childTnLst>
                                    <p:set>
                                      <p:cBhvr>
                                        <p:cTn id="144" dur="1" fill="hold">
                                          <p:stCondLst>
                                            <p:cond delay="0"/>
                                          </p:stCondLst>
                                        </p:cTn>
                                        <p:tgtEl>
                                          <p:spTgt spid="44"/>
                                        </p:tgtEl>
                                        <p:attrNameLst>
                                          <p:attrName>style.visibility</p:attrName>
                                        </p:attrNameLst>
                                      </p:cBhvr>
                                      <p:to>
                                        <p:strVal val="visible"/>
                                      </p:to>
                                    </p:set>
                                    <p:animEffect transition="in" filter="fade">
                                      <p:cBhvr>
                                        <p:cTn id="145" dur="500"/>
                                        <p:tgtEl>
                                          <p:spTgt spid="44"/>
                                        </p:tgtEl>
                                      </p:cBhvr>
                                    </p:animEffect>
                                  </p:childTnLst>
                                </p:cTn>
                              </p:par>
                              <p:par>
                                <p:cTn id="146" presetID="10" presetClass="entr" presetSubtype="0" fill="hold" nodeType="withEffect">
                                  <p:stCondLst>
                                    <p:cond delay="0"/>
                                  </p:stCondLst>
                                  <p:childTnLst>
                                    <p:set>
                                      <p:cBhvr>
                                        <p:cTn id="147" dur="1" fill="hold">
                                          <p:stCondLst>
                                            <p:cond delay="0"/>
                                          </p:stCondLst>
                                        </p:cTn>
                                        <p:tgtEl>
                                          <p:spTgt spid="6"/>
                                        </p:tgtEl>
                                        <p:attrNameLst>
                                          <p:attrName>style.visibility</p:attrName>
                                        </p:attrNameLst>
                                      </p:cBhvr>
                                      <p:to>
                                        <p:strVal val="visible"/>
                                      </p:to>
                                    </p:set>
                                    <p:animEffect transition="in" filter="fade">
                                      <p:cBhvr>
                                        <p:cTn id="148" dur="500"/>
                                        <p:tgtEl>
                                          <p:spTgt spid="6"/>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33"/>
                                        </p:tgtEl>
                                        <p:attrNameLst>
                                          <p:attrName>style.visibility</p:attrName>
                                        </p:attrNameLst>
                                      </p:cBhvr>
                                      <p:to>
                                        <p:strVal val="visible"/>
                                      </p:to>
                                    </p:set>
                                    <p:animEffect transition="in" filter="fade">
                                      <p:cBhvr>
                                        <p:cTn id="15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3" grpId="0" animBg="1"/>
      <p:bldP spid="50" grpId="0" animBg="1"/>
      <p:bldP spid="41" grpId="0" animBg="1"/>
      <p:bldP spid="68" grpId="0" animBg="1"/>
      <p:bldP spid="68" grpId="1" animBg="1"/>
      <p:bldP spid="33" grpId="0"/>
      <p:bldP spid="22" grpId="0" animBg="1"/>
      <p:bldP spid="62" grpId="0"/>
      <p:bldP spid="63" grpId="0"/>
      <p:bldP spid="5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3556-1936-7548-9A63-13C7545193F9}"/>
              </a:ext>
            </a:extLst>
          </p:cNvPr>
          <p:cNvSpPr>
            <a:spLocks noGrp="1"/>
          </p:cNvSpPr>
          <p:nvPr>
            <p:ph type="title"/>
          </p:nvPr>
        </p:nvSpPr>
        <p:spPr/>
        <p:txBody>
          <a:bodyPr/>
          <a:lstStyle/>
          <a:p>
            <a:r>
              <a:rPr lang="en-US" b="1" dirty="0"/>
              <a:t>Competence </a:t>
            </a:r>
            <a:br>
              <a:rPr lang="en-US" b="1" dirty="0"/>
            </a:br>
            <a:r>
              <a:rPr lang="en-US" b="1" dirty="0"/>
              <a:t>Committee</a:t>
            </a:r>
            <a:endParaRPr lang="en-US" dirty="0"/>
          </a:p>
        </p:txBody>
      </p:sp>
      <p:sp>
        <p:nvSpPr>
          <p:cNvPr id="3" name="Content Placeholder 2">
            <a:extLst>
              <a:ext uri="{FF2B5EF4-FFF2-40B4-BE49-F238E27FC236}">
                <a16:creationId xmlns:a16="http://schemas.microsoft.com/office/drawing/2014/main" id="{BF5CA598-C495-7347-9683-B53040995828}"/>
              </a:ext>
            </a:extLst>
          </p:cNvPr>
          <p:cNvSpPr>
            <a:spLocks noGrp="1"/>
          </p:cNvSpPr>
          <p:nvPr>
            <p:ph idx="1"/>
          </p:nvPr>
        </p:nvSpPr>
        <p:spPr>
          <a:xfrm>
            <a:off x="3596274" y="1174690"/>
            <a:ext cx="7315200" cy="5274903"/>
          </a:xfrm>
        </p:spPr>
        <p:txBody>
          <a:bodyPr>
            <a:normAutofit fontScale="92500"/>
          </a:bodyPr>
          <a:lstStyle/>
          <a:p>
            <a:r>
              <a:rPr lang="en-US" sz="2600" b="1" dirty="0">
                <a:ea typeface="Verdana" panose="020B0604030504040204" pitchFamily="34" charset="0"/>
                <a:cs typeface="Verdana" panose="020B0604030504040204" pitchFamily="34" charset="0"/>
              </a:rPr>
              <a:t>Assess overall achievement of EPAs &amp; milestones</a:t>
            </a:r>
          </a:p>
          <a:p>
            <a:pPr marL="214313" indent="-214313">
              <a:buFont typeface="Arial" panose="020B0604020202020204" pitchFamily="34" charset="0"/>
              <a:buChar char="•"/>
            </a:pPr>
            <a:endParaRPr lang="en-US" sz="2600" dirty="0">
              <a:ea typeface="Verdana" panose="020B0604030504040204" pitchFamily="34" charset="0"/>
              <a:cs typeface="Verdana" panose="020B0604030504040204" pitchFamily="34" charset="0"/>
            </a:endParaRPr>
          </a:p>
          <a:p>
            <a:pPr marL="214313" indent="-214313">
              <a:buFont typeface="Arial" panose="020B0604020202020204" pitchFamily="34" charset="0"/>
              <a:buChar char="•"/>
            </a:pPr>
            <a:r>
              <a:rPr lang="en-US" sz="2600" dirty="0">
                <a:ea typeface="Verdana" panose="020B0604030504040204" pitchFamily="34" charset="0"/>
                <a:cs typeface="Verdana" panose="020B0604030504040204" pitchFamily="34" charset="0"/>
              </a:rPr>
              <a:t>Regularly review learner EPAs/milestones</a:t>
            </a:r>
          </a:p>
          <a:p>
            <a:endParaRPr lang="en-US" sz="2600" dirty="0">
              <a:ea typeface="Verdana" panose="020B0604030504040204" pitchFamily="34" charset="0"/>
              <a:cs typeface="Verdana" panose="020B0604030504040204" pitchFamily="34" charset="0"/>
            </a:endParaRPr>
          </a:p>
          <a:p>
            <a:pPr marL="214313" indent="-214313">
              <a:buFont typeface="Arial" panose="020B0604020202020204" pitchFamily="34" charset="0"/>
              <a:buChar char="•"/>
            </a:pPr>
            <a:r>
              <a:rPr lang="en-US" sz="2600" dirty="0">
                <a:ea typeface="Verdana" panose="020B0604030504040204" pitchFamily="34" charset="0"/>
                <a:cs typeface="Verdana" panose="020B0604030504040204" pitchFamily="34" charset="0"/>
              </a:rPr>
              <a:t>Approve changes to learner status:</a:t>
            </a:r>
          </a:p>
          <a:p>
            <a:pPr marL="557213" lvl="1" indent="-214313">
              <a:buFont typeface="Arial" panose="020B0604020202020204" pitchFamily="34" charset="0"/>
              <a:buChar char="•"/>
            </a:pPr>
            <a:r>
              <a:rPr lang="en-US" sz="2600" dirty="0">
                <a:ea typeface="Verdana" panose="020B0604030504040204" pitchFamily="34" charset="0"/>
                <a:cs typeface="Verdana" panose="020B0604030504040204" pitchFamily="34" charset="0"/>
              </a:rPr>
              <a:t>Monitor overall progress of learner</a:t>
            </a:r>
          </a:p>
          <a:p>
            <a:pPr marL="557213" lvl="1" indent="-214313">
              <a:buFont typeface="Arial" panose="020B0604020202020204" pitchFamily="34" charset="0"/>
              <a:buChar char="•"/>
            </a:pPr>
            <a:r>
              <a:rPr lang="en-US" sz="2600" dirty="0">
                <a:ea typeface="Verdana" panose="020B0604030504040204" pitchFamily="34" charset="0"/>
                <a:cs typeface="Verdana" panose="020B0604030504040204" pitchFamily="34" charset="0"/>
              </a:rPr>
              <a:t>Confirm acquisition of EPAs</a:t>
            </a:r>
          </a:p>
          <a:p>
            <a:pPr marL="557213" lvl="1" indent="-214313">
              <a:buFont typeface="Arial" panose="020B0604020202020204" pitchFamily="34" charset="0"/>
              <a:buChar char="•"/>
            </a:pPr>
            <a:r>
              <a:rPr lang="en-US" sz="2600" dirty="0">
                <a:ea typeface="Verdana" panose="020B0604030504040204" pitchFamily="34" charset="0"/>
                <a:cs typeface="Verdana" panose="020B0604030504040204" pitchFamily="34" charset="0"/>
              </a:rPr>
              <a:t>Promote to next stage of training</a:t>
            </a:r>
          </a:p>
          <a:p>
            <a:pPr marL="557213" lvl="1" indent="-214313">
              <a:buFont typeface="Arial" panose="020B0604020202020204" pitchFamily="34" charset="0"/>
              <a:buChar char="•"/>
            </a:pPr>
            <a:r>
              <a:rPr lang="en-US" sz="2600" dirty="0">
                <a:ea typeface="Verdana" panose="020B0604030504040204" pitchFamily="34" charset="0"/>
                <a:cs typeface="Verdana" panose="020B0604030504040204" pitchFamily="34" charset="0"/>
              </a:rPr>
              <a:t>Identify any concerns</a:t>
            </a:r>
          </a:p>
          <a:p>
            <a:pPr marL="557213" lvl="1" indent="-214313">
              <a:buFont typeface="Arial" panose="020B0604020202020204" pitchFamily="34" charset="0"/>
              <a:buChar char="•"/>
            </a:pPr>
            <a:r>
              <a:rPr lang="en-US" sz="2600" dirty="0">
                <a:ea typeface="Verdana" panose="020B0604030504040204" pitchFamily="34" charset="0"/>
                <a:cs typeface="Verdana" panose="020B0604030504040204" pitchFamily="34" charset="0"/>
              </a:rPr>
              <a:t>Modify learning plan</a:t>
            </a:r>
          </a:p>
          <a:p>
            <a:pPr marL="557213" lvl="1" indent="-214313">
              <a:buFont typeface="Arial" panose="020B0604020202020204" pitchFamily="34" charset="0"/>
              <a:buChar char="•"/>
            </a:pPr>
            <a:r>
              <a:rPr lang="en-US" sz="2600" dirty="0">
                <a:ea typeface="Verdana" panose="020B0604030504040204" pitchFamily="34" charset="0"/>
                <a:cs typeface="Verdana" panose="020B0604030504040204" pitchFamily="34" charset="0"/>
              </a:rPr>
              <a:t>Develop &amp; monitor specialized learning plans </a:t>
            </a:r>
          </a:p>
          <a:p>
            <a:pPr marL="557213" lvl="1" indent="-214313">
              <a:buFont typeface="Arial" panose="020B0604020202020204" pitchFamily="34" charset="0"/>
              <a:buChar char="•"/>
            </a:pPr>
            <a:r>
              <a:rPr lang="en-US" sz="2600" dirty="0">
                <a:ea typeface="Verdana" panose="020B0604030504040204" pitchFamily="34" charset="0"/>
                <a:cs typeface="Verdana" panose="020B0604030504040204" pitchFamily="34" charset="0"/>
              </a:rPr>
              <a:t>Request Royal College certification</a:t>
            </a:r>
          </a:p>
          <a:p>
            <a:pPr lvl="1"/>
            <a:endParaRPr lang="en-US" sz="2600" dirty="0">
              <a:ea typeface="Verdana" panose="020B0604030504040204" pitchFamily="34" charset="0"/>
              <a:cs typeface="Verdana" panose="020B0604030504040204" pitchFamily="34" charset="0"/>
            </a:endParaRPr>
          </a:p>
          <a:p>
            <a:endParaRPr lang="en-US" dirty="0"/>
          </a:p>
        </p:txBody>
      </p:sp>
      <p:pic>
        <p:nvPicPr>
          <p:cNvPr id="5" name="Picture 4">
            <a:extLst>
              <a:ext uri="{FF2B5EF4-FFF2-40B4-BE49-F238E27FC236}">
                <a16:creationId xmlns:a16="http://schemas.microsoft.com/office/drawing/2014/main" id="{C42BBF97-24A3-0D46-90BC-26328A3A225C}"/>
              </a:ext>
            </a:extLst>
          </p:cNvPr>
          <p:cNvPicPr>
            <a:picLocks noChangeAspect="1" noChangeArrowheads="1"/>
          </p:cNvPicPr>
          <p:nvPr/>
        </p:nvPicPr>
        <p:blipFill>
          <a:blip r:embed="rId2"/>
          <a:srcRect/>
          <a:stretch/>
        </p:blipFill>
        <p:spPr bwMode="auto">
          <a:xfrm>
            <a:off x="8645777" y="3208420"/>
            <a:ext cx="3293304" cy="163629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13116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652E5D6-E378-4614-BCBD-8663DD15B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2">
            <a:extLst>
              <a:ext uri="{FF2B5EF4-FFF2-40B4-BE49-F238E27FC236}">
                <a16:creationId xmlns:a16="http://schemas.microsoft.com/office/drawing/2014/main" id="{3A287AC3-AACF-4ADB-9F73-125E714D9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993" y="4367639"/>
            <a:ext cx="11430014" cy="1852186"/>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554477" y="4599160"/>
            <a:ext cx="11079804" cy="1358020"/>
          </a:xfrm>
        </p:spPr>
        <p:txBody>
          <a:bodyPr anchor="ctr">
            <a:normAutofit/>
          </a:bodyPr>
          <a:lstStyle/>
          <a:p>
            <a:pPr algn="ctr"/>
            <a:r>
              <a:rPr lang="en-US" sz="4100" b="1" dirty="0">
                <a:solidFill>
                  <a:schemeClr val="bg1"/>
                </a:solidFill>
              </a:rPr>
              <a:t>Key Points</a:t>
            </a:r>
            <a:endParaRPr lang="en-US" sz="4100" dirty="0">
              <a:solidFill>
                <a:schemeClr val="bg1"/>
              </a:solidFill>
            </a:endParaRPr>
          </a:p>
        </p:txBody>
      </p:sp>
      <p:graphicFrame>
        <p:nvGraphicFramePr>
          <p:cNvPr id="17" name="Content Placeholder 3">
            <a:extLst>
              <a:ext uri="{FF2B5EF4-FFF2-40B4-BE49-F238E27FC236}">
                <a16:creationId xmlns:a16="http://schemas.microsoft.com/office/drawing/2014/main" id="{A4B00836-28FA-4542-B899-39BEAB2F8436}"/>
              </a:ext>
            </a:extLst>
          </p:cNvPr>
          <p:cNvGraphicFramePr>
            <a:graphicFrameLocks noGrp="1"/>
          </p:cNvGraphicFramePr>
          <p:nvPr>
            <p:ph idx="1"/>
            <p:extLst>
              <p:ext uri="{D42A27DB-BD31-4B8C-83A1-F6EECF244321}">
                <p14:modId xmlns:p14="http://schemas.microsoft.com/office/powerpoint/2010/main" val="1454157750"/>
              </p:ext>
            </p:extLst>
          </p:nvPr>
        </p:nvGraphicFramePr>
        <p:xfrm>
          <a:off x="960120" y="640080"/>
          <a:ext cx="10271760" cy="32023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Graphic 8" descr="Bookmark">
            <a:extLst>
              <a:ext uri="{FF2B5EF4-FFF2-40B4-BE49-F238E27FC236}">
                <a16:creationId xmlns:a16="http://schemas.microsoft.com/office/drawing/2014/main" id="{7CE97053-7320-9447-94DF-E0E9E031FD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19881" y="4482506"/>
            <a:ext cx="914400" cy="914400"/>
          </a:xfrm>
          <a:prstGeom prst="rect">
            <a:avLst/>
          </a:prstGeom>
        </p:spPr>
      </p:pic>
    </p:spTree>
    <p:extLst>
      <p:ext uri="{BB962C8B-B14F-4D97-AF65-F5344CB8AC3E}">
        <p14:creationId xmlns:p14="http://schemas.microsoft.com/office/powerpoint/2010/main" val="1569264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9">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11">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4" name="Rectangle 13">
            <a:extLst>
              <a:ext uri="{FF2B5EF4-FFF2-40B4-BE49-F238E27FC236}">
                <a16:creationId xmlns:a16="http://schemas.microsoft.com/office/drawing/2014/main" id="{EE72CBEC-7BC8-4019-86DB-1B7604A47A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313DF62F-AB48-084F-A87A-6F51216C2563}"/>
              </a:ext>
            </a:extLst>
          </p:cNvPr>
          <p:cNvSpPr>
            <a:spLocks noGrp="1"/>
          </p:cNvSpPr>
          <p:nvPr>
            <p:ph type="title"/>
          </p:nvPr>
        </p:nvSpPr>
        <p:spPr>
          <a:xfrm>
            <a:off x="4026347" y="2286000"/>
            <a:ext cx="5389116" cy="3810000"/>
          </a:xfrm>
        </p:spPr>
        <p:txBody>
          <a:bodyPr vert="horz" lIns="91440" tIns="45720" rIns="91440" bIns="45720" rtlCol="0" anchor="t">
            <a:normAutofit/>
          </a:bodyPr>
          <a:lstStyle/>
          <a:p>
            <a:r>
              <a:rPr lang="en-US" sz="6600" dirty="0" err="1">
                <a:solidFill>
                  <a:schemeClr val="accent1"/>
                </a:solidFill>
              </a:rPr>
              <a:t>Entrustability</a:t>
            </a:r>
            <a:br>
              <a:rPr lang="en-US" sz="6600" dirty="0">
                <a:solidFill>
                  <a:schemeClr val="accent1"/>
                </a:solidFill>
              </a:rPr>
            </a:br>
            <a:r>
              <a:rPr lang="en-US" sz="6600" dirty="0">
                <a:solidFill>
                  <a:schemeClr val="accent1"/>
                </a:solidFill>
              </a:rPr>
              <a:t>Scale</a:t>
            </a:r>
          </a:p>
        </p:txBody>
      </p:sp>
      <p:sp>
        <p:nvSpPr>
          <p:cNvPr id="5" name="Text Placeholder 4">
            <a:extLst>
              <a:ext uri="{FF2B5EF4-FFF2-40B4-BE49-F238E27FC236}">
                <a16:creationId xmlns:a16="http://schemas.microsoft.com/office/drawing/2014/main" id="{2339AA7B-4692-3E40-8DAA-2CCBFBD12512}"/>
              </a:ext>
            </a:extLst>
          </p:cNvPr>
          <p:cNvSpPr>
            <a:spLocks noGrp="1"/>
          </p:cNvSpPr>
          <p:nvPr>
            <p:ph type="body" idx="1"/>
          </p:nvPr>
        </p:nvSpPr>
        <p:spPr>
          <a:xfrm>
            <a:off x="4026347" y="922865"/>
            <a:ext cx="5229620" cy="1234491"/>
          </a:xfrm>
        </p:spPr>
        <p:txBody>
          <a:bodyPr vert="horz" lIns="91440" tIns="45720" rIns="91440" bIns="45720" rtlCol="0" anchor="b">
            <a:normAutofit/>
          </a:bodyPr>
          <a:lstStyle/>
          <a:p>
            <a:r>
              <a:rPr lang="en-US" sz="2400" dirty="0">
                <a:solidFill>
                  <a:schemeClr val="accent1">
                    <a:lumMod val="75000"/>
                  </a:schemeClr>
                </a:solidFill>
              </a:rPr>
              <a:t>EPAs will be assessed using the</a:t>
            </a:r>
          </a:p>
        </p:txBody>
      </p:sp>
      <p:sp>
        <p:nvSpPr>
          <p:cNvPr id="25" name="Rectangle 15">
            <a:extLst>
              <a:ext uri="{FF2B5EF4-FFF2-40B4-BE49-F238E27FC236}">
                <a16:creationId xmlns:a16="http://schemas.microsoft.com/office/drawing/2014/main" id="{8B3A7788-AA18-4395-B0A6-3C50CCB60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3724447" cy="139535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6" name="Rectangle 17">
            <a:extLst>
              <a:ext uri="{FF2B5EF4-FFF2-40B4-BE49-F238E27FC236}">
                <a16:creationId xmlns:a16="http://schemas.microsoft.com/office/drawing/2014/main" id="{6848EF24-56BA-4684-8BB7-8280CBCE3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0323" y="767825"/>
            <a:ext cx="643467" cy="1395357"/>
          </a:xfrm>
          <a:prstGeom prst="rect">
            <a:avLst/>
          </a:prstGeom>
          <a:solidFill>
            <a:srgbClr val="BB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0" name="Rectangle 19">
            <a:extLst>
              <a:ext uri="{FF2B5EF4-FFF2-40B4-BE49-F238E27FC236}">
                <a16:creationId xmlns:a16="http://schemas.microsoft.com/office/drawing/2014/main" id="{F5C3D107-2A0D-4A60-B10A-7E5349DAF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5999"/>
            <a:ext cx="3731816" cy="381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0E42B6A5-A12D-4C68-892C-4844407DA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0323" y="2285999"/>
            <a:ext cx="645258" cy="3809999"/>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ounded Rectangle 14">
            <a:extLst>
              <a:ext uri="{FF2B5EF4-FFF2-40B4-BE49-F238E27FC236}">
                <a16:creationId xmlns:a16="http://schemas.microsoft.com/office/drawing/2014/main" id="{B4BE86BE-2851-0A46-B7DB-AF4616B758B0}"/>
              </a:ext>
            </a:extLst>
          </p:cNvPr>
          <p:cNvSpPr/>
          <p:nvPr/>
        </p:nvSpPr>
        <p:spPr>
          <a:xfrm>
            <a:off x="8120814" y="3687904"/>
            <a:ext cx="3130179" cy="2612871"/>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14" name="Picture 2" descr="C:\Users\cmohr\AppData\Local\Microsoft\Windows\Temporary Internet Files\Content.IE5\X58L27GS\doctor_illust03_01[1].gif">
            <a:extLst>
              <a:ext uri="{FF2B5EF4-FFF2-40B4-BE49-F238E27FC236}">
                <a16:creationId xmlns:a16="http://schemas.microsoft.com/office/drawing/2014/main" id="{00949A27-A013-0D47-913C-E2C7106EA5C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05730" y="4504678"/>
            <a:ext cx="1390099" cy="1588685"/>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B4C535C7-E7CD-B542-90B0-3EB65B67C083}"/>
              </a:ext>
            </a:extLst>
          </p:cNvPr>
          <p:cNvCxnSpPr>
            <a:cxnSpLocks/>
          </p:cNvCxnSpPr>
          <p:nvPr/>
        </p:nvCxnSpPr>
        <p:spPr>
          <a:xfrm flipH="1">
            <a:off x="7574281" y="5413993"/>
            <a:ext cx="1396652" cy="352749"/>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4" descr="C:\Users\cmohr\AppData\Local\Microsoft\Windows\Temporary Internet Files\Content.IE5\X58L27GS\1393580373[1].png">
            <a:extLst>
              <a:ext uri="{FF2B5EF4-FFF2-40B4-BE49-F238E27FC236}">
                <a16:creationId xmlns:a16="http://schemas.microsoft.com/office/drawing/2014/main" id="{AECDECBC-2A89-5C4F-88E4-281602DB368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7491" b="27772"/>
          <a:stretch/>
        </p:blipFill>
        <p:spPr bwMode="auto">
          <a:xfrm>
            <a:off x="6291395" y="5426950"/>
            <a:ext cx="1313944" cy="831271"/>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762E672C-3419-8145-B215-42A2F3D5EFAF}"/>
              </a:ext>
            </a:extLst>
          </p:cNvPr>
          <p:cNvPicPr>
            <a:picLocks noChangeAspect="1" noChangeArrowheads="1"/>
          </p:cNvPicPr>
          <p:nvPr/>
        </p:nvPicPr>
        <p:blipFill>
          <a:blip r:embed="rId4"/>
          <a:srcRect/>
          <a:stretch/>
        </p:blipFill>
        <p:spPr bwMode="auto">
          <a:xfrm flipH="1">
            <a:off x="8440614" y="3789460"/>
            <a:ext cx="710503" cy="1591231"/>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Graphic 12" descr="Chat">
            <a:extLst>
              <a:ext uri="{FF2B5EF4-FFF2-40B4-BE49-F238E27FC236}">
                <a16:creationId xmlns:a16="http://schemas.microsoft.com/office/drawing/2014/main" id="{09C8DB3D-F22F-2B4B-BB05-A925F149D9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26679" y="3606509"/>
            <a:ext cx="1051001" cy="1051001"/>
          </a:xfrm>
          <a:prstGeom prst="rect">
            <a:avLst/>
          </a:prstGeom>
        </p:spPr>
      </p:pic>
    </p:spTree>
    <p:extLst>
      <p:ext uri="{BB962C8B-B14F-4D97-AF65-F5344CB8AC3E}">
        <p14:creationId xmlns:p14="http://schemas.microsoft.com/office/powerpoint/2010/main" val="27066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9EFB3-DB0B-E146-9F38-67C3A3DE419C}"/>
              </a:ext>
            </a:extLst>
          </p:cNvPr>
          <p:cNvSpPr>
            <a:spLocks noGrp="1"/>
          </p:cNvSpPr>
          <p:nvPr>
            <p:ph type="title"/>
          </p:nvPr>
        </p:nvSpPr>
        <p:spPr/>
        <p:txBody>
          <a:bodyPr/>
          <a:lstStyle/>
          <a:p>
            <a:r>
              <a:rPr lang="en-US" b="1" dirty="0"/>
              <a:t>Entrustment</a:t>
            </a:r>
            <a:br>
              <a:rPr lang="en-US" b="1" dirty="0"/>
            </a:br>
            <a:r>
              <a:rPr lang="en-US" b="1" dirty="0"/>
              <a:t>Scale</a:t>
            </a:r>
            <a:br>
              <a:rPr lang="en-US" b="1" dirty="0"/>
            </a:br>
            <a:endParaRPr lang="en-US" sz="2800" b="1" dirty="0">
              <a:solidFill>
                <a:schemeClr val="accent4"/>
              </a:solidFill>
            </a:endParaRPr>
          </a:p>
        </p:txBody>
      </p:sp>
      <p:graphicFrame>
        <p:nvGraphicFramePr>
          <p:cNvPr id="7" name="Table 6">
            <a:extLst>
              <a:ext uri="{FF2B5EF4-FFF2-40B4-BE49-F238E27FC236}">
                <a16:creationId xmlns:a16="http://schemas.microsoft.com/office/drawing/2014/main" id="{9CC19481-1B15-CA40-9965-A133C725884E}"/>
              </a:ext>
            </a:extLst>
          </p:cNvPr>
          <p:cNvGraphicFramePr>
            <a:graphicFrameLocks noGrp="1"/>
          </p:cNvGraphicFramePr>
          <p:nvPr/>
        </p:nvGraphicFramePr>
        <p:xfrm>
          <a:off x="3571240" y="1542626"/>
          <a:ext cx="8128000" cy="310896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822074475"/>
                    </a:ext>
                  </a:extLst>
                </a:gridCol>
                <a:gridCol w="1625600">
                  <a:extLst>
                    <a:ext uri="{9D8B030D-6E8A-4147-A177-3AD203B41FA5}">
                      <a16:colId xmlns:a16="http://schemas.microsoft.com/office/drawing/2014/main" val="3066595428"/>
                    </a:ext>
                  </a:extLst>
                </a:gridCol>
                <a:gridCol w="1625600">
                  <a:extLst>
                    <a:ext uri="{9D8B030D-6E8A-4147-A177-3AD203B41FA5}">
                      <a16:colId xmlns:a16="http://schemas.microsoft.com/office/drawing/2014/main" val="3409059151"/>
                    </a:ext>
                  </a:extLst>
                </a:gridCol>
                <a:gridCol w="1625600">
                  <a:extLst>
                    <a:ext uri="{9D8B030D-6E8A-4147-A177-3AD203B41FA5}">
                      <a16:colId xmlns:a16="http://schemas.microsoft.com/office/drawing/2014/main" val="1051241709"/>
                    </a:ext>
                  </a:extLst>
                </a:gridCol>
                <a:gridCol w="1625600">
                  <a:extLst>
                    <a:ext uri="{9D8B030D-6E8A-4147-A177-3AD203B41FA5}">
                      <a16:colId xmlns:a16="http://schemas.microsoft.com/office/drawing/2014/main" val="2835887036"/>
                    </a:ext>
                  </a:extLst>
                </a:gridCol>
              </a:tblGrid>
              <a:tr h="370840">
                <a:tc>
                  <a:txBody>
                    <a:bodyPr/>
                    <a:lstStyle/>
                    <a:p>
                      <a:pPr algn="ctr"/>
                      <a:endParaRPr lang="en-US" sz="2400" dirty="0"/>
                    </a:p>
                    <a:p>
                      <a:pPr algn="ctr"/>
                      <a:r>
                        <a:rPr lang="en-US" sz="2400" dirty="0"/>
                        <a:t>1</a:t>
                      </a:r>
                    </a:p>
                    <a:p>
                      <a:pPr algn="ctr"/>
                      <a:endParaRPr lang="en-US" sz="2400" dirty="0"/>
                    </a:p>
                  </a:txBody>
                  <a:tcPr>
                    <a:solidFill>
                      <a:schemeClr val="tx2"/>
                    </a:solidFill>
                  </a:tcPr>
                </a:tc>
                <a:tc>
                  <a:txBody>
                    <a:bodyPr/>
                    <a:lstStyle/>
                    <a:p>
                      <a:pPr algn="ctr"/>
                      <a:endParaRPr lang="en-US" sz="2400" dirty="0"/>
                    </a:p>
                    <a:p>
                      <a:pPr algn="ctr"/>
                      <a:r>
                        <a:rPr lang="en-US" sz="2400" dirty="0"/>
                        <a:t>2</a:t>
                      </a:r>
                    </a:p>
                  </a:txBody>
                  <a:tcPr>
                    <a:solidFill>
                      <a:schemeClr val="tx2"/>
                    </a:solidFill>
                  </a:tcPr>
                </a:tc>
                <a:tc>
                  <a:txBody>
                    <a:bodyPr/>
                    <a:lstStyle/>
                    <a:p>
                      <a:pPr algn="ctr"/>
                      <a:endParaRPr lang="en-US" sz="2400" dirty="0"/>
                    </a:p>
                    <a:p>
                      <a:pPr algn="ctr"/>
                      <a:r>
                        <a:rPr lang="en-US" sz="2400" dirty="0"/>
                        <a:t>3</a:t>
                      </a:r>
                    </a:p>
                  </a:txBody>
                  <a:tcPr>
                    <a:solidFill>
                      <a:schemeClr val="tx2"/>
                    </a:solidFill>
                  </a:tcPr>
                </a:tc>
                <a:tc>
                  <a:txBody>
                    <a:bodyPr/>
                    <a:lstStyle/>
                    <a:p>
                      <a:pPr algn="ctr"/>
                      <a:endParaRPr lang="en-US" sz="2400" dirty="0"/>
                    </a:p>
                    <a:p>
                      <a:pPr algn="ctr"/>
                      <a:r>
                        <a:rPr lang="en-US" sz="2400" dirty="0"/>
                        <a:t>4</a:t>
                      </a:r>
                    </a:p>
                  </a:txBody>
                  <a:tcPr>
                    <a:solidFill>
                      <a:schemeClr val="tx2"/>
                    </a:solidFill>
                  </a:tcPr>
                </a:tc>
                <a:tc>
                  <a:txBody>
                    <a:bodyPr/>
                    <a:lstStyle/>
                    <a:p>
                      <a:pPr algn="ctr"/>
                      <a:endParaRPr lang="en-US" sz="2400" dirty="0"/>
                    </a:p>
                    <a:p>
                      <a:pPr algn="ctr"/>
                      <a:r>
                        <a:rPr lang="en-US" sz="2400" dirty="0"/>
                        <a:t>5</a:t>
                      </a:r>
                    </a:p>
                  </a:txBody>
                  <a:tcPr>
                    <a:solidFill>
                      <a:schemeClr val="tx2"/>
                    </a:solidFill>
                  </a:tcPr>
                </a:tc>
                <a:extLst>
                  <a:ext uri="{0D108BD9-81ED-4DB2-BD59-A6C34878D82A}">
                    <a16:rowId xmlns:a16="http://schemas.microsoft.com/office/drawing/2014/main" val="1736527038"/>
                  </a:ext>
                </a:extLst>
              </a:tr>
              <a:tr h="370840">
                <a:tc>
                  <a:txBody>
                    <a:bodyPr/>
                    <a:lstStyle/>
                    <a:p>
                      <a:pPr algn="ctr"/>
                      <a:r>
                        <a:rPr lang="en-US" sz="2800" dirty="0"/>
                        <a:t>I had to do.</a:t>
                      </a:r>
                    </a:p>
                  </a:txBody>
                  <a:tcPr>
                    <a:solidFill>
                      <a:schemeClr val="accent6"/>
                    </a:solidFill>
                  </a:tcPr>
                </a:tc>
                <a:tc>
                  <a:txBody>
                    <a:bodyPr/>
                    <a:lstStyle/>
                    <a:p>
                      <a:pPr algn="ctr"/>
                      <a:r>
                        <a:rPr lang="en-US" sz="2800" dirty="0"/>
                        <a:t>I had to talk them through.</a:t>
                      </a:r>
                    </a:p>
                  </a:txBody>
                  <a:tcPr>
                    <a:solidFill>
                      <a:schemeClr val="accent4"/>
                    </a:solidFill>
                  </a:tcPr>
                </a:tc>
                <a:tc>
                  <a:txBody>
                    <a:bodyPr/>
                    <a:lstStyle/>
                    <a:p>
                      <a:pPr algn="ctr"/>
                      <a:r>
                        <a:rPr lang="en-US" sz="2800" dirty="0"/>
                        <a:t>I needed to prompt.</a:t>
                      </a:r>
                    </a:p>
                  </a:txBody>
                  <a:tcPr>
                    <a:solidFill>
                      <a:schemeClr val="accent1"/>
                    </a:solidFill>
                  </a:tcPr>
                </a:tc>
                <a:tc>
                  <a:txBody>
                    <a:bodyPr/>
                    <a:lstStyle/>
                    <a:p>
                      <a:pPr algn="ctr"/>
                      <a:r>
                        <a:rPr lang="en-US" sz="2800" dirty="0"/>
                        <a:t>I had to provide minor direction.</a:t>
                      </a:r>
                    </a:p>
                  </a:txBody>
                  <a:tcPr>
                    <a:solidFill>
                      <a:srgbClr val="FFFF00"/>
                    </a:solidFill>
                  </a:tcPr>
                </a:tc>
                <a:tc>
                  <a:txBody>
                    <a:bodyPr/>
                    <a:lstStyle/>
                    <a:p>
                      <a:pPr algn="ctr"/>
                      <a:r>
                        <a:rPr lang="en-US" sz="2400" dirty="0"/>
                        <a:t>No direction required for safe, </a:t>
                      </a:r>
                      <a:r>
                        <a:rPr lang="en-US" sz="2400" dirty="0" err="1"/>
                        <a:t>indpt</a:t>
                      </a:r>
                      <a:r>
                        <a:rPr lang="en-US" sz="2400" dirty="0"/>
                        <a:t> care.</a:t>
                      </a:r>
                    </a:p>
                  </a:txBody>
                  <a:tcPr>
                    <a:solidFill>
                      <a:srgbClr val="00B050"/>
                    </a:solidFill>
                  </a:tcPr>
                </a:tc>
                <a:extLst>
                  <a:ext uri="{0D108BD9-81ED-4DB2-BD59-A6C34878D82A}">
                    <a16:rowId xmlns:a16="http://schemas.microsoft.com/office/drawing/2014/main" val="2637627921"/>
                  </a:ext>
                </a:extLst>
              </a:tr>
            </a:tbl>
          </a:graphicData>
        </a:graphic>
      </p:graphicFrame>
      <p:sp>
        <p:nvSpPr>
          <p:cNvPr id="3" name="TextBox 2">
            <a:extLst>
              <a:ext uri="{FF2B5EF4-FFF2-40B4-BE49-F238E27FC236}">
                <a16:creationId xmlns:a16="http://schemas.microsoft.com/office/drawing/2014/main" id="{0904623B-8124-DE49-B586-66FF8840381C}"/>
              </a:ext>
            </a:extLst>
          </p:cNvPr>
          <p:cNvSpPr txBox="1"/>
          <p:nvPr/>
        </p:nvSpPr>
        <p:spPr>
          <a:xfrm>
            <a:off x="3423702" y="4739148"/>
            <a:ext cx="2266121"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Learner didn’t do task 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Needed complete hands on guidance</a:t>
            </a:r>
          </a:p>
        </p:txBody>
      </p:sp>
      <p:cxnSp>
        <p:nvCxnSpPr>
          <p:cNvPr id="5" name="Straight Connector 4">
            <a:extLst>
              <a:ext uri="{FF2B5EF4-FFF2-40B4-BE49-F238E27FC236}">
                <a16:creationId xmlns:a16="http://schemas.microsoft.com/office/drawing/2014/main" id="{8F67A3A5-7099-DB46-91CB-E1191265231D}"/>
              </a:ext>
            </a:extLst>
          </p:cNvPr>
          <p:cNvCxnSpPr/>
          <p:nvPr/>
        </p:nvCxnSpPr>
        <p:spPr>
          <a:xfrm>
            <a:off x="4359965" y="4214191"/>
            <a:ext cx="0" cy="50101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1C2F4DD-860F-BA45-AAE0-9C7401349903}"/>
              </a:ext>
            </a:extLst>
          </p:cNvPr>
          <p:cNvSpPr txBox="1"/>
          <p:nvPr/>
        </p:nvSpPr>
        <p:spPr>
          <a:xfrm>
            <a:off x="4819153" y="477506"/>
            <a:ext cx="2266121"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Learner required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constant direction</a:t>
            </a:r>
          </a:p>
        </p:txBody>
      </p:sp>
      <p:cxnSp>
        <p:nvCxnSpPr>
          <p:cNvPr id="9" name="Straight Connector 8">
            <a:extLst>
              <a:ext uri="{FF2B5EF4-FFF2-40B4-BE49-F238E27FC236}">
                <a16:creationId xmlns:a16="http://schemas.microsoft.com/office/drawing/2014/main" id="{2FE5ECC7-A800-6F40-B647-2BDE9222BA48}"/>
              </a:ext>
            </a:extLst>
          </p:cNvPr>
          <p:cNvCxnSpPr>
            <a:cxnSpLocks/>
          </p:cNvCxnSpPr>
          <p:nvPr/>
        </p:nvCxnSpPr>
        <p:spPr>
          <a:xfrm>
            <a:off x="5985343" y="1123837"/>
            <a:ext cx="0" cy="585693"/>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10F31A9-9146-1E4A-B1BF-D58487461F73}"/>
              </a:ext>
            </a:extLst>
          </p:cNvPr>
          <p:cNvSpPr txBox="1"/>
          <p:nvPr/>
        </p:nvSpPr>
        <p:spPr>
          <a:xfrm>
            <a:off x="6502178" y="4853709"/>
            <a:ext cx="2266121"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Some independence but required intermittent direction</a:t>
            </a:r>
          </a:p>
        </p:txBody>
      </p:sp>
      <p:cxnSp>
        <p:nvCxnSpPr>
          <p:cNvPr id="11" name="Straight Connector 10">
            <a:extLst>
              <a:ext uri="{FF2B5EF4-FFF2-40B4-BE49-F238E27FC236}">
                <a16:creationId xmlns:a16="http://schemas.microsoft.com/office/drawing/2014/main" id="{DE683A93-83B6-584D-91BD-4572E9649995}"/>
              </a:ext>
            </a:extLst>
          </p:cNvPr>
          <p:cNvCxnSpPr/>
          <p:nvPr/>
        </p:nvCxnSpPr>
        <p:spPr>
          <a:xfrm>
            <a:off x="7635238" y="4279157"/>
            <a:ext cx="0" cy="50101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434D249-0851-564F-BA1C-F77C032E10EA}"/>
              </a:ext>
            </a:extLst>
          </p:cNvPr>
          <p:cNvSpPr txBox="1"/>
          <p:nvPr/>
        </p:nvSpPr>
        <p:spPr>
          <a:xfrm>
            <a:off x="7085274" y="179587"/>
            <a:ext cx="461396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Resident demonstrates sound knowledge &amp; skill but needed help with unexpected challenges.  A few things you needed to f/u on.  No significant concerns.</a:t>
            </a:r>
          </a:p>
        </p:txBody>
      </p:sp>
      <p:cxnSp>
        <p:nvCxnSpPr>
          <p:cNvPr id="13" name="Straight Connector 12">
            <a:extLst>
              <a:ext uri="{FF2B5EF4-FFF2-40B4-BE49-F238E27FC236}">
                <a16:creationId xmlns:a16="http://schemas.microsoft.com/office/drawing/2014/main" id="{8C1D83EC-5CA2-F84D-B595-D266AC25CD7E}"/>
              </a:ext>
            </a:extLst>
          </p:cNvPr>
          <p:cNvCxnSpPr>
            <a:cxnSpLocks/>
          </p:cNvCxnSpPr>
          <p:nvPr/>
        </p:nvCxnSpPr>
        <p:spPr>
          <a:xfrm>
            <a:off x="9245377" y="1416683"/>
            <a:ext cx="0" cy="398865"/>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09CBE44-7E9F-1541-A983-7C54748D8E3F}"/>
              </a:ext>
            </a:extLst>
          </p:cNvPr>
          <p:cNvSpPr txBox="1"/>
          <p:nvPr/>
        </p:nvSpPr>
        <p:spPr>
          <a:xfrm>
            <a:off x="9786063" y="5039125"/>
            <a:ext cx="2266121"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Complete independence.  Understands risks.  Performs safely.  Practice ready.</a:t>
            </a:r>
          </a:p>
        </p:txBody>
      </p:sp>
      <p:cxnSp>
        <p:nvCxnSpPr>
          <p:cNvPr id="16" name="Straight Connector 15">
            <a:extLst>
              <a:ext uri="{FF2B5EF4-FFF2-40B4-BE49-F238E27FC236}">
                <a16:creationId xmlns:a16="http://schemas.microsoft.com/office/drawing/2014/main" id="{59A5841D-8D9E-C146-8059-920D8E89EFC3}"/>
              </a:ext>
            </a:extLst>
          </p:cNvPr>
          <p:cNvCxnSpPr>
            <a:cxnSpLocks/>
          </p:cNvCxnSpPr>
          <p:nvPr/>
        </p:nvCxnSpPr>
        <p:spPr>
          <a:xfrm>
            <a:off x="10919123" y="4529666"/>
            <a:ext cx="0" cy="50945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EDCD9B5-9DB4-7B40-83B0-E70120835B16}"/>
              </a:ext>
            </a:extLst>
          </p:cNvPr>
          <p:cNvSpPr txBox="1"/>
          <p:nvPr/>
        </p:nvSpPr>
        <p:spPr>
          <a:xfrm>
            <a:off x="4556762" y="6057328"/>
            <a:ext cx="481583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**If any concerns with risk assessment or safety, should not score above 3.</a:t>
            </a:r>
          </a:p>
        </p:txBody>
      </p:sp>
    </p:spTree>
    <p:extLst>
      <p:ext uri="{BB962C8B-B14F-4D97-AF65-F5344CB8AC3E}">
        <p14:creationId xmlns:p14="http://schemas.microsoft.com/office/powerpoint/2010/main" val="368323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P spid="12" grpId="0"/>
      <p:bldP spid="15"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43B527-F946-054A-9F3A-8363705E680F}"/>
              </a:ext>
            </a:extLst>
          </p:cNvPr>
          <p:cNvPicPr>
            <a:picLocks noChangeAspect="1"/>
          </p:cNvPicPr>
          <p:nvPr/>
        </p:nvPicPr>
        <p:blipFill>
          <a:blip r:embed="rId2"/>
          <a:stretch>
            <a:fillRect/>
          </a:stretch>
        </p:blipFill>
        <p:spPr>
          <a:xfrm>
            <a:off x="4627030" y="206907"/>
            <a:ext cx="6091769" cy="6444186"/>
          </a:xfrm>
          <a:prstGeom prst="rect">
            <a:avLst/>
          </a:prstGeom>
          <a:ln>
            <a:solidFill>
              <a:schemeClr val="tx1"/>
            </a:solidFill>
          </a:ln>
        </p:spPr>
      </p:pic>
      <p:sp>
        <p:nvSpPr>
          <p:cNvPr id="2" name="Title 1">
            <a:extLst>
              <a:ext uri="{FF2B5EF4-FFF2-40B4-BE49-F238E27FC236}">
                <a16:creationId xmlns:a16="http://schemas.microsoft.com/office/drawing/2014/main" id="{E9BB4A7E-D88D-AC4C-8ADA-196749AEE0F7}"/>
              </a:ext>
            </a:extLst>
          </p:cNvPr>
          <p:cNvSpPr>
            <a:spLocks noGrp="1"/>
          </p:cNvSpPr>
          <p:nvPr>
            <p:ph type="title"/>
          </p:nvPr>
        </p:nvSpPr>
        <p:spPr/>
        <p:txBody>
          <a:bodyPr>
            <a:normAutofit/>
          </a:bodyPr>
          <a:lstStyle/>
          <a:p>
            <a:r>
              <a:rPr lang="en-US" b="1" dirty="0"/>
              <a:t>Work-Based</a:t>
            </a:r>
            <a:br>
              <a:rPr lang="en-US" b="1" dirty="0"/>
            </a:br>
            <a:r>
              <a:rPr lang="en-US" b="1" dirty="0"/>
              <a:t>Assessment </a:t>
            </a:r>
            <a:br>
              <a:rPr lang="en-US" b="1" dirty="0"/>
            </a:br>
            <a:r>
              <a:rPr lang="en-US" b="1" dirty="0"/>
              <a:t>(WBA)</a:t>
            </a:r>
          </a:p>
        </p:txBody>
      </p:sp>
      <p:sp>
        <p:nvSpPr>
          <p:cNvPr id="3" name="Frame 2">
            <a:extLst>
              <a:ext uri="{FF2B5EF4-FFF2-40B4-BE49-F238E27FC236}">
                <a16:creationId xmlns:a16="http://schemas.microsoft.com/office/drawing/2014/main" id="{3A1CF7FE-0613-A146-B092-DEE8E88FCEB8}"/>
              </a:ext>
            </a:extLst>
          </p:cNvPr>
          <p:cNvSpPr/>
          <p:nvPr/>
        </p:nvSpPr>
        <p:spPr>
          <a:xfrm>
            <a:off x="4388479" y="2497666"/>
            <a:ext cx="6448397" cy="56680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rame 3">
            <a:extLst>
              <a:ext uri="{FF2B5EF4-FFF2-40B4-BE49-F238E27FC236}">
                <a16:creationId xmlns:a16="http://schemas.microsoft.com/office/drawing/2014/main" id="{97F92F74-80FF-F841-985B-6EAB683ADE40}"/>
              </a:ext>
            </a:extLst>
          </p:cNvPr>
          <p:cNvSpPr/>
          <p:nvPr/>
        </p:nvSpPr>
        <p:spPr>
          <a:xfrm>
            <a:off x="4388479" y="4646141"/>
            <a:ext cx="6448397" cy="111210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rame 4">
            <a:extLst>
              <a:ext uri="{FF2B5EF4-FFF2-40B4-BE49-F238E27FC236}">
                <a16:creationId xmlns:a16="http://schemas.microsoft.com/office/drawing/2014/main" id="{BC969F71-A159-6A48-8A5D-7108A1258D65}"/>
              </a:ext>
            </a:extLst>
          </p:cNvPr>
          <p:cNvSpPr/>
          <p:nvPr/>
        </p:nvSpPr>
        <p:spPr>
          <a:xfrm>
            <a:off x="4388479" y="2689412"/>
            <a:ext cx="6438783" cy="240752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ame 5">
            <a:extLst>
              <a:ext uri="{FF2B5EF4-FFF2-40B4-BE49-F238E27FC236}">
                <a16:creationId xmlns:a16="http://schemas.microsoft.com/office/drawing/2014/main" id="{61E34836-53B0-C941-8D5A-9518008B069F}"/>
              </a:ext>
            </a:extLst>
          </p:cNvPr>
          <p:cNvSpPr/>
          <p:nvPr/>
        </p:nvSpPr>
        <p:spPr>
          <a:xfrm>
            <a:off x="4388480" y="5360806"/>
            <a:ext cx="6438782" cy="145626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78D49F14-2509-4A45-836F-EB65F53D4442}"/>
              </a:ext>
            </a:extLst>
          </p:cNvPr>
          <p:cNvSpPr txBox="1"/>
          <p:nvPr/>
        </p:nvSpPr>
        <p:spPr>
          <a:xfrm>
            <a:off x="7193280" y="1536192"/>
            <a:ext cx="1865376" cy="64617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60422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heel change cartoon.jpg"/>
          <p:cNvPicPr>
            <a:picLocks noGrp="1" noChangeAspect="1"/>
          </p:cNvPicPr>
          <p:nvPr>
            <p:ph idx="1"/>
          </p:nvPr>
        </p:nvPicPr>
        <p:blipFill>
          <a:blip r:embed="rId3">
            <a:extLst>
              <a:ext uri="{28A0092B-C50C-407E-A947-70E740481C1C}">
                <a14:useLocalDpi xmlns:a14="http://schemas.microsoft.com/office/drawing/2010/main" val="0"/>
              </a:ext>
            </a:extLst>
          </a:blip>
          <a:srcRect l="12" r="12"/>
          <a:stretch>
            <a:fillRect/>
          </a:stretch>
        </p:blipFill>
        <p:spPr>
          <a:xfrm>
            <a:off x="2408637" y="1085850"/>
            <a:ext cx="8282055" cy="4596645"/>
          </a:xfrm>
          <a:ln>
            <a:solidFill>
              <a:schemeClr val="tx2"/>
            </a:solidFill>
          </a:ln>
        </p:spPr>
      </p:pic>
      <p:sp>
        <p:nvSpPr>
          <p:cNvPr id="6" name="Rectangle 5"/>
          <p:cNvSpPr/>
          <p:nvPr/>
        </p:nvSpPr>
        <p:spPr>
          <a:xfrm>
            <a:off x="8515212" y="1192438"/>
            <a:ext cx="2158547" cy="17820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47580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85951-7D65-E94B-8FA9-A9DD1A461707}"/>
              </a:ext>
            </a:extLst>
          </p:cNvPr>
          <p:cNvSpPr>
            <a:spLocks noGrp="1"/>
          </p:cNvSpPr>
          <p:nvPr>
            <p:ph type="title"/>
          </p:nvPr>
        </p:nvSpPr>
        <p:spPr>
          <a:xfrm>
            <a:off x="252919" y="1123837"/>
            <a:ext cx="2947482" cy="4601183"/>
          </a:xfrm>
        </p:spPr>
        <p:txBody>
          <a:bodyPr>
            <a:normAutofit/>
          </a:bodyPr>
          <a:lstStyle/>
          <a:p>
            <a:r>
              <a:rPr lang="en-US" dirty="0"/>
              <a:t>Assessment of EPAs</a:t>
            </a:r>
          </a:p>
        </p:txBody>
      </p:sp>
      <p:graphicFrame>
        <p:nvGraphicFramePr>
          <p:cNvPr id="5" name="Content Placeholder 2">
            <a:extLst>
              <a:ext uri="{FF2B5EF4-FFF2-40B4-BE49-F238E27FC236}">
                <a16:creationId xmlns:a16="http://schemas.microsoft.com/office/drawing/2014/main" id="{347C4AF4-4C60-455C-9111-1EA989ABB865}"/>
              </a:ext>
            </a:extLst>
          </p:cNvPr>
          <p:cNvGraphicFramePr>
            <a:graphicFrameLocks noGrp="1"/>
          </p:cNvGraphicFramePr>
          <p:nvPr>
            <p:ph sz="quarter" idx="13"/>
            <p:extLst>
              <p:ext uri="{D42A27DB-BD31-4B8C-83A1-F6EECF244321}">
                <p14:modId xmlns:p14="http://schemas.microsoft.com/office/powerpoint/2010/main" val="2604771687"/>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00062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110F59B-7BAC-6341-9B91-FBD08B7841EB}"/>
              </a:ext>
            </a:extLst>
          </p:cNvPr>
          <p:cNvSpPr>
            <a:spLocks noGrp="1"/>
          </p:cNvSpPr>
          <p:nvPr>
            <p:ph type="title"/>
          </p:nvPr>
        </p:nvSpPr>
        <p:spPr/>
        <p:txBody>
          <a:bodyPr/>
          <a:lstStyle/>
          <a:p>
            <a:r>
              <a:rPr lang="en-US" dirty="0">
                <a:solidFill>
                  <a:schemeClr val="accent1"/>
                </a:solidFill>
              </a:rPr>
              <a:t>Other Evals Will Still Matter</a:t>
            </a:r>
            <a:endParaRPr lang="en-US" dirty="0"/>
          </a:p>
        </p:txBody>
      </p:sp>
      <p:sp>
        <p:nvSpPr>
          <p:cNvPr id="8" name="Text Placeholder 7">
            <a:extLst>
              <a:ext uri="{FF2B5EF4-FFF2-40B4-BE49-F238E27FC236}">
                <a16:creationId xmlns:a16="http://schemas.microsoft.com/office/drawing/2014/main" id="{3C798AAA-4C26-8A4B-B80B-2CB63AE36F9F}"/>
              </a:ext>
            </a:extLst>
          </p:cNvPr>
          <p:cNvSpPr>
            <a:spLocks noGrp="1"/>
          </p:cNvSpPr>
          <p:nvPr>
            <p:ph type="body" idx="1"/>
          </p:nvPr>
        </p:nvSpPr>
        <p:spPr>
          <a:xfrm>
            <a:off x="685780" y="4113146"/>
            <a:ext cx="3310128" cy="576262"/>
          </a:xfrm>
        </p:spPr>
        <p:txBody>
          <a:bodyPr/>
          <a:lstStyle/>
          <a:p>
            <a:r>
              <a:rPr lang="en-US" sz="2800" dirty="0"/>
              <a:t>ITARs</a:t>
            </a:r>
          </a:p>
        </p:txBody>
      </p:sp>
      <p:pic>
        <p:nvPicPr>
          <p:cNvPr id="24" name="Picture Placeholder 23" descr="List">
            <a:extLst>
              <a:ext uri="{FF2B5EF4-FFF2-40B4-BE49-F238E27FC236}">
                <a16:creationId xmlns:a16="http://schemas.microsoft.com/office/drawing/2014/main" id="{6903E0C0-ED71-A140-BFE5-5564B8DE4120}"/>
              </a:ext>
            </a:extLst>
          </p:cNvPr>
          <p:cNvPicPr>
            <a:picLocks noGrp="1" noChangeAspect="1"/>
          </p:cNvPicPr>
          <p:nvPr>
            <p:ph type="pic" idx="15"/>
          </p:nvPr>
        </p:nvPicPr>
        <p:blipFill>
          <a:blip r:embed="rId2">
            <a:extLst>
              <a:ext uri="{96DAC541-7B7A-43D3-8B79-37D633B846F1}">
                <asvg:svgBlip xmlns:asvg="http://schemas.microsoft.com/office/drawing/2016/SVG/main" r:embed="rId3"/>
              </a:ext>
            </a:extLst>
          </a:blip>
          <a:srcRect t="26787" b="26787"/>
          <a:stretch>
            <a:fillRect/>
          </a:stretch>
        </p:blipFill>
        <p:spPr/>
      </p:pic>
      <p:sp>
        <p:nvSpPr>
          <p:cNvPr id="12" name="Text Placeholder 11">
            <a:extLst>
              <a:ext uri="{FF2B5EF4-FFF2-40B4-BE49-F238E27FC236}">
                <a16:creationId xmlns:a16="http://schemas.microsoft.com/office/drawing/2014/main" id="{D01B334B-9887-2549-BA48-08EC77AD4BB4}"/>
              </a:ext>
            </a:extLst>
          </p:cNvPr>
          <p:cNvSpPr>
            <a:spLocks noGrp="1"/>
          </p:cNvSpPr>
          <p:nvPr>
            <p:ph type="body" sz="half" idx="18"/>
          </p:nvPr>
        </p:nvSpPr>
        <p:spPr>
          <a:xfrm>
            <a:off x="685780" y="4878517"/>
            <a:ext cx="3310128" cy="985299"/>
          </a:xfrm>
        </p:spPr>
        <p:txBody>
          <a:bodyPr>
            <a:normAutofit/>
          </a:bodyPr>
          <a:lstStyle/>
          <a:p>
            <a:r>
              <a:rPr lang="en-US" sz="1800" dirty="0"/>
              <a:t>Mid- &amp; end- rotation Evaluations</a:t>
            </a:r>
          </a:p>
        </p:txBody>
      </p:sp>
      <p:sp>
        <p:nvSpPr>
          <p:cNvPr id="9" name="Text Placeholder 8">
            <a:extLst>
              <a:ext uri="{FF2B5EF4-FFF2-40B4-BE49-F238E27FC236}">
                <a16:creationId xmlns:a16="http://schemas.microsoft.com/office/drawing/2014/main" id="{E994BB2F-7B3A-CA4B-BCD8-D8BC583A5CA2}"/>
              </a:ext>
            </a:extLst>
          </p:cNvPr>
          <p:cNvSpPr>
            <a:spLocks noGrp="1"/>
          </p:cNvSpPr>
          <p:nvPr>
            <p:ph type="body" sz="quarter" idx="3"/>
          </p:nvPr>
        </p:nvSpPr>
        <p:spPr>
          <a:xfrm>
            <a:off x="4229178" y="4113146"/>
            <a:ext cx="3310128" cy="576262"/>
          </a:xfrm>
        </p:spPr>
        <p:txBody>
          <a:bodyPr/>
          <a:lstStyle/>
          <a:p>
            <a:r>
              <a:rPr lang="en-US" sz="2800" dirty="0"/>
              <a:t>Scholarly Projects</a:t>
            </a:r>
          </a:p>
        </p:txBody>
      </p:sp>
      <p:pic>
        <p:nvPicPr>
          <p:cNvPr id="20" name="Picture Placeholder 19" descr="Presentation with pie chart">
            <a:extLst>
              <a:ext uri="{FF2B5EF4-FFF2-40B4-BE49-F238E27FC236}">
                <a16:creationId xmlns:a16="http://schemas.microsoft.com/office/drawing/2014/main" id="{5D9FCDC8-65E7-4443-8197-47E327D519CE}"/>
              </a:ext>
            </a:extLst>
          </p:cNvPr>
          <p:cNvPicPr>
            <a:picLocks noGrp="1" noChangeAspect="1"/>
          </p:cNvPicPr>
          <p:nvPr>
            <p:ph type="pic" idx="21"/>
          </p:nvPr>
        </p:nvPicPr>
        <p:blipFill>
          <a:blip r:embed="rId4">
            <a:extLst>
              <a:ext uri="{96DAC541-7B7A-43D3-8B79-37D633B846F1}">
                <asvg:svgBlip xmlns:asvg="http://schemas.microsoft.com/office/drawing/2016/SVG/main" r:embed="rId5"/>
              </a:ext>
            </a:extLst>
          </a:blip>
          <a:srcRect t="26811" b="26811"/>
          <a:stretch>
            <a:fillRect/>
          </a:stretch>
        </p:blipFill>
        <p:spPr/>
      </p:pic>
      <p:sp>
        <p:nvSpPr>
          <p:cNvPr id="13" name="Text Placeholder 12">
            <a:extLst>
              <a:ext uri="{FF2B5EF4-FFF2-40B4-BE49-F238E27FC236}">
                <a16:creationId xmlns:a16="http://schemas.microsoft.com/office/drawing/2014/main" id="{6CE7DD01-9E49-1740-938A-214B4444E144}"/>
              </a:ext>
            </a:extLst>
          </p:cNvPr>
          <p:cNvSpPr>
            <a:spLocks noGrp="1"/>
          </p:cNvSpPr>
          <p:nvPr>
            <p:ph type="body" sz="half" idx="19"/>
          </p:nvPr>
        </p:nvSpPr>
        <p:spPr>
          <a:xfrm>
            <a:off x="4235999" y="4878517"/>
            <a:ext cx="3310128" cy="985300"/>
          </a:xfrm>
        </p:spPr>
        <p:txBody>
          <a:bodyPr>
            <a:normAutofit/>
          </a:bodyPr>
          <a:lstStyle/>
          <a:p>
            <a:r>
              <a:rPr lang="en-US" sz="1800" dirty="0"/>
              <a:t>Grand Rounds</a:t>
            </a:r>
          </a:p>
          <a:p>
            <a:r>
              <a:rPr lang="en-US" sz="1800" dirty="0"/>
              <a:t>Poster presentation</a:t>
            </a:r>
          </a:p>
        </p:txBody>
      </p:sp>
      <p:sp>
        <p:nvSpPr>
          <p:cNvPr id="10" name="Text Placeholder 9">
            <a:extLst>
              <a:ext uri="{FF2B5EF4-FFF2-40B4-BE49-F238E27FC236}">
                <a16:creationId xmlns:a16="http://schemas.microsoft.com/office/drawing/2014/main" id="{834CB1BD-ADAC-954D-B0F8-82C5002E8251}"/>
              </a:ext>
            </a:extLst>
          </p:cNvPr>
          <p:cNvSpPr>
            <a:spLocks noGrp="1"/>
          </p:cNvSpPr>
          <p:nvPr>
            <p:ph type="body" sz="quarter" idx="13"/>
          </p:nvPr>
        </p:nvSpPr>
        <p:spPr>
          <a:xfrm>
            <a:off x="7768819" y="4113146"/>
            <a:ext cx="3310128" cy="576262"/>
          </a:xfrm>
        </p:spPr>
        <p:txBody>
          <a:bodyPr/>
          <a:lstStyle/>
          <a:p>
            <a:r>
              <a:rPr lang="en-US" sz="2800" dirty="0"/>
              <a:t>Longitudinal F/U </a:t>
            </a:r>
          </a:p>
        </p:txBody>
      </p:sp>
      <p:pic>
        <p:nvPicPr>
          <p:cNvPr id="22" name="Picture Placeholder 21" descr="Arrow circle">
            <a:extLst>
              <a:ext uri="{FF2B5EF4-FFF2-40B4-BE49-F238E27FC236}">
                <a16:creationId xmlns:a16="http://schemas.microsoft.com/office/drawing/2014/main" id="{7296B589-1954-1842-95BE-922EB1D37AD0}"/>
              </a:ext>
            </a:extLst>
          </p:cNvPr>
          <p:cNvPicPr>
            <a:picLocks noGrp="1" noChangeAspect="1"/>
          </p:cNvPicPr>
          <p:nvPr>
            <p:ph type="pic" idx="22"/>
          </p:nvPr>
        </p:nvPicPr>
        <p:blipFill>
          <a:blip r:embed="rId6">
            <a:extLst>
              <a:ext uri="{96DAC541-7B7A-43D3-8B79-37D633B846F1}">
                <asvg:svgBlip xmlns:asvg="http://schemas.microsoft.com/office/drawing/2016/SVG/main" r:embed="rId7"/>
              </a:ext>
            </a:extLst>
          </a:blip>
          <a:srcRect t="26787" b="26787"/>
          <a:stretch>
            <a:fillRect/>
          </a:stretch>
        </p:blipFill>
        <p:spPr/>
      </p:pic>
      <p:sp>
        <p:nvSpPr>
          <p:cNvPr id="14" name="Text Placeholder 13">
            <a:extLst>
              <a:ext uri="{FF2B5EF4-FFF2-40B4-BE49-F238E27FC236}">
                <a16:creationId xmlns:a16="http://schemas.microsoft.com/office/drawing/2014/main" id="{AB6F5C0D-EC39-E748-BCB1-D747C8EFF5C1}"/>
              </a:ext>
            </a:extLst>
          </p:cNvPr>
          <p:cNvSpPr>
            <a:spLocks noGrp="1"/>
          </p:cNvSpPr>
          <p:nvPr>
            <p:ph type="body" sz="half" idx="20"/>
          </p:nvPr>
        </p:nvSpPr>
        <p:spPr>
          <a:xfrm>
            <a:off x="7768819" y="4881936"/>
            <a:ext cx="3310128" cy="985302"/>
          </a:xfrm>
        </p:spPr>
        <p:txBody>
          <a:bodyPr>
            <a:normAutofit/>
          </a:bodyPr>
          <a:lstStyle/>
          <a:p>
            <a:r>
              <a:rPr lang="en-US" sz="1800" dirty="0"/>
              <a:t>Logs</a:t>
            </a:r>
          </a:p>
        </p:txBody>
      </p:sp>
    </p:spTree>
    <p:extLst>
      <p:ext uri="{BB962C8B-B14F-4D97-AF65-F5344CB8AC3E}">
        <p14:creationId xmlns:p14="http://schemas.microsoft.com/office/powerpoint/2010/main" val="1471631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652E5D6-E378-4614-BCBD-8663DD15B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2">
            <a:extLst>
              <a:ext uri="{FF2B5EF4-FFF2-40B4-BE49-F238E27FC236}">
                <a16:creationId xmlns:a16="http://schemas.microsoft.com/office/drawing/2014/main" id="{3A287AC3-AACF-4ADB-9F73-125E714D9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993" y="4367639"/>
            <a:ext cx="11430014" cy="1852186"/>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554477" y="4599160"/>
            <a:ext cx="11079804" cy="1358020"/>
          </a:xfrm>
        </p:spPr>
        <p:txBody>
          <a:bodyPr anchor="ctr">
            <a:normAutofit/>
          </a:bodyPr>
          <a:lstStyle/>
          <a:p>
            <a:pPr algn="ctr"/>
            <a:r>
              <a:rPr lang="en-US" sz="4100" b="1" dirty="0">
                <a:solidFill>
                  <a:schemeClr val="bg1"/>
                </a:solidFill>
              </a:rPr>
              <a:t>Key Points</a:t>
            </a:r>
            <a:endParaRPr lang="en-US" sz="4100" dirty="0">
              <a:solidFill>
                <a:schemeClr val="bg1"/>
              </a:solidFill>
            </a:endParaRPr>
          </a:p>
        </p:txBody>
      </p:sp>
      <p:graphicFrame>
        <p:nvGraphicFramePr>
          <p:cNvPr id="17" name="Content Placeholder 3">
            <a:extLst>
              <a:ext uri="{FF2B5EF4-FFF2-40B4-BE49-F238E27FC236}">
                <a16:creationId xmlns:a16="http://schemas.microsoft.com/office/drawing/2014/main" id="{A4B00836-28FA-4542-B899-39BEAB2F8436}"/>
              </a:ext>
            </a:extLst>
          </p:cNvPr>
          <p:cNvGraphicFramePr>
            <a:graphicFrameLocks noGrp="1"/>
          </p:cNvGraphicFramePr>
          <p:nvPr>
            <p:ph idx="1"/>
            <p:extLst>
              <p:ext uri="{D42A27DB-BD31-4B8C-83A1-F6EECF244321}">
                <p14:modId xmlns:p14="http://schemas.microsoft.com/office/powerpoint/2010/main" val="605667690"/>
              </p:ext>
            </p:extLst>
          </p:nvPr>
        </p:nvGraphicFramePr>
        <p:xfrm>
          <a:off x="960120" y="640080"/>
          <a:ext cx="10271760" cy="32023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descr="Puzzle">
            <a:extLst>
              <a:ext uri="{FF2B5EF4-FFF2-40B4-BE49-F238E27FC236}">
                <a16:creationId xmlns:a16="http://schemas.microsoft.com/office/drawing/2014/main" id="{23B6A728-C491-B94C-9E95-48C10E9371CA}"/>
              </a:ext>
            </a:extLst>
          </p:cNvPr>
          <p:cNvSpPr/>
          <p:nvPr/>
        </p:nvSpPr>
        <p:spPr>
          <a:xfrm>
            <a:off x="5514808" y="951786"/>
            <a:ext cx="1159142" cy="1340433"/>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pic>
        <p:nvPicPr>
          <p:cNvPr id="9" name="Graphic 8" descr="Bookmark">
            <a:extLst>
              <a:ext uri="{FF2B5EF4-FFF2-40B4-BE49-F238E27FC236}">
                <a16:creationId xmlns:a16="http://schemas.microsoft.com/office/drawing/2014/main" id="{ABA9805F-017F-4447-BB33-DCACA401390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19881" y="4482506"/>
            <a:ext cx="914400" cy="914400"/>
          </a:xfrm>
          <a:prstGeom prst="rect">
            <a:avLst/>
          </a:prstGeom>
        </p:spPr>
      </p:pic>
      <p:pic>
        <p:nvPicPr>
          <p:cNvPr id="4" name="Graphic 3" descr="Checklist">
            <a:extLst>
              <a:ext uri="{FF2B5EF4-FFF2-40B4-BE49-F238E27FC236}">
                <a16:creationId xmlns:a16="http://schemas.microsoft.com/office/drawing/2014/main" id="{DB46743F-691E-1540-90D5-4FA8AA8BA47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56192" y="900820"/>
            <a:ext cx="1264024" cy="1264024"/>
          </a:xfrm>
          <a:prstGeom prst="rect">
            <a:avLst/>
          </a:prstGeom>
        </p:spPr>
      </p:pic>
    </p:spTree>
    <p:extLst>
      <p:ext uri="{BB962C8B-B14F-4D97-AF65-F5344CB8AC3E}">
        <p14:creationId xmlns:p14="http://schemas.microsoft.com/office/powerpoint/2010/main" val="408789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9">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11">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4" name="Rectangle 13">
            <a:extLst>
              <a:ext uri="{FF2B5EF4-FFF2-40B4-BE49-F238E27FC236}">
                <a16:creationId xmlns:a16="http://schemas.microsoft.com/office/drawing/2014/main" id="{EE72CBEC-7BC8-4019-86DB-1B7604A47A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13DF62F-AB48-084F-A87A-6F51216C2563}"/>
              </a:ext>
            </a:extLst>
          </p:cNvPr>
          <p:cNvSpPr>
            <a:spLocks noGrp="1"/>
          </p:cNvSpPr>
          <p:nvPr>
            <p:ph type="title"/>
          </p:nvPr>
        </p:nvSpPr>
        <p:spPr>
          <a:xfrm>
            <a:off x="4026347" y="2286000"/>
            <a:ext cx="5389116" cy="3810000"/>
          </a:xfrm>
        </p:spPr>
        <p:txBody>
          <a:bodyPr vert="horz" lIns="91440" tIns="45720" rIns="91440" bIns="45720" rtlCol="0" anchor="t">
            <a:normAutofit/>
          </a:bodyPr>
          <a:lstStyle/>
          <a:p>
            <a:r>
              <a:rPr lang="en-US" sz="6600" dirty="0">
                <a:solidFill>
                  <a:schemeClr val="accent1"/>
                </a:solidFill>
              </a:rPr>
              <a:t>Academic </a:t>
            </a:r>
            <a:br>
              <a:rPr lang="en-US" sz="6600" dirty="0">
                <a:solidFill>
                  <a:schemeClr val="accent1"/>
                </a:solidFill>
              </a:rPr>
            </a:br>
            <a:r>
              <a:rPr lang="en-US" sz="6600" dirty="0">
                <a:solidFill>
                  <a:schemeClr val="accent1"/>
                </a:solidFill>
              </a:rPr>
              <a:t>Coaches</a:t>
            </a:r>
          </a:p>
        </p:txBody>
      </p:sp>
      <p:sp>
        <p:nvSpPr>
          <p:cNvPr id="5" name="Text Placeholder 4">
            <a:extLst>
              <a:ext uri="{FF2B5EF4-FFF2-40B4-BE49-F238E27FC236}">
                <a16:creationId xmlns:a16="http://schemas.microsoft.com/office/drawing/2014/main" id="{2339AA7B-4692-3E40-8DAA-2CCBFBD12512}"/>
              </a:ext>
            </a:extLst>
          </p:cNvPr>
          <p:cNvSpPr>
            <a:spLocks noGrp="1"/>
          </p:cNvSpPr>
          <p:nvPr>
            <p:ph type="body" idx="1"/>
          </p:nvPr>
        </p:nvSpPr>
        <p:spPr>
          <a:xfrm>
            <a:off x="4026347" y="922865"/>
            <a:ext cx="5229620" cy="1234491"/>
          </a:xfrm>
        </p:spPr>
        <p:txBody>
          <a:bodyPr vert="horz" lIns="91440" tIns="45720" rIns="91440" bIns="45720" rtlCol="0" anchor="b">
            <a:normAutofit/>
          </a:bodyPr>
          <a:lstStyle/>
          <a:p>
            <a:r>
              <a:rPr lang="en-US" sz="2400" dirty="0">
                <a:solidFill>
                  <a:schemeClr val="accent1">
                    <a:lumMod val="75000"/>
                  </a:schemeClr>
                </a:solidFill>
              </a:rPr>
              <a:t>Residents will be assisted by</a:t>
            </a:r>
          </a:p>
        </p:txBody>
      </p:sp>
      <p:sp>
        <p:nvSpPr>
          <p:cNvPr id="25" name="Rectangle 15">
            <a:extLst>
              <a:ext uri="{FF2B5EF4-FFF2-40B4-BE49-F238E27FC236}">
                <a16:creationId xmlns:a16="http://schemas.microsoft.com/office/drawing/2014/main" id="{8B3A7788-AA18-4395-B0A6-3C50CCB60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3724447" cy="139535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7">
            <a:extLst>
              <a:ext uri="{FF2B5EF4-FFF2-40B4-BE49-F238E27FC236}">
                <a16:creationId xmlns:a16="http://schemas.microsoft.com/office/drawing/2014/main" id="{6848EF24-56BA-4684-8BB7-8280CBCE3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0323" y="767825"/>
            <a:ext cx="643467" cy="1395357"/>
          </a:xfrm>
          <a:prstGeom prst="rect">
            <a:avLst/>
          </a:prstGeom>
          <a:solidFill>
            <a:srgbClr val="BB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5C3D107-2A0D-4A60-B10A-7E5349DAF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5999"/>
            <a:ext cx="3731816" cy="381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0E42B6A5-A12D-4C68-892C-4844407DA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0323" y="2285999"/>
            <a:ext cx="645258" cy="3809999"/>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4" name="Picture 2" descr="C:\Users\cmohr\AppData\Local\Microsoft\Windows\Temporary Internet Files\Content.IE5\X58L27GS\doctor_illust03_01[1].gif">
            <a:extLst>
              <a:ext uri="{FF2B5EF4-FFF2-40B4-BE49-F238E27FC236}">
                <a16:creationId xmlns:a16="http://schemas.microsoft.com/office/drawing/2014/main" id="{00949A27-A013-0D47-913C-E2C7106EA5C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3769" y="3396655"/>
            <a:ext cx="1390099" cy="1588685"/>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Graphic 17" descr="Closed book">
            <a:extLst>
              <a:ext uri="{FF2B5EF4-FFF2-40B4-BE49-F238E27FC236}">
                <a16:creationId xmlns:a16="http://schemas.microsoft.com/office/drawing/2014/main" id="{2804336F-C6ED-6B4C-9331-17D4630A1B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2010" y="3200740"/>
            <a:ext cx="1079898" cy="1079898"/>
          </a:xfrm>
          <a:prstGeom prst="rect">
            <a:avLst/>
          </a:prstGeom>
        </p:spPr>
      </p:pic>
      <p:pic>
        <p:nvPicPr>
          <p:cNvPr id="19" name="Picture 18" descr="coach-clipart-coach-clipart-COACH.jpg">
            <a:extLst>
              <a:ext uri="{FF2B5EF4-FFF2-40B4-BE49-F238E27FC236}">
                <a16:creationId xmlns:a16="http://schemas.microsoft.com/office/drawing/2014/main" id="{9DA7D616-E603-F941-9540-9E8C98132E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0263" y="3343138"/>
            <a:ext cx="941258" cy="2752860"/>
          </a:xfrm>
          <a:prstGeom prst="rect">
            <a:avLst/>
          </a:prstGeom>
        </p:spPr>
      </p:pic>
      <p:pic>
        <p:nvPicPr>
          <p:cNvPr id="15" name="Graphic 14" descr="Map with pin">
            <a:extLst>
              <a:ext uri="{FF2B5EF4-FFF2-40B4-BE49-F238E27FC236}">
                <a16:creationId xmlns:a16="http://schemas.microsoft.com/office/drawing/2014/main" id="{72A045CA-E0D6-0545-8FA8-C63F51C8C6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01153" y="4505871"/>
            <a:ext cx="1350768" cy="1350768"/>
          </a:xfrm>
          <a:prstGeom prst="rect">
            <a:avLst/>
          </a:prstGeom>
        </p:spPr>
      </p:pic>
    </p:spTree>
    <p:extLst>
      <p:ext uri="{BB962C8B-B14F-4D97-AF65-F5344CB8AC3E}">
        <p14:creationId xmlns:p14="http://schemas.microsoft.com/office/powerpoint/2010/main" val="362481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435F6-FB2D-C84E-8D71-DCE3067DBAB3}"/>
              </a:ext>
            </a:extLst>
          </p:cNvPr>
          <p:cNvSpPr>
            <a:spLocks noGrp="1"/>
          </p:cNvSpPr>
          <p:nvPr>
            <p:ph type="title"/>
          </p:nvPr>
        </p:nvSpPr>
        <p:spPr/>
        <p:txBody>
          <a:bodyPr/>
          <a:lstStyle/>
          <a:p>
            <a:r>
              <a:rPr lang="en-US" b="1" dirty="0"/>
              <a:t>Academic Coaches</a:t>
            </a:r>
          </a:p>
        </p:txBody>
      </p:sp>
      <p:sp>
        <p:nvSpPr>
          <p:cNvPr id="3" name="Content Placeholder 2">
            <a:extLst>
              <a:ext uri="{FF2B5EF4-FFF2-40B4-BE49-F238E27FC236}">
                <a16:creationId xmlns:a16="http://schemas.microsoft.com/office/drawing/2014/main" id="{C9DAD202-BA68-924F-9B98-EA286FF7DCB4}"/>
              </a:ext>
            </a:extLst>
          </p:cNvPr>
          <p:cNvSpPr>
            <a:spLocks noGrp="1"/>
          </p:cNvSpPr>
          <p:nvPr>
            <p:ph idx="1"/>
          </p:nvPr>
        </p:nvSpPr>
        <p:spPr/>
        <p:txBody>
          <a:bodyPr/>
          <a:lstStyle/>
          <a:p>
            <a:r>
              <a:rPr lang="en-US" sz="2800" dirty="0"/>
              <a:t>Help facilitate resident’s learning &amp; development over time</a:t>
            </a:r>
          </a:p>
          <a:p>
            <a:r>
              <a:rPr lang="en-US" sz="2800" dirty="0"/>
              <a:t>Help resident navigate curriculum map</a:t>
            </a:r>
          </a:p>
          <a:p>
            <a:r>
              <a:rPr lang="en-US" sz="2800" dirty="0"/>
              <a:t>Longitudinal relationship with resident</a:t>
            </a:r>
          </a:p>
          <a:p>
            <a:endParaRPr lang="en-US" dirty="0"/>
          </a:p>
        </p:txBody>
      </p:sp>
      <p:pic>
        <p:nvPicPr>
          <p:cNvPr id="4" name="Picture 3" descr="coach-clipart-coach-clipart-COACH.jpg">
            <a:extLst>
              <a:ext uri="{FF2B5EF4-FFF2-40B4-BE49-F238E27FC236}">
                <a16:creationId xmlns:a16="http://schemas.microsoft.com/office/drawing/2014/main" id="{5BB5814A-8880-1645-824A-1FF8E2925A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3210" y="3424428"/>
            <a:ext cx="941258" cy="2752860"/>
          </a:xfrm>
          <a:prstGeom prst="rect">
            <a:avLst/>
          </a:prstGeom>
        </p:spPr>
      </p:pic>
    </p:spTree>
    <p:extLst>
      <p:ext uri="{BB962C8B-B14F-4D97-AF65-F5344CB8AC3E}">
        <p14:creationId xmlns:p14="http://schemas.microsoft.com/office/powerpoint/2010/main" val="190661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9EE1AE94-C352-1C44-AD9E-C52C7E952A83}"/>
              </a:ext>
            </a:extLst>
          </p:cNvPr>
          <p:cNvPicPr>
            <a:picLocks noChangeAspect="1" noChangeArrowheads="1"/>
          </p:cNvPicPr>
          <p:nvPr/>
        </p:nvPicPr>
        <p:blipFill>
          <a:blip r:embed="rId2"/>
          <a:srcRect/>
          <a:stretch/>
        </p:blipFill>
        <p:spPr bwMode="auto">
          <a:xfrm>
            <a:off x="10568611" y="918867"/>
            <a:ext cx="1241612" cy="2780695"/>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2" descr="C:\Users\cmohr\AppData\Local\Microsoft\Windows\Temporary Internet Files\Content.IE5\X58L27GS\doctor_illust03_01[1].gif">
            <a:extLst>
              <a:ext uri="{FF2B5EF4-FFF2-40B4-BE49-F238E27FC236}">
                <a16:creationId xmlns:a16="http://schemas.microsoft.com/office/drawing/2014/main" id="{9C08F745-1839-0948-A18E-B2C2F5F5EF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9157" y="2298216"/>
            <a:ext cx="1604963" cy="1834245"/>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D29E896-7ACA-A348-A312-034C5A77644B}"/>
              </a:ext>
            </a:extLst>
          </p:cNvPr>
          <p:cNvSpPr txBox="1"/>
          <p:nvPr/>
        </p:nvSpPr>
        <p:spPr>
          <a:xfrm>
            <a:off x="376238" y="4038385"/>
            <a:ext cx="1323975" cy="369332"/>
          </a:xfrm>
          <a:prstGeom prst="rect">
            <a:avLst/>
          </a:prstGeom>
          <a:noFill/>
        </p:spPr>
        <p:txBody>
          <a:bodyPr wrap="square" rtlCol="0">
            <a:spAutoFit/>
          </a:bodyPr>
          <a:lstStyle/>
          <a:p>
            <a:pPr algn="ctr"/>
            <a:r>
              <a:rPr lang="en-US" b="1" dirty="0">
                <a:latin typeface="Verdana" panose="020B0604030504040204" pitchFamily="34" charset="0"/>
                <a:ea typeface="Verdana" panose="020B0604030504040204" pitchFamily="34" charset="0"/>
                <a:cs typeface="Verdana" panose="020B0604030504040204" pitchFamily="34" charset="0"/>
              </a:rPr>
              <a:t>Resident</a:t>
            </a:r>
            <a:endParaRPr lang="en-CA" b="1" dirty="0">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364B3292-C50D-A04D-8B2A-8DEBC03BEF1A}"/>
              </a:ext>
            </a:extLst>
          </p:cNvPr>
          <p:cNvSpPr txBox="1"/>
          <p:nvPr/>
        </p:nvSpPr>
        <p:spPr>
          <a:xfrm>
            <a:off x="3888575" y="2018821"/>
            <a:ext cx="4115436" cy="1692771"/>
          </a:xfrm>
          <a:prstGeom prst="rect">
            <a:avLst/>
          </a:prstGeom>
          <a:noFill/>
          <a:ln w="19050">
            <a:noFill/>
          </a:ln>
        </p:spPr>
        <p:txBody>
          <a:bodyPr wrap="square" rtlCol="0">
            <a:spAutoFit/>
          </a:bodyPr>
          <a:lstStyle/>
          <a:p>
            <a:r>
              <a:rPr lang="en-US" sz="2400" b="1" dirty="0">
                <a:latin typeface="Verdana" panose="020B0604030504040204" pitchFamily="34" charset="0"/>
                <a:ea typeface="Verdana" panose="020B0604030504040204" pitchFamily="34" charset="0"/>
                <a:cs typeface="Verdana" panose="020B0604030504040204" pitchFamily="34" charset="0"/>
              </a:rPr>
              <a:t>Plans their learning</a:t>
            </a:r>
          </a:p>
          <a:p>
            <a:pPr marL="214313" indent="-214313">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Views Curriculum Map</a:t>
            </a:r>
          </a:p>
          <a:p>
            <a:pPr marL="214313" indent="-214313">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Know what EPAs working on</a:t>
            </a:r>
          </a:p>
          <a:p>
            <a:pPr marL="214313" indent="-214313">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Develops a Personal Learning Plan</a:t>
            </a:r>
          </a:p>
        </p:txBody>
      </p:sp>
      <p:pic>
        <p:nvPicPr>
          <p:cNvPr id="10" name="Graphic 9" descr="Closed book">
            <a:extLst>
              <a:ext uri="{FF2B5EF4-FFF2-40B4-BE49-F238E27FC236}">
                <a16:creationId xmlns:a16="http://schemas.microsoft.com/office/drawing/2014/main" id="{8726268D-1C81-7B4E-A81A-CA6750FA9F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4077" y="2225540"/>
            <a:ext cx="1079898" cy="1079898"/>
          </a:xfrm>
          <a:prstGeom prst="rect">
            <a:avLst/>
          </a:prstGeom>
        </p:spPr>
      </p:pic>
      <p:pic>
        <p:nvPicPr>
          <p:cNvPr id="11" name="Picture 4" descr="C:\Users\cmohr\AppData\Local\Microsoft\Windows\Temporary Internet Files\Content.IE5\X58L27GS\1393580373[1].png">
            <a:extLst>
              <a:ext uri="{FF2B5EF4-FFF2-40B4-BE49-F238E27FC236}">
                <a16:creationId xmlns:a16="http://schemas.microsoft.com/office/drawing/2014/main" id="{CC62970E-4746-8A44-BD5E-E7B6E7118E0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7491" b="27772"/>
          <a:stretch/>
        </p:blipFill>
        <p:spPr bwMode="auto">
          <a:xfrm>
            <a:off x="1253411" y="4865408"/>
            <a:ext cx="1330485" cy="841736"/>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A6CE95B-0E3E-1042-BD25-A9D52D46E0F9}"/>
              </a:ext>
            </a:extLst>
          </p:cNvPr>
          <p:cNvSpPr txBox="1"/>
          <p:nvPr/>
        </p:nvSpPr>
        <p:spPr>
          <a:xfrm>
            <a:off x="2474120" y="5414756"/>
            <a:ext cx="1651716" cy="584775"/>
          </a:xfrm>
          <a:prstGeom prst="rect">
            <a:avLst/>
          </a:prstGeom>
          <a:noFill/>
        </p:spPr>
        <p:txBody>
          <a:bodyPr wrap="square" rtlCol="0">
            <a:spAutoFit/>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Supported </a:t>
            </a:r>
            <a:br>
              <a:rPr lang="en-US" sz="1600" dirty="0">
                <a:latin typeface="Verdana" panose="020B0604030504040204" pitchFamily="34" charset="0"/>
                <a:ea typeface="Verdana" panose="020B0604030504040204" pitchFamily="34" charset="0"/>
                <a:cs typeface="Verdana" panose="020B0604030504040204" pitchFamily="34" charset="0"/>
              </a:rPr>
            </a:br>
            <a:r>
              <a:rPr lang="en-US" sz="1600" dirty="0">
                <a:latin typeface="Verdana" panose="020B0604030504040204" pitchFamily="34" charset="0"/>
                <a:ea typeface="Verdana" panose="020B0604030504040204" pitchFamily="34" charset="0"/>
                <a:cs typeface="Verdana" panose="020B0604030504040204" pitchFamily="34" charset="0"/>
              </a:rPr>
              <a:t>by technology</a:t>
            </a:r>
            <a:endParaRPr lang="en-CA" sz="1600" dirty="0">
              <a:latin typeface="Verdana" panose="020B0604030504040204" pitchFamily="34" charset="0"/>
              <a:ea typeface="Verdana" panose="020B0604030504040204" pitchFamily="34" charset="0"/>
              <a:cs typeface="Verdana" panose="020B0604030504040204" pitchFamily="34" charset="0"/>
            </a:endParaRPr>
          </a:p>
        </p:txBody>
      </p:sp>
      <p:sp>
        <p:nvSpPr>
          <p:cNvPr id="13" name="Right Arrow 12">
            <a:extLst>
              <a:ext uri="{FF2B5EF4-FFF2-40B4-BE49-F238E27FC236}">
                <a16:creationId xmlns:a16="http://schemas.microsoft.com/office/drawing/2014/main" id="{A5084D6A-E15A-0945-BFCC-4CA53C56287D}"/>
              </a:ext>
            </a:extLst>
          </p:cNvPr>
          <p:cNvSpPr/>
          <p:nvPr/>
        </p:nvSpPr>
        <p:spPr>
          <a:xfrm>
            <a:off x="2686049" y="2587458"/>
            <a:ext cx="985837" cy="514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634FD2B1-88C2-5447-AFEA-6EE7DDF08BC9}"/>
              </a:ext>
            </a:extLst>
          </p:cNvPr>
          <p:cNvSpPr/>
          <p:nvPr/>
        </p:nvSpPr>
        <p:spPr>
          <a:xfrm>
            <a:off x="8296898" y="2608031"/>
            <a:ext cx="985837" cy="514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C:\Users\cmohr\AppData\Local\Microsoft\Windows\Temporary Internet Files\Content.IE5\X58L27GS\doctor_illust03_01[1].gif">
            <a:extLst>
              <a:ext uri="{FF2B5EF4-FFF2-40B4-BE49-F238E27FC236}">
                <a16:creationId xmlns:a16="http://schemas.microsoft.com/office/drawing/2014/main" id="{FE0F8F91-6A84-5643-A34E-B213948519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9282735" y="2209165"/>
            <a:ext cx="1604961" cy="1834245"/>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0F9C30F-559D-C84B-BF85-DDAFB9422910}"/>
              </a:ext>
            </a:extLst>
          </p:cNvPr>
          <p:cNvSpPr txBox="1"/>
          <p:nvPr/>
        </p:nvSpPr>
        <p:spPr>
          <a:xfrm>
            <a:off x="7829550" y="4255224"/>
            <a:ext cx="4289897" cy="1754326"/>
          </a:xfrm>
          <a:prstGeom prst="rect">
            <a:avLst/>
          </a:prstGeom>
          <a:noFill/>
          <a:ln w="19050">
            <a:noFill/>
          </a:ln>
        </p:spPr>
        <p:txBody>
          <a:bodyPr wrap="square" rtlCol="0">
            <a:spAutoFit/>
          </a:bodyPr>
          <a:lstStyle/>
          <a:p>
            <a:r>
              <a:rPr lang="en-US" sz="2400" b="1" dirty="0">
                <a:latin typeface="Verdana" panose="020B0604030504040204" pitchFamily="34" charset="0"/>
                <a:ea typeface="Verdana" panose="020B0604030504040204" pitchFamily="34" charset="0"/>
                <a:cs typeface="Verdana" panose="020B0604030504040204" pitchFamily="34" charset="0"/>
              </a:rPr>
              <a:t>Sets Objectives for Rotation</a:t>
            </a:r>
          </a:p>
          <a:p>
            <a:pPr marL="214313" indent="-214313">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Based on Curriculum Map</a:t>
            </a:r>
          </a:p>
          <a:p>
            <a:pPr marL="214313" indent="-214313">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Based on Personal Learning Plan</a:t>
            </a:r>
          </a:p>
        </p:txBody>
      </p:sp>
      <p:sp>
        <p:nvSpPr>
          <p:cNvPr id="18" name="TextBox 17">
            <a:extLst>
              <a:ext uri="{FF2B5EF4-FFF2-40B4-BE49-F238E27FC236}">
                <a16:creationId xmlns:a16="http://schemas.microsoft.com/office/drawing/2014/main" id="{55FD0D00-EE7E-7E40-998E-6C7900A417EE}"/>
              </a:ext>
            </a:extLst>
          </p:cNvPr>
          <p:cNvSpPr txBox="1"/>
          <p:nvPr/>
        </p:nvSpPr>
        <p:spPr>
          <a:xfrm>
            <a:off x="10520362" y="663784"/>
            <a:ext cx="1604960" cy="369332"/>
          </a:xfrm>
          <a:prstGeom prst="rect">
            <a:avLst/>
          </a:prstGeom>
          <a:noFill/>
        </p:spPr>
        <p:txBody>
          <a:bodyPr wrap="square" rtlCol="0">
            <a:spAutoFit/>
          </a:bodyPr>
          <a:lstStyle/>
          <a:p>
            <a:pPr algn="ctr"/>
            <a:r>
              <a:rPr lang="en-US" b="1" dirty="0">
                <a:latin typeface="Verdana" panose="020B0604030504040204" pitchFamily="34" charset="0"/>
                <a:ea typeface="Verdana" panose="020B0604030504040204" pitchFamily="34" charset="0"/>
                <a:cs typeface="Verdana" panose="020B0604030504040204" pitchFamily="34" charset="0"/>
              </a:rPr>
              <a:t>Supervisor</a:t>
            </a:r>
            <a:endParaRPr lang="en-CA" b="1" dirty="0">
              <a:latin typeface="Verdana" panose="020B0604030504040204" pitchFamily="34" charset="0"/>
              <a:ea typeface="Verdana" panose="020B0604030504040204" pitchFamily="34" charset="0"/>
              <a:cs typeface="Verdana" panose="020B0604030504040204" pitchFamily="34" charset="0"/>
            </a:endParaRPr>
          </a:p>
        </p:txBody>
      </p:sp>
      <p:pic>
        <p:nvPicPr>
          <p:cNvPr id="9" name="Graphic 8" descr="Map with pin">
            <a:extLst>
              <a:ext uri="{FF2B5EF4-FFF2-40B4-BE49-F238E27FC236}">
                <a16:creationId xmlns:a16="http://schemas.microsoft.com/office/drawing/2014/main" id="{C84C2C54-696D-874E-90BB-28D200E0C8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78750" y="683651"/>
            <a:ext cx="1350768" cy="1350768"/>
          </a:xfrm>
          <a:prstGeom prst="rect">
            <a:avLst/>
          </a:prstGeom>
        </p:spPr>
      </p:pic>
      <p:pic>
        <p:nvPicPr>
          <p:cNvPr id="19" name="Picture 18" descr="coach-clipart-coach-clipart-COACH.jpg">
            <a:extLst>
              <a:ext uri="{FF2B5EF4-FFF2-40B4-BE49-F238E27FC236}">
                <a16:creationId xmlns:a16="http://schemas.microsoft.com/office/drawing/2014/main" id="{06496A50-15E5-6842-8426-E5EF679774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44195" y="509839"/>
            <a:ext cx="688395" cy="2013321"/>
          </a:xfrm>
          <a:prstGeom prst="rect">
            <a:avLst/>
          </a:prstGeom>
        </p:spPr>
      </p:pic>
    </p:spTree>
    <p:extLst>
      <p:ext uri="{BB962C8B-B14F-4D97-AF65-F5344CB8AC3E}">
        <p14:creationId xmlns:p14="http://schemas.microsoft.com/office/powerpoint/2010/main" val="2855636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ounded Rectangle 53">
            <a:extLst>
              <a:ext uri="{FF2B5EF4-FFF2-40B4-BE49-F238E27FC236}">
                <a16:creationId xmlns:a16="http://schemas.microsoft.com/office/drawing/2014/main" id="{CABA961E-44A7-6341-A6C8-A34E9E43D8D7}"/>
              </a:ext>
            </a:extLst>
          </p:cNvPr>
          <p:cNvSpPr/>
          <p:nvPr/>
        </p:nvSpPr>
        <p:spPr>
          <a:xfrm>
            <a:off x="8931565" y="134833"/>
            <a:ext cx="3130179" cy="2612871"/>
          </a:xfrm>
          <a:prstGeom prst="roundRect">
            <a:avLst/>
          </a:prstGeom>
          <a:noFill/>
          <a:ln w="381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53" name="Rounded Rectangle 52">
            <a:extLst>
              <a:ext uri="{FF2B5EF4-FFF2-40B4-BE49-F238E27FC236}">
                <a16:creationId xmlns:a16="http://schemas.microsoft.com/office/drawing/2014/main" id="{85023B76-DE83-9C41-AEA2-1749F6F4214E}"/>
              </a:ext>
            </a:extLst>
          </p:cNvPr>
          <p:cNvSpPr/>
          <p:nvPr/>
        </p:nvSpPr>
        <p:spPr>
          <a:xfrm>
            <a:off x="4861860" y="134834"/>
            <a:ext cx="3504591" cy="2612871"/>
          </a:xfrm>
          <a:prstGeom prst="roundRect">
            <a:avLst/>
          </a:prstGeom>
          <a:noFill/>
          <a:ln w="381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50" name="Rounded Rectangle 49">
            <a:extLst>
              <a:ext uri="{FF2B5EF4-FFF2-40B4-BE49-F238E27FC236}">
                <a16:creationId xmlns:a16="http://schemas.microsoft.com/office/drawing/2014/main" id="{6320EF27-E7BB-DE4A-9F10-D3A2AE9490F5}"/>
              </a:ext>
            </a:extLst>
          </p:cNvPr>
          <p:cNvSpPr/>
          <p:nvPr/>
        </p:nvSpPr>
        <p:spPr>
          <a:xfrm>
            <a:off x="982000" y="153374"/>
            <a:ext cx="3297767" cy="2612871"/>
          </a:xfrm>
          <a:prstGeom prst="roundRect">
            <a:avLst/>
          </a:prstGeom>
          <a:solidFill>
            <a:schemeClr val="bg1">
              <a:alpha val="52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41" name="Rectangle 40">
            <a:extLst>
              <a:ext uri="{FF2B5EF4-FFF2-40B4-BE49-F238E27FC236}">
                <a16:creationId xmlns:a16="http://schemas.microsoft.com/office/drawing/2014/main" id="{8310F97D-41ED-8F4A-AB4D-AA5E68CD69A3}"/>
              </a:ext>
            </a:extLst>
          </p:cNvPr>
          <p:cNvSpPr/>
          <p:nvPr/>
        </p:nvSpPr>
        <p:spPr>
          <a:xfrm>
            <a:off x="1880386" y="272183"/>
            <a:ext cx="1441561" cy="1375988"/>
          </a:xfrm>
          <a:prstGeom prst="rect">
            <a:avLst/>
          </a:prstGeom>
          <a:blipFill>
            <a:blip r:embed="rId3">
              <a:extLst>
                <a:ext uri="{BEBA8EAE-BF5A-486C-A8C5-ECC9F3942E4B}">
                  <a14:imgProps xmlns:a14="http://schemas.microsoft.com/office/drawing/2010/main">
                    <a14:imgLayer r:embed="rId4">
                      <a14:imgEffect>
                        <a14:backgroundRemoval t="5986" b="89965" l="10000" r="90000">
                          <a14:foregroundMark x1="19825" y1="11268" x2="53333" y2="9155"/>
                          <a14:foregroundMark x1="53333" y1="9155" x2="75263" y2="13380"/>
                          <a14:foregroundMark x1="68421" y1="9155" x2="34211" y2="5986"/>
                          <a14:foregroundMark x1="34211" y1="5986" x2="32632" y2="7042"/>
                          <a14:foregroundMark x1="65439" y1="28873" x2="65439" y2="28873"/>
                          <a14:foregroundMark x1="49474" y1="77641" x2="49474" y2="77641"/>
                          <a14:foregroundMark x1="47544" y1="76761" x2="47544" y2="76761"/>
                          <a14:foregroundMark x1="48596" y1="80810" x2="48596" y2="74648"/>
                          <a14:foregroundMark x1="50526" y1="78697" x2="50526" y2="78697"/>
                          <a14:foregroundMark x1="49474" y1="79754" x2="49474" y2="79754"/>
                          <a14:foregroundMark x1="47544" y1="81866" x2="48596" y2="74648"/>
                          <a14:foregroundMark x1="80351" y1="73592" x2="80351" y2="78697"/>
                        </a14:backgroundRemoval>
                      </a14:imgEffect>
                    </a14:imgLayer>
                  </a14:imgProps>
                </a:ext>
                <a:ext uri="{28A0092B-C50C-407E-A947-70E740481C1C}">
                  <a14:useLocalDpi xmlns:a14="http://schemas.microsoft.com/office/drawing/2010/main" val="0"/>
                </a:ext>
              </a:extLst>
            </a:blip>
            <a:srcRect/>
            <a:stretch>
              <a:fillRect/>
            </a:stretch>
          </a:blipFill>
        </p:spPr>
        <p:style>
          <a:lnRef idx="2">
            <a:schemeClr val="lt2">
              <a:alpha val="0"/>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2" name="Picture 2" descr="C:\Users\cmohr\AppData\Local\Microsoft\Windows\Temporary Internet Files\Content.IE5\X58L27GS\doctor_illust03_01[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4344" y="1012859"/>
            <a:ext cx="1203989" cy="1375988"/>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p:cNvPicPr>
            <a:picLocks noChangeAspect="1" noChangeArrowheads="1"/>
          </p:cNvPicPr>
          <p:nvPr/>
        </p:nvPicPr>
        <p:blipFill>
          <a:blip r:embed="rId6"/>
          <a:srcRect/>
          <a:stretch/>
        </p:blipFill>
        <p:spPr bwMode="auto">
          <a:xfrm>
            <a:off x="3202884" y="630795"/>
            <a:ext cx="852689" cy="2068016"/>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hospital-patient-22451002.jpg"/>
          <p:cNvPicPr>
            <a:picLocks noChangeAspect="1"/>
          </p:cNvPicPr>
          <p:nvPr/>
        </p:nvPicPr>
        <p:blipFill>
          <a:blip r:embed="rId7">
            <a:extLst>
              <a:ext uri="{BEBA8EAE-BF5A-486C-A8C5-ECC9F3942E4B}">
                <a14:imgProps xmlns:a14="http://schemas.microsoft.com/office/drawing/2010/main">
                  <a14:imgLayer r:embed="rId8">
                    <a14:imgEffect>
                      <a14:backgroundRemoval t="5333" b="98778" l="3125" r="98438">
                        <a14:foregroundMark x1="93438" y1="17333" x2="98438" y2="20556"/>
                        <a14:foregroundMark x1="93438" y1="14222" x2="93438" y2="14222"/>
                        <a14:foregroundMark x1="70256" y1="7195" x2="67656" y2="6556"/>
                        <a14:foregroundMark x1="75975" y1="8599" x2="72777" y2="7814"/>
                        <a14:foregroundMark x1="76603" y1="8753" x2="76043" y2="8616"/>
                        <a14:foregroundMark x1="93438" y1="12889" x2="77709" y2="9025"/>
                        <a14:foregroundMark x1="68750" y1="15444" x2="68750" y2="15444"/>
                        <a14:foregroundMark x1="69688" y1="17333" x2="69688" y2="17333"/>
                        <a14:foregroundMark x1="44844" y1="98111" x2="5313" y2="98778"/>
                        <a14:foregroundMark x1="11250" y1="61889" x2="3281" y2="82778"/>
                        <a14:foregroundMark x1="3281" y1="82778" x2="9219" y2="62556"/>
                        <a14:foregroundMark x1="40000" y1="5333" x2="34063" y2="7222"/>
                        <a14:foregroundMark x1="77656" y1="12889" x2="75625" y2="11000"/>
                        <a14:foregroundMark x1="79531" y1="11667" x2="82656" y2="9778"/>
                        <a14:foregroundMark x1="69688" y1="6556" x2="69688" y2="6556"/>
                        <a14:foregroundMark x1="71719" y1="96222" x2="70625" y2="96222"/>
                        <a14:foregroundMark x1="62813" y1="93111" x2="60781" y2="93667"/>
                        <a14:foregroundMark x1="76563" y1="13556" x2="76563" y2="13556"/>
                        <a14:foregroundMark x1="76563" y1="12889" x2="76563" y2="11000"/>
                        <a14:backgroundMark x1="75625" y1="11667" x2="75625" y2="11667"/>
                        <a14:backgroundMark x1="77656" y1="11000" x2="79531" y2="7778"/>
                        <a14:backgroundMark x1="78594" y1="11000" x2="78594" y2="11000"/>
                        <a14:backgroundMark x1="75756" y1="10562" x2="70625" y2="7778"/>
                        <a14:backgroundMark x1="76563" y1="11000" x2="76562" y2="11000"/>
                        <a14:backgroundMark x1="76563" y1="9778" x2="75625" y2="7778"/>
                        <a14:backgroundMark x1="76128" y1="10030" x2="77656" y2="9111"/>
                        <a14:backgroundMark x1="75625" y1="10333" x2="75756" y2="10254"/>
                      </a14:backgroundRemoval>
                    </a14:imgEffect>
                  </a14:imgLayer>
                </a14:imgProps>
              </a:ext>
              <a:ext uri="{28A0092B-C50C-407E-A947-70E740481C1C}">
                <a14:useLocalDpi xmlns:a14="http://schemas.microsoft.com/office/drawing/2010/main" val="0"/>
              </a:ext>
            </a:extLst>
          </a:blip>
          <a:stretch>
            <a:fillRect/>
          </a:stretch>
        </p:blipFill>
        <p:spPr>
          <a:xfrm flipH="1">
            <a:off x="6006844" y="252867"/>
            <a:ext cx="1441559" cy="2246100"/>
          </a:xfrm>
          <a:prstGeom prst="rect">
            <a:avLst/>
          </a:prstGeom>
        </p:spPr>
      </p:pic>
      <p:pic>
        <p:nvPicPr>
          <p:cNvPr id="6" name="Picture 5"/>
          <p:cNvPicPr>
            <a:picLocks noChangeAspect="1" noChangeArrowheads="1"/>
          </p:cNvPicPr>
          <p:nvPr/>
        </p:nvPicPr>
        <p:blipFill>
          <a:blip r:embed="rId9"/>
          <a:srcRect/>
          <a:stretch/>
        </p:blipFill>
        <p:spPr bwMode="auto">
          <a:xfrm>
            <a:off x="8501634" y="4352528"/>
            <a:ext cx="3348867" cy="1663902"/>
          </a:xfrm>
          <a:prstGeom prst="rect">
            <a:avLst/>
          </a:prstGeom>
          <a:noFill/>
          <a:ln w="25400">
            <a:solidFill>
              <a:srgbClr val="2C889A"/>
            </a:solidFill>
          </a:ln>
          <a:extLst>
            <a:ext uri="{909E8E84-426E-40dd-AFC4-6F175D3DCCD1}">
              <a14:hiddenFill xmlns:a14="http://schemas.microsoft.com/office/drawing/2010/main" xmlns="">
                <a:solidFill>
                  <a:srgbClr val="FFFFFF"/>
                </a:solidFill>
              </a14:hiddenFill>
            </a:ext>
          </a:extLst>
        </p:spPr>
      </p:pic>
      <p:cxnSp>
        <p:nvCxnSpPr>
          <p:cNvPr id="9" name="Straight Arrow Connector 8"/>
          <p:cNvCxnSpPr/>
          <p:nvPr/>
        </p:nvCxnSpPr>
        <p:spPr>
          <a:xfrm>
            <a:off x="4174553" y="1375917"/>
            <a:ext cx="548360" cy="1"/>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a:off x="8175744" y="1546137"/>
            <a:ext cx="653931"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noChangeArrowheads="1"/>
          </p:cNvPicPr>
          <p:nvPr/>
        </p:nvPicPr>
        <p:blipFill>
          <a:blip r:embed="rId10"/>
          <a:srcRect/>
          <a:stretch/>
        </p:blipFill>
        <p:spPr bwMode="auto">
          <a:xfrm flipH="1">
            <a:off x="9300998" y="407479"/>
            <a:ext cx="891089" cy="1995669"/>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5" name="Straight Arrow Connector 14"/>
          <p:cNvCxnSpPr>
            <a:cxnSpLocks/>
          </p:cNvCxnSpPr>
          <p:nvPr/>
        </p:nvCxnSpPr>
        <p:spPr>
          <a:xfrm flipH="1">
            <a:off x="9348191" y="2361513"/>
            <a:ext cx="880657" cy="808584"/>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4" descr="C:\Users\cmohr\AppData\Local\Microsoft\Windows\Temporary Internet Files\Content.IE5\X58L27GS\1393580373[1].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8034247" y="2942567"/>
            <a:ext cx="1313944" cy="831271"/>
          </a:xfrm>
          <a:prstGeom prst="rect">
            <a:avLst/>
          </a:prstGeom>
          <a:noFill/>
          <a:extLst>
            <a:ext uri="{909E8E84-426E-40dd-AFC4-6F175D3DCCD1}">
              <a14:hiddenFill xmlns:a14="http://schemas.microsoft.com/office/drawing/2010/main" xmlns="">
                <a:solidFill>
                  <a:srgbClr val="FFFFFF"/>
                </a:solidFill>
              </a14:hiddenFill>
            </a:ext>
          </a:extLst>
        </p:spPr>
      </p:pic>
      <p:cxnSp>
        <p:nvCxnSpPr>
          <p:cNvPr id="43" name="Straight Arrow Connector 42"/>
          <p:cNvCxnSpPr>
            <a:cxnSpLocks/>
          </p:cNvCxnSpPr>
          <p:nvPr/>
        </p:nvCxnSpPr>
        <p:spPr>
          <a:xfrm>
            <a:off x="1919868" y="4510478"/>
            <a:ext cx="405425" cy="53953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cxnSpLocks/>
          </p:cNvCxnSpPr>
          <p:nvPr/>
        </p:nvCxnSpPr>
        <p:spPr>
          <a:xfrm>
            <a:off x="2938481" y="4083572"/>
            <a:ext cx="5095766" cy="690947"/>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8" name="Right Arrow 67"/>
          <p:cNvSpPr/>
          <p:nvPr/>
        </p:nvSpPr>
        <p:spPr>
          <a:xfrm>
            <a:off x="144858" y="1051000"/>
            <a:ext cx="715109" cy="530445"/>
          </a:xfrm>
          <a:prstGeom prst="rightArrow">
            <a:avLst/>
          </a:prstGeom>
          <a:solidFill>
            <a:schemeClr val="accent1"/>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37" name="Picture 2" descr="C:\Users\cmohr\AppData\Local\Microsoft\Windows\Temporary Internet Files\Content.IE5\X58L27GS\doctor_illust03_01[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2440" y="4451195"/>
            <a:ext cx="1305806" cy="1492349"/>
          </a:xfrm>
          <a:prstGeom prst="rect">
            <a:avLst/>
          </a:prstGeom>
          <a:noFill/>
          <a:scene3d>
            <a:camera prst="orthographicFront">
              <a:rot lat="0" lon="0" rev="0"/>
            </a:camera>
            <a:lightRig rig="threePt" dir="t"/>
          </a:scene3d>
          <a:extLst>
            <a:ext uri="{909E8E84-426E-40dd-AFC4-6F175D3DCCD1}">
              <a14:hiddenFill xmlns:a14="http://schemas.microsoft.com/office/drawing/2010/main" xmlns="">
                <a:solidFill>
                  <a:srgbClr val="FFFFFF"/>
                </a:solidFill>
              </a14:hiddenFill>
            </a:ext>
          </a:extLst>
        </p:spPr>
      </p:pic>
      <p:cxnSp>
        <p:nvCxnSpPr>
          <p:cNvPr id="38" name="Straight Arrow Connector 37"/>
          <p:cNvCxnSpPr>
            <a:cxnSpLocks/>
          </p:cNvCxnSpPr>
          <p:nvPr/>
        </p:nvCxnSpPr>
        <p:spPr>
          <a:xfrm>
            <a:off x="2717739" y="4297087"/>
            <a:ext cx="895174" cy="48315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9894506" y="5996694"/>
            <a:ext cx="193824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Competence Committee</a:t>
            </a:r>
            <a:endParaRPr kumimoji="0" lang="en-CA"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6" name="Picture 15"/>
          <p:cNvPicPr>
            <a:picLocks noChangeAspect="1"/>
          </p:cNvPicPr>
          <p:nvPr/>
        </p:nvPicPr>
        <p:blipFill>
          <a:blip r:embed="rId12"/>
          <a:srcRect/>
          <a:stretch/>
        </p:blipFill>
        <p:spPr>
          <a:xfrm>
            <a:off x="2413575" y="4716008"/>
            <a:ext cx="895174" cy="1705095"/>
          </a:xfrm>
          <a:prstGeom prst="rect">
            <a:avLst/>
          </a:prstGeom>
        </p:spPr>
      </p:pic>
      <p:cxnSp>
        <p:nvCxnSpPr>
          <p:cNvPr id="35" name="Straight Arrow Connector 34"/>
          <p:cNvCxnSpPr/>
          <p:nvPr/>
        </p:nvCxnSpPr>
        <p:spPr>
          <a:xfrm flipH="1">
            <a:off x="1155953" y="4472210"/>
            <a:ext cx="289133" cy="302309"/>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0" name="Picture 2" descr="C:\Users\cmohr\AppData\Local\Microsoft\Windows\Temporary Internet Files\Content.IE5\X58L27GS\doctor_illust03_01[1].gif">
            <a:extLst>
              <a:ext uri="{FF2B5EF4-FFF2-40B4-BE49-F238E27FC236}">
                <a16:creationId xmlns:a16="http://schemas.microsoft.com/office/drawing/2014/main" id="{305856E8-2047-3E42-8AFA-064D0585F37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869441" y="630795"/>
            <a:ext cx="1460148" cy="1588685"/>
          </a:xfrm>
          <a:prstGeom prst="rect">
            <a:avLst/>
          </a:prstGeom>
          <a:noFill/>
          <a:extLst>
            <a:ext uri="{909E8E84-426E-40dd-AFC4-6F175D3DCCD1}">
              <a14:hiddenFill xmlns:a14="http://schemas.microsoft.com/office/drawing/2010/main" xmlns="">
                <a:solidFill>
                  <a:srgbClr val="FFFFFF"/>
                </a:solidFill>
              </a14:hiddenFill>
            </a:ext>
          </a:extLst>
        </p:spPr>
      </p:pic>
      <p:pic>
        <p:nvPicPr>
          <p:cNvPr id="42" name="Picture 2" descr="C:\Users\cmohr\AppData\Local\Microsoft\Windows\Temporary Internet Files\Content.IE5\X58L27GS\doctor_illust03_01[1].gif">
            <a:extLst>
              <a:ext uri="{FF2B5EF4-FFF2-40B4-BE49-F238E27FC236}">
                <a16:creationId xmlns:a16="http://schemas.microsoft.com/office/drawing/2014/main" id="{AF4E41FC-675C-4147-BB5A-6DB27EF066B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24453" y="880725"/>
            <a:ext cx="1390099" cy="1588685"/>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Graphic 9" descr="Chat">
            <a:extLst>
              <a:ext uri="{FF2B5EF4-FFF2-40B4-BE49-F238E27FC236}">
                <a16:creationId xmlns:a16="http://schemas.microsoft.com/office/drawing/2014/main" id="{037C9040-8DF1-B446-A9CF-6A42C7D2665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030073" y="132354"/>
            <a:ext cx="1204926" cy="1204926"/>
          </a:xfrm>
          <a:prstGeom prst="rect">
            <a:avLst/>
          </a:prstGeom>
        </p:spPr>
      </p:pic>
      <p:pic>
        <p:nvPicPr>
          <p:cNvPr id="45" name="Picture 2">
            <a:extLst>
              <a:ext uri="{FF2B5EF4-FFF2-40B4-BE49-F238E27FC236}">
                <a16:creationId xmlns:a16="http://schemas.microsoft.com/office/drawing/2014/main" id="{55F689EA-121B-BB44-8426-0ABB83F3A649}"/>
              </a:ext>
            </a:extLst>
          </p:cNvPr>
          <p:cNvPicPr>
            <a:picLocks noChangeAspect="1" noChangeArrowheads="1"/>
          </p:cNvPicPr>
          <p:nvPr/>
        </p:nvPicPr>
        <p:blipFill>
          <a:blip r:embed="rId15"/>
          <a:srcRect/>
          <a:stretch/>
        </p:blipFill>
        <p:spPr bwMode="auto">
          <a:xfrm>
            <a:off x="7448404" y="219117"/>
            <a:ext cx="722886" cy="1828477"/>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Picture 4" descr="C:\Users\cmohr\AppData\Local\Microsoft\Windows\Temporary Internet Files\Content.IE5\X58L27GS\1393580373[1].png">
            <a:extLst>
              <a:ext uri="{FF2B5EF4-FFF2-40B4-BE49-F238E27FC236}">
                <a16:creationId xmlns:a16="http://schemas.microsoft.com/office/drawing/2014/main" id="{EA90C9AC-5177-AD47-8C23-DD371A3B8308}"/>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3672158" y="2986391"/>
            <a:ext cx="1313944" cy="831271"/>
          </a:xfrm>
          <a:prstGeom prst="rect">
            <a:avLst/>
          </a:prstGeom>
          <a:noFill/>
          <a:extLst>
            <a:ext uri="{909E8E84-426E-40dd-AFC4-6F175D3DCCD1}">
              <a14:hiddenFill xmlns:a14="http://schemas.microsoft.com/office/drawing/2010/main" xmlns="">
                <a:solidFill>
                  <a:srgbClr val="FFFFFF"/>
                </a:solidFill>
              </a14:hiddenFill>
            </a:ext>
          </a:extLst>
        </p:spPr>
      </p:pic>
      <p:pic>
        <p:nvPicPr>
          <p:cNvPr id="47" name="Picture 4" descr="C:\Users\cmohr\AppData\Local\Microsoft\Windows\Temporary Internet Files\Content.IE5\X58L27GS\1393580373[1].png">
            <a:extLst>
              <a:ext uri="{FF2B5EF4-FFF2-40B4-BE49-F238E27FC236}">
                <a16:creationId xmlns:a16="http://schemas.microsoft.com/office/drawing/2014/main" id="{7634AEE8-2775-CF43-9F76-BA24F004B284}"/>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5094871" y="2986391"/>
            <a:ext cx="1313944" cy="831271"/>
          </a:xfrm>
          <a:prstGeom prst="rect">
            <a:avLst/>
          </a:prstGeom>
          <a:noFill/>
          <a:extLst>
            <a:ext uri="{909E8E84-426E-40dd-AFC4-6F175D3DCCD1}">
              <a14:hiddenFill xmlns:a14="http://schemas.microsoft.com/office/drawing/2010/main" xmlns="">
                <a:solidFill>
                  <a:srgbClr val="FFFFFF"/>
                </a:solidFill>
              </a14:hiddenFill>
            </a:ext>
          </a:extLst>
        </p:spPr>
      </p:pic>
      <p:pic>
        <p:nvPicPr>
          <p:cNvPr id="48" name="Picture 4" descr="C:\Users\cmohr\AppData\Local\Microsoft\Windows\Temporary Internet Files\Content.IE5\X58L27GS\1393580373[1].png">
            <a:extLst>
              <a:ext uri="{FF2B5EF4-FFF2-40B4-BE49-F238E27FC236}">
                <a16:creationId xmlns:a16="http://schemas.microsoft.com/office/drawing/2014/main" id="{48593DCF-29C7-CF4D-8659-DB6B707C0C96}"/>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6607907" y="2973414"/>
            <a:ext cx="1313944" cy="831271"/>
          </a:xfrm>
          <a:prstGeom prst="rect">
            <a:avLst/>
          </a:prstGeom>
          <a:noFill/>
          <a:extLst>
            <a:ext uri="{909E8E84-426E-40dd-AFC4-6F175D3DCCD1}">
              <a14:hiddenFill xmlns:a14="http://schemas.microsoft.com/office/drawing/2010/main" xmlns="">
                <a:solidFill>
                  <a:srgbClr val="FFFFFF"/>
                </a:solidFill>
              </a14:hiddenFill>
            </a:ext>
          </a:extLst>
        </p:spPr>
      </p:pic>
      <p:pic>
        <p:nvPicPr>
          <p:cNvPr id="49" name="Picture 4" descr="C:\Users\cmohr\AppData\Local\Microsoft\Windows\Temporary Internet Files\Content.IE5\X58L27GS\1393580373[1].png">
            <a:extLst>
              <a:ext uri="{FF2B5EF4-FFF2-40B4-BE49-F238E27FC236}">
                <a16:creationId xmlns:a16="http://schemas.microsoft.com/office/drawing/2014/main" id="{0A83A968-75C2-864A-B9F9-982847C035E5}"/>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989242" y="3352882"/>
            <a:ext cx="1561291" cy="987756"/>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4" descr="graph.jpg"/>
          <p:cNvPicPr>
            <a:picLocks noChangeAspect="1"/>
          </p:cNvPicPr>
          <p:nvPr/>
        </p:nvPicPr>
        <p:blipFill rotWithShape="1">
          <a:blip r:embed="rId16">
            <a:extLst>
              <a:ext uri="{28A0092B-C50C-407E-A947-70E740481C1C}">
                <a14:useLocalDpi xmlns:a14="http://schemas.microsoft.com/office/drawing/2010/main" val="0"/>
              </a:ext>
            </a:extLst>
          </a:blip>
          <a:srcRect r="28091" b="35865"/>
          <a:stretch/>
        </p:blipFill>
        <p:spPr>
          <a:xfrm>
            <a:off x="1474380" y="3598974"/>
            <a:ext cx="446729" cy="298441"/>
          </a:xfrm>
          <a:prstGeom prst="rect">
            <a:avLst/>
          </a:prstGeom>
        </p:spPr>
      </p:pic>
      <p:sp>
        <p:nvSpPr>
          <p:cNvPr id="22" name="Right Arrow 21">
            <a:extLst>
              <a:ext uri="{FF2B5EF4-FFF2-40B4-BE49-F238E27FC236}">
                <a16:creationId xmlns:a16="http://schemas.microsoft.com/office/drawing/2014/main" id="{604BE230-0CC9-6B4B-B0D0-22A45CEFB0B1}"/>
              </a:ext>
            </a:extLst>
          </p:cNvPr>
          <p:cNvSpPr/>
          <p:nvPr/>
        </p:nvSpPr>
        <p:spPr>
          <a:xfrm rot="20471495" flipH="1">
            <a:off x="2626840" y="3355604"/>
            <a:ext cx="92281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62" name="TextBox 61">
            <a:extLst>
              <a:ext uri="{FF2B5EF4-FFF2-40B4-BE49-F238E27FC236}">
                <a16:creationId xmlns:a16="http://schemas.microsoft.com/office/drawing/2014/main" id="{449CB48D-F2F1-4143-84ED-91D79B19B335}"/>
              </a:ext>
            </a:extLst>
          </p:cNvPr>
          <p:cNvSpPr txBox="1"/>
          <p:nvPr/>
        </p:nvSpPr>
        <p:spPr>
          <a:xfrm>
            <a:off x="2624257" y="6161960"/>
            <a:ext cx="228756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Regional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Education Lead</a:t>
            </a:r>
            <a:endParaRPr kumimoji="0" lang="en-CA"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51" name="Picture 50" descr="A close up of a toy&#10;&#10;Description automatically generated">
            <a:extLst>
              <a:ext uri="{FF2B5EF4-FFF2-40B4-BE49-F238E27FC236}">
                <a16:creationId xmlns:a16="http://schemas.microsoft.com/office/drawing/2014/main" id="{C43B8044-9CAE-3440-8391-03BABC0C5537}"/>
              </a:ext>
            </a:extLst>
          </p:cNvPr>
          <p:cNvPicPr>
            <a:picLocks noChangeAspect="1"/>
          </p:cNvPicPr>
          <p:nvPr/>
        </p:nvPicPr>
        <p:blipFill rotWithShape="1">
          <a:blip r:embed="rId17"/>
          <a:srcRect l="7192" t="5113" r="51087" b="9199"/>
          <a:stretch/>
        </p:blipFill>
        <p:spPr>
          <a:xfrm>
            <a:off x="220815" y="4472210"/>
            <a:ext cx="820103" cy="1862516"/>
          </a:xfrm>
          <a:prstGeom prst="rect">
            <a:avLst/>
          </a:prstGeom>
        </p:spPr>
      </p:pic>
      <p:sp>
        <p:nvSpPr>
          <p:cNvPr id="63" name="TextBox 62">
            <a:extLst>
              <a:ext uri="{FF2B5EF4-FFF2-40B4-BE49-F238E27FC236}">
                <a16:creationId xmlns:a16="http://schemas.microsoft.com/office/drawing/2014/main" id="{734D1B18-B258-6948-80BA-2F824D4F07A5}"/>
              </a:ext>
            </a:extLst>
          </p:cNvPr>
          <p:cNvSpPr txBox="1"/>
          <p:nvPr/>
        </p:nvSpPr>
        <p:spPr>
          <a:xfrm>
            <a:off x="736177" y="5927112"/>
            <a:ext cx="160496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Director</a:t>
            </a:r>
            <a:endParaRPr kumimoji="0" lang="en-CA"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56" name="Straight Arrow Connector 55">
            <a:extLst>
              <a:ext uri="{FF2B5EF4-FFF2-40B4-BE49-F238E27FC236}">
                <a16:creationId xmlns:a16="http://schemas.microsoft.com/office/drawing/2014/main" id="{E7BF4A87-C7C9-B340-9F93-B57D82EB6C7B}"/>
              </a:ext>
            </a:extLst>
          </p:cNvPr>
          <p:cNvCxnSpPr>
            <a:cxnSpLocks/>
          </p:cNvCxnSpPr>
          <p:nvPr/>
        </p:nvCxnSpPr>
        <p:spPr>
          <a:xfrm>
            <a:off x="5018246" y="4585540"/>
            <a:ext cx="895174" cy="48315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7" name="Picture 56" descr="coach-clipart-coach-clipart-COACH.jpg">
            <a:extLst>
              <a:ext uri="{FF2B5EF4-FFF2-40B4-BE49-F238E27FC236}">
                <a16:creationId xmlns:a16="http://schemas.microsoft.com/office/drawing/2014/main" id="{8EFDA95A-8895-3740-9E0F-1C2CB5087CA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06844" y="4716008"/>
            <a:ext cx="683232" cy="1998223"/>
          </a:xfrm>
          <a:prstGeom prst="rect">
            <a:avLst/>
          </a:prstGeom>
        </p:spPr>
      </p:pic>
      <p:sp>
        <p:nvSpPr>
          <p:cNvPr id="58" name="TextBox 57">
            <a:extLst>
              <a:ext uri="{FF2B5EF4-FFF2-40B4-BE49-F238E27FC236}">
                <a16:creationId xmlns:a16="http://schemas.microsoft.com/office/drawing/2014/main" id="{B757F77D-06AA-6141-BFD6-4A898881C33F}"/>
              </a:ext>
            </a:extLst>
          </p:cNvPr>
          <p:cNvSpPr txBox="1"/>
          <p:nvPr/>
        </p:nvSpPr>
        <p:spPr>
          <a:xfrm>
            <a:off x="6451759" y="5822884"/>
            <a:ext cx="160496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Academic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Coach</a:t>
            </a:r>
            <a:endParaRPr kumimoji="0" lang="en-CA"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93478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par>
                                <p:cTn id="30" presetID="10" presetClass="entr" presetSubtype="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fade">
                                      <p:cBhvr>
                                        <p:cTn id="46" dur="500"/>
                                        <p:tgtEl>
                                          <p:spTgt spid="54"/>
                                        </p:tgtEl>
                                      </p:cBhvr>
                                    </p:animEffect>
                                  </p:childTnLst>
                                </p:cTn>
                              </p:par>
                              <p:par>
                                <p:cTn id="47" presetID="10"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0"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500"/>
                                        <p:tgtEl>
                                          <p:spTgt spid="4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par>
                                <p:cTn id="61" presetID="10" presetClass="entr" presetSubtype="0"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26" presetClass="emph" presetSubtype="0" repeatCount="3000" fill="hold" grpId="1" nodeType="clickEffect">
                                  <p:stCondLst>
                                    <p:cond delay="0"/>
                                  </p:stCondLst>
                                  <p:childTnLst>
                                    <p:animEffect transition="out" filter="fade">
                                      <p:cBhvr>
                                        <p:cTn id="67" dur="500" tmFilter="0, 0; .2, .5; .8, .5; 1, 0"/>
                                        <p:tgtEl>
                                          <p:spTgt spid="68"/>
                                        </p:tgtEl>
                                      </p:cBhvr>
                                    </p:animEffect>
                                    <p:animScale>
                                      <p:cBhvr>
                                        <p:cTn id="68" dur="250" autoRev="1" fill="hold"/>
                                        <p:tgtEl>
                                          <p:spTgt spid="68"/>
                                        </p:tgtEl>
                                      </p:cBhvr>
                                      <p:by x="105000" y="105000"/>
                                    </p:animScale>
                                  </p:childTnLst>
                                </p:cTn>
                              </p:par>
                            </p:childTnLst>
                          </p:cTn>
                        </p:par>
                      </p:childTnLst>
                    </p:cTn>
                  </p:par>
                  <p:par>
                    <p:cTn id="69" fill="hold">
                      <p:stCondLst>
                        <p:cond delay="indefinite"/>
                      </p:stCondLst>
                      <p:childTnLst>
                        <p:par>
                          <p:cTn id="70" fill="hold">
                            <p:stCondLst>
                              <p:cond delay="0"/>
                            </p:stCondLst>
                            <p:childTnLst>
                              <p:par>
                                <p:cTn id="71" presetID="26" presetClass="emph" presetSubtype="0" repeatCount="3000" fill="hold" nodeType="clickEffect">
                                  <p:stCondLst>
                                    <p:cond delay="0"/>
                                  </p:stCondLst>
                                  <p:childTnLst>
                                    <p:animEffect transition="out" filter="fade">
                                      <p:cBhvr>
                                        <p:cTn id="72" dur="500" tmFilter="0, 0; .2, .5; .8, .5; 1, 0"/>
                                        <p:tgtEl>
                                          <p:spTgt spid="9"/>
                                        </p:tgtEl>
                                      </p:cBhvr>
                                    </p:animEffect>
                                    <p:animScale>
                                      <p:cBhvr>
                                        <p:cTn id="73" dur="250" autoRev="1" fill="hold"/>
                                        <p:tgtEl>
                                          <p:spTgt spid="9"/>
                                        </p:tgtEl>
                                      </p:cBhvr>
                                      <p:by x="105000" y="105000"/>
                                    </p:animScale>
                                  </p:childTnLst>
                                </p:cTn>
                              </p:par>
                            </p:childTnLst>
                          </p:cTn>
                        </p:par>
                      </p:childTnLst>
                    </p:cTn>
                  </p:par>
                  <p:par>
                    <p:cTn id="74" fill="hold">
                      <p:stCondLst>
                        <p:cond delay="indefinite"/>
                      </p:stCondLst>
                      <p:childTnLst>
                        <p:par>
                          <p:cTn id="75" fill="hold">
                            <p:stCondLst>
                              <p:cond delay="0"/>
                            </p:stCondLst>
                            <p:childTnLst>
                              <p:par>
                                <p:cTn id="76" presetID="26" presetClass="emph" presetSubtype="0" repeatCount="3000" fill="hold" nodeType="clickEffect">
                                  <p:stCondLst>
                                    <p:cond delay="0"/>
                                  </p:stCondLst>
                                  <p:childTnLst>
                                    <p:animEffect transition="out" filter="fade">
                                      <p:cBhvr>
                                        <p:cTn id="77" dur="500" tmFilter="0, 0; .2, .5; .8, .5; 1, 0"/>
                                        <p:tgtEl>
                                          <p:spTgt spid="12"/>
                                        </p:tgtEl>
                                      </p:cBhvr>
                                    </p:animEffect>
                                    <p:animScale>
                                      <p:cBhvr>
                                        <p:cTn id="78" dur="250" autoRev="1" fill="hold"/>
                                        <p:tgtEl>
                                          <p:spTgt spid="12"/>
                                        </p:tgtEl>
                                      </p:cBhvr>
                                      <p:by x="105000" y="105000"/>
                                    </p:animScale>
                                  </p:childTnLst>
                                </p:cTn>
                              </p:par>
                            </p:childTnLst>
                          </p:cTn>
                        </p:par>
                      </p:childTnLst>
                    </p:cTn>
                  </p:par>
                  <p:par>
                    <p:cTn id="79" fill="hold">
                      <p:stCondLst>
                        <p:cond delay="indefinite"/>
                      </p:stCondLst>
                      <p:childTnLst>
                        <p:par>
                          <p:cTn id="80" fill="hold">
                            <p:stCondLst>
                              <p:cond delay="0"/>
                            </p:stCondLst>
                            <p:childTnLst>
                              <p:par>
                                <p:cTn id="81" presetID="26" presetClass="emph" presetSubtype="0" repeatCount="3000" fill="hold" nodeType="clickEffect">
                                  <p:stCondLst>
                                    <p:cond delay="0"/>
                                  </p:stCondLst>
                                  <p:childTnLst>
                                    <p:animEffect transition="out" filter="fade">
                                      <p:cBhvr>
                                        <p:cTn id="82" dur="500" tmFilter="0, 0; .2, .5; .8, .5; 1, 0"/>
                                        <p:tgtEl>
                                          <p:spTgt spid="15"/>
                                        </p:tgtEl>
                                      </p:cBhvr>
                                    </p:animEffect>
                                    <p:animScale>
                                      <p:cBhvr>
                                        <p:cTn id="83" dur="250" autoRev="1" fill="hold"/>
                                        <p:tgtEl>
                                          <p:spTgt spid="15"/>
                                        </p:tgtEl>
                                      </p:cBhvr>
                                      <p:by x="105000" y="105000"/>
                                    </p:animScale>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48"/>
                                        </p:tgtEl>
                                        <p:attrNameLst>
                                          <p:attrName>style.visibility</p:attrName>
                                        </p:attrNameLst>
                                      </p:cBhvr>
                                      <p:to>
                                        <p:strVal val="visible"/>
                                      </p:to>
                                    </p:set>
                                    <p:animEffect transition="in" filter="fade">
                                      <p:cBhvr>
                                        <p:cTn id="88" dur="500"/>
                                        <p:tgtEl>
                                          <p:spTgt spid="48"/>
                                        </p:tgtEl>
                                      </p:cBhvr>
                                    </p:animEffect>
                                  </p:childTnLst>
                                </p:cTn>
                              </p:par>
                            </p:childTnLst>
                          </p:cTn>
                        </p:par>
                        <p:par>
                          <p:cTn id="89" fill="hold">
                            <p:stCondLst>
                              <p:cond delay="500"/>
                            </p:stCondLst>
                            <p:childTnLst>
                              <p:par>
                                <p:cTn id="90" presetID="10" presetClass="entr" presetSubtype="0" fill="hold" nodeType="afterEffect">
                                  <p:stCondLst>
                                    <p:cond delay="100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childTnLst>
                          </p:cTn>
                        </p:par>
                        <p:par>
                          <p:cTn id="93" fill="hold">
                            <p:stCondLst>
                              <p:cond delay="2000"/>
                            </p:stCondLst>
                            <p:childTnLst>
                              <p:par>
                                <p:cTn id="94" presetID="10" presetClass="entr" presetSubtype="0" fill="hold" nodeType="afterEffect">
                                  <p:stCondLst>
                                    <p:cond delay="1000"/>
                                  </p:stCondLst>
                                  <p:childTnLst>
                                    <p:set>
                                      <p:cBhvr>
                                        <p:cTn id="95" dur="1" fill="hold">
                                          <p:stCondLst>
                                            <p:cond delay="0"/>
                                          </p:stCondLst>
                                        </p:cTn>
                                        <p:tgtEl>
                                          <p:spTgt spid="46"/>
                                        </p:tgtEl>
                                        <p:attrNameLst>
                                          <p:attrName>style.visibility</p:attrName>
                                        </p:attrNameLst>
                                      </p:cBhvr>
                                      <p:to>
                                        <p:strVal val="visible"/>
                                      </p:to>
                                    </p:set>
                                    <p:animEffect transition="in" filter="fade">
                                      <p:cBhvr>
                                        <p:cTn id="96" dur="500"/>
                                        <p:tgtEl>
                                          <p:spTgt spid="46"/>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fade">
                                      <p:cBhvr>
                                        <p:cTn id="101" dur="500"/>
                                        <p:tgtEl>
                                          <p:spTgt spid="22"/>
                                        </p:tgtEl>
                                      </p:cBhvr>
                                    </p:animEffect>
                                  </p:childTnLst>
                                </p:cTn>
                              </p:par>
                              <p:par>
                                <p:cTn id="102" presetID="10" presetClass="entr" presetSubtype="0" fill="hold" nodeType="withEffect">
                                  <p:stCondLst>
                                    <p:cond delay="0"/>
                                  </p:stCondLst>
                                  <p:childTnLst>
                                    <p:set>
                                      <p:cBhvr>
                                        <p:cTn id="103" dur="1" fill="hold">
                                          <p:stCondLst>
                                            <p:cond delay="0"/>
                                          </p:stCondLst>
                                        </p:cTn>
                                        <p:tgtEl>
                                          <p:spTgt spid="49"/>
                                        </p:tgtEl>
                                        <p:attrNameLst>
                                          <p:attrName>style.visibility</p:attrName>
                                        </p:attrNameLst>
                                      </p:cBhvr>
                                      <p:to>
                                        <p:strVal val="visible"/>
                                      </p:to>
                                    </p:set>
                                    <p:animEffect transition="in" filter="fade">
                                      <p:cBhvr>
                                        <p:cTn id="104" dur="500"/>
                                        <p:tgtEl>
                                          <p:spTgt spid="49"/>
                                        </p:tgtEl>
                                      </p:cBhvr>
                                    </p:animEffect>
                                  </p:childTnLst>
                                </p:cTn>
                              </p:par>
                              <p:par>
                                <p:cTn id="105" presetID="10" presetClass="entr" presetSubtype="0" fill="hold" nodeType="with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fade">
                                      <p:cBhvr>
                                        <p:cTn id="107" dur="500"/>
                                        <p:tgtEl>
                                          <p:spTgt spid="25"/>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fade">
                                      <p:cBhvr>
                                        <p:cTn id="112" dur="500"/>
                                        <p:tgtEl>
                                          <p:spTgt spid="38"/>
                                        </p:tgtEl>
                                      </p:cBhvr>
                                    </p:animEffect>
                                  </p:childTnLst>
                                </p:cTn>
                              </p:par>
                              <p:par>
                                <p:cTn id="113" presetID="10" presetClass="entr" presetSubtype="0" fill="hold" nodeType="withEffect">
                                  <p:stCondLst>
                                    <p:cond delay="0"/>
                                  </p:stCondLst>
                                  <p:childTnLst>
                                    <p:set>
                                      <p:cBhvr>
                                        <p:cTn id="114" dur="1" fill="hold">
                                          <p:stCondLst>
                                            <p:cond delay="0"/>
                                          </p:stCondLst>
                                        </p:cTn>
                                        <p:tgtEl>
                                          <p:spTgt spid="37"/>
                                        </p:tgtEl>
                                        <p:attrNameLst>
                                          <p:attrName>style.visibility</p:attrName>
                                        </p:attrNameLst>
                                      </p:cBhvr>
                                      <p:to>
                                        <p:strVal val="visible"/>
                                      </p:to>
                                    </p:set>
                                    <p:animEffect transition="in" filter="fade">
                                      <p:cBhvr>
                                        <p:cTn id="115" dur="500"/>
                                        <p:tgtEl>
                                          <p:spTgt spid="37"/>
                                        </p:tgtEl>
                                      </p:cBhvr>
                                    </p:animEffect>
                                  </p:childTnLst>
                                </p:cTn>
                              </p:par>
                              <p:par>
                                <p:cTn id="116" presetID="10" presetClass="entr" presetSubtype="0" fill="hold" nodeType="withEffect">
                                  <p:stCondLst>
                                    <p:cond delay="0"/>
                                  </p:stCondLst>
                                  <p:childTnLst>
                                    <p:set>
                                      <p:cBhvr>
                                        <p:cTn id="117" dur="1" fill="hold">
                                          <p:stCondLst>
                                            <p:cond delay="0"/>
                                          </p:stCondLst>
                                        </p:cTn>
                                        <p:tgtEl>
                                          <p:spTgt spid="35"/>
                                        </p:tgtEl>
                                        <p:attrNameLst>
                                          <p:attrName>style.visibility</p:attrName>
                                        </p:attrNameLst>
                                      </p:cBhvr>
                                      <p:to>
                                        <p:strVal val="visible"/>
                                      </p:to>
                                    </p:set>
                                    <p:animEffect transition="in" filter="fade">
                                      <p:cBhvr>
                                        <p:cTn id="118" dur="500"/>
                                        <p:tgtEl>
                                          <p:spTgt spid="35"/>
                                        </p:tgtEl>
                                      </p:cBhvr>
                                    </p:animEffect>
                                  </p:childTnLst>
                                </p:cTn>
                              </p:par>
                              <p:par>
                                <p:cTn id="119" presetID="10" presetClass="entr" presetSubtype="0" fill="hold" nodeType="withEffect">
                                  <p:stCondLst>
                                    <p:cond delay="0"/>
                                  </p:stCondLst>
                                  <p:childTnLst>
                                    <p:set>
                                      <p:cBhvr>
                                        <p:cTn id="120" dur="1" fill="hold">
                                          <p:stCondLst>
                                            <p:cond delay="0"/>
                                          </p:stCondLst>
                                        </p:cTn>
                                        <p:tgtEl>
                                          <p:spTgt spid="51"/>
                                        </p:tgtEl>
                                        <p:attrNameLst>
                                          <p:attrName>style.visibility</p:attrName>
                                        </p:attrNameLst>
                                      </p:cBhvr>
                                      <p:to>
                                        <p:strVal val="visible"/>
                                      </p:to>
                                    </p:set>
                                    <p:animEffect transition="in" filter="fade">
                                      <p:cBhvr>
                                        <p:cTn id="121" dur="500"/>
                                        <p:tgtEl>
                                          <p:spTgt spid="51"/>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63"/>
                                        </p:tgtEl>
                                        <p:attrNameLst>
                                          <p:attrName>style.visibility</p:attrName>
                                        </p:attrNameLst>
                                      </p:cBhvr>
                                      <p:to>
                                        <p:strVal val="visible"/>
                                      </p:to>
                                    </p:set>
                                    <p:animEffect transition="in" filter="fade">
                                      <p:cBhvr>
                                        <p:cTn id="124" dur="500"/>
                                        <p:tgtEl>
                                          <p:spTgt spid="63"/>
                                        </p:tgtEl>
                                      </p:cBhvr>
                                    </p:animEffect>
                                  </p:childTnLst>
                                </p:cTn>
                              </p:par>
                              <p:par>
                                <p:cTn id="125" presetID="10" presetClass="entr" presetSubtype="0" fill="hold" nodeType="withEffect">
                                  <p:stCondLst>
                                    <p:cond delay="0"/>
                                  </p:stCondLst>
                                  <p:childTnLst>
                                    <p:set>
                                      <p:cBhvr>
                                        <p:cTn id="126" dur="1" fill="hold">
                                          <p:stCondLst>
                                            <p:cond delay="0"/>
                                          </p:stCondLst>
                                        </p:cTn>
                                        <p:tgtEl>
                                          <p:spTgt spid="43"/>
                                        </p:tgtEl>
                                        <p:attrNameLst>
                                          <p:attrName>style.visibility</p:attrName>
                                        </p:attrNameLst>
                                      </p:cBhvr>
                                      <p:to>
                                        <p:strVal val="visible"/>
                                      </p:to>
                                    </p:set>
                                    <p:animEffect transition="in" filter="fade">
                                      <p:cBhvr>
                                        <p:cTn id="127" dur="500"/>
                                        <p:tgtEl>
                                          <p:spTgt spid="43"/>
                                        </p:tgtEl>
                                      </p:cBhvr>
                                    </p:animEffect>
                                  </p:childTnLst>
                                </p:cTn>
                              </p:par>
                              <p:par>
                                <p:cTn id="128" presetID="10" presetClass="entr" presetSubtype="0" fill="hold" nodeType="withEffect">
                                  <p:stCondLst>
                                    <p:cond delay="0"/>
                                  </p:stCondLst>
                                  <p:childTnLst>
                                    <p:set>
                                      <p:cBhvr>
                                        <p:cTn id="129" dur="1" fill="hold">
                                          <p:stCondLst>
                                            <p:cond delay="0"/>
                                          </p:stCondLst>
                                        </p:cTn>
                                        <p:tgtEl>
                                          <p:spTgt spid="16"/>
                                        </p:tgtEl>
                                        <p:attrNameLst>
                                          <p:attrName>style.visibility</p:attrName>
                                        </p:attrNameLst>
                                      </p:cBhvr>
                                      <p:to>
                                        <p:strVal val="visible"/>
                                      </p:to>
                                    </p:set>
                                    <p:animEffect transition="in" filter="fade">
                                      <p:cBhvr>
                                        <p:cTn id="130" dur="500"/>
                                        <p:tgtEl>
                                          <p:spTgt spid="16"/>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62"/>
                                        </p:tgtEl>
                                        <p:attrNameLst>
                                          <p:attrName>style.visibility</p:attrName>
                                        </p:attrNameLst>
                                      </p:cBhvr>
                                      <p:to>
                                        <p:strVal val="visible"/>
                                      </p:to>
                                    </p:set>
                                    <p:animEffect transition="in" filter="fade">
                                      <p:cBhvr>
                                        <p:cTn id="133" dur="500"/>
                                        <p:tgtEl>
                                          <p:spTgt spid="62"/>
                                        </p:tgtEl>
                                      </p:cBhvr>
                                    </p:animEffect>
                                  </p:childTnLst>
                                </p:cTn>
                              </p:par>
                              <p:par>
                                <p:cTn id="134" presetID="10" presetClass="entr" presetSubtype="0" fill="hold" nodeType="withEffect">
                                  <p:stCondLst>
                                    <p:cond delay="0"/>
                                  </p:stCondLst>
                                  <p:childTnLst>
                                    <p:set>
                                      <p:cBhvr>
                                        <p:cTn id="135" dur="1" fill="hold">
                                          <p:stCondLst>
                                            <p:cond delay="0"/>
                                          </p:stCondLst>
                                        </p:cTn>
                                        <p:tgtEl>
                                          <p:spTgt spid="56"/>
                                        </p:tgtEl>
                                        <p:attrNameLst>
                                          <p:attrName>style.visibility</p:attrName>
                                        </p:attrNameLst>
                                      </p:cBhvr>
                                      <p:to>
                                        <p:strVal val="visible"/>
                                      </p:to>
                                    </p:set>
                                    <p:animEffect transition="in" filter="fade">
                                      <p:cBhvr>
                                        <p:cTn id="136" dur="500"/>
                                        <p:tgtEl>
                                          <p:spTgt spid="56"/>
                                        </p:tgtEl>
                                      </p:cBhvr>
                                    </p:animEffect>
                                  </p:childTnLst>
                                </p:cTn>
                              </p:par>
                              <p:par>
                                <p:cTn id="137" presetID="10" presetClass="entr" presetSubtype="0" fill="hold" nodeType="withEffect">
                                  <p:stCondLst>
                                    <p:cond delay="0"/>
                                  </p:stCondLst>
                                  <p:childTnLst>
                                    <p:set>
                                      <p:cBhvr>
                                        <p:cTn id="138" dur="1" fill="hold">
                                          <p:stCondLst>
                                            <p:cond delay="0"/>
                                          </p:stCondLst>
                                        </p:cTn>
                                        <p:tgtEl>
                                          <p:spTgt spid="57"/>
                                        </p:tgtEl>
                                        <p:attrNameLst>
                                          <p:attrName>style.visibility</p:attrName>
                                        </p:attrNameLst>
                                      </p:cBhvr>
                                      <p:to>
                                        <p:strVal val="visible"/>
                                      </p:to>
                                    </p:set>
                                    <p:animEffect transition="in" filter="fade">
                                      <p:cBhvr>
                                        <p:cTn id="139" dur="500"/>
                                        <p:tgtEl>
                                          <p:spTgt spid="57"/>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58"/>
                                        </p:tgtEl>
                                        <p:attrNameLst>
                                          <p:attrName>style.visibility</p:attrName>
                                        </p:attrNameLst>
                                      </p:cBhvr>
                                      <p:to>
                                        <p:strVal val="visible"/>
                                      </p:to>
                                    </p:set>
                                    <p:animEffect transition="in" filter="fade">
                                      <p:cBhvr>
                                        <p:cTn id="142" dur="500"/>
                                        <p:tgtEl>
                                          <p:spTgt spid="58"/>
                                        </p:tgtEl>
                                      </p:cBhvr>
                                    </p:animEffect>
                                  </p:childTnLst>
                                </p:cTn>
                              </p:par>
                              <p:par>
                                <p:cTn id="143" presetID="10" presetClass="entr" presetSubtype="0" fill="hold" nodeType="withEffect">
                                  <p:stCondLst>
                                    <p:cond delay="0"/>
                                  </p:stCondLst>
                                  <p:childTnLst>
                                    <p:set>
                                      <p:cBhvr>
                                        <p:cTn id="144" dur="1" fill="hold">
                                          <p:stCondLst>
                                            <p:cond delay="0"/>
                                          </p:stCondLst>
                                        </p:cTn>
                                        <p:tgtEl>
                                          <p:spTgt spid="44"/>
                                        </p:tgtEl>
                                        <p:attrNameLst>
                                          <p:attrName>style.visibility</p:attrName>
                                        </p:attrNameLst>
                                      </p:cBhvr>
                                      <p:to>
                                        <p:strVal val="visible"/>
                                      </p:to>
                                    </p:set>
                                    <p:animEffect transition="in" filter="fade">
                                      <p:cBhvr>
                                        <p:cTn id="145" dur="500"/>
                                        <p:tgtEl>
                                          <p:spTgt spid="44"/>
                                        </p:tgtEl>
                                      </p:cBhvr>
                                    </p:animEffect>
                                  </p:childTnLst>
                                </p:cTn>
                              </p:par>
                              <p:par>
                                <p:cTn id="146" presetID="10" presetClass="entr" presetSubtype="0" fill="hold" nodeType="withEffect">
                                  <p:stCondLst>
                                    <p:cond delay="0"/>
                                  </p:stCondLst>
                                  <p:childTnLst>
                                    <p:set>
                                      <p:cBhvr>
                                        <p:cTn id="147" dur="1" fill="hold">
                                          <p:stCondLst>
                                            <p:cond delay="0"/>
                                          </p:stCondLst>
                                        </p:cTn>
                                        <p:tgtEl>
                                          <p:spTgt spid="6"/>
                                        </p:tgtEl>
                                        <p:attrNameLst>
                                          <p:attrName>style.visibility</p:attrName>
                                        </p:attrNameLst>
                                      </p:cBhvr>
                                      <p:to>
                                        <p:strVal val="visible"/>
                                      </p:to>
                                    </p:set>
                                    <p:animEffect transition="in" filter="fade">
                                      <p:cBhvr>
                                        <p:cTn id="148" dur="500"/>
                                        <p:tgtEl>
                                          <p:spTgt spid="6"/>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33"/>
                                        </p:tgtEl>
                                        <p:attrNameLst>
                                          <p:attrName>style.visibility</p:attrName>
                                        </p:attrNameLst>
                                      </p:cBhvr>
                                      <p:to>
                                        <p:strVal val="visible"/>
                                      </p:to>
                                    </p:set>
                                    <p:animEffect transition="in" filter="fade">
                                      <p:cBhvr>
                                        <p:cTn id="15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3" grpId="0" animBg="1"/>
      <p:bldP spid="50" grpId="0" animBg="1"/>
      <p:bldP spid="41" grpId="0" animBg="1"/>
      <p:bldP spid="68" grpId="0" animBg="1"/>
      <p:bldP spid="68" grpId="1" animBg="1"/>
      <p:bldP spid="33" grpId="0"/>
      <p:bldP spid="22" grpId="0" animBg="1"/>
      <p:bldP spid="62" grpId="0"/>
      <p:bldP spid="63" grpId="0"/>
      <p:bldP spid="5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21">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23">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4" name="Rectangle 25">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7">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7" y="1298448"/>
            <a:ext cx="3685070" cy="3255264"/>
          </a:xfrm>
        </p:spPr>
        <p:txBody>
          <a:bodyPr vert="horz" lIns="91440" tIns="45720" rIns="91440" bIns="45720" rtlCol="0" anchor="b">
            <a:normAutofit/>
          </a:bodyPr>
          <a:lstStyle/>
          <a:p>
            <a:r>
              <a:rPr lang="en-US" dirty="0">
                <a:solidFill>
                  <a:srgbClr val="FFFFFF"/>
                </a:solidFill>
              </a:rPr>
              <a:t>Proposed Timeline</a:t>
            </a:r>
          </a:p>
        </p:txBody>
      </p:sp>
      <p:pic>
        <p:nvPicPr>
          <p:cNvPr id="10" name="Picture 9" descr="gears.jpg">
            <a:extLst>
              <a:ext uri="{FF2B5EF4-FFF2-40B4-BE49-F238E27FC236}">
                <a16:creationId xmlns:a16="http://schemas.microsoft.com/office/drawing/2014/main" id="{6004BE5F-6E9A-CB46-8028-F8CFA44BBE0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625" b="80188" l="15188" r="84750">
                        <a14:foregroundMark x1="40938" y1="34875" x2="40938" y2="34875"/>
                        <a14:foregroundMark x1="41625" y1="39938" x2="41625" y2="39938"/>
                        <a14:foregroundMark x1="36563" y1="35188" x2="36563" y2="35188"/>
                        <a14:foregroundMark x1="28625" y1="26125" x2="28625" y2="26125"/>
                        <a14:foregroundMark x1="23875" y1="26875" x2="23875" y2="26875"/>
                        <a14:foregroundMark x1="22063" y1="30875" x2="22063" y2="30875"/>
                        <a14:foregroundMark x1="24250" y1="34125" x2="24250" y2="34125"/>
                        <a14:foregroundMark x1="28625" y1="34500" x2="28625" y2="34500"/>
                        <a14:foregroundMark x1="30813" y1="30125" x2="30813" y2="30125"/>
                        <a14:foregroundMark x1="34063" y1="46813" x2="34063" y2="46813"/>
                        <a14:foregroundMark x1="23875" y1="51188" x2="23875" y2="51188"/>
                        <a14:foregroundMark x1="29000" y1="53312" x2="29000" y2="53312"/>
                        <a14:foregroundMark x1="30813" y1="47563" x2="30813" y2="47563"/>
                        <a14:foregroundMark x1="36938" y1="60938" x2="36938" y2="60938"/>
                        <a14:foregroundMark x1="36938" y1="64563" x2="36938" y2="64563"/>
                        <a14:foregroundMark x1="32625" y1="60563" x2="32625" y2="60563"/>
                        <a14:foregroundMark x1="38000" y1="56938" x2="38000" y2="56938"/>
                        <a14:foregroundMark x1="43438" y1="60250" x2="43438" y2="60250"/>
                        <a14:foregroundMark x1="43813" y1="67125" x2="43813" y2="67125"/>
                        <a14:foregroundMark x1="37688" y1="69625" x2="37688" y2="69625"/>
                        <a14:foregroundMark x1="32625" y1="66375" x2="32625" y2="66375"/>
                        <a14:foregroundMark x1="47063" y1="65688" x2="47063" y2="65688"/>
                        <a14:foregroundMark x1="28250" y1="62063" x2="28250" y2="62063"/>
                        <a14:foregroundMark x1="44563" y1="45375" x2="44563" y2="45375"/>
                        <a14:foregroundMark x1="51063" y1="49688" x2="51063" y2="49688"/>
                        <a14:foregroundMark x1="51063" y1="46438" x2="51063" y2="46438"/>
                        <a14:foregroundMark x1="58688" y1="54063" x2="58688" y2="54063"/>
                        <a14:foregroundMark x1="68500" y1="54063" x2="68500" y2="54063"/>
                        <a14:foregroundMark x1="68813" y1="60938" x2="68813" y2="60938"/>
                        <a14:foregroundMark x1="63063" y1="65688" x2="63063" y2="65688"/>
                        <a14:foregroundMark x1="56125" y1="62063" x2="56125" y2="62063"/>
                        <a14:foregroundMark x1="61938" y1="59500" x2="61938" y2="59500"/>
                        <a14:foregroundMark x1="57250" y1="29750" x2="57250" y2="29750"/>
                        <a14:foregroundMark x1="65563" y1="42438" x2="65563" y2="42438"/>
                        <a14:foregroundMark x1="70313" y1="35938" x2="70313" y2="35938"/>
                        <a14:foregroundMark x1="68125" y1="39188" x2="68125" y2="39188"/>
                        <a14:foregroundMark x1="22063" y1="40313" x2="22063" y2="40313"/>
                        <a14:backgroundMark x1="29000" y1="41000" x2="29000" y2="41000"/>
                        <a14:backgroundMark x1="32938" y1="71813" x2="32938" y2="71813"/>
                        <a14:backgroundMark x1="42375" y1="71438" x2="42375" y2="71438"/>
                        <a14:backgroundMark x1="71000" y1="41375" x2="71000" y2="41375"/>
                      </a14:backgroundRemoval>
                    </a14:imgEffect>
                  </a14:imgLayer>
                </a14:imgProps>
              </a:ext>
              <a:ext uri="{28A0092B-C50C-407E-A947-70E740481C1C}">
                <a14:useLocalDpi xmlns:a14="http://schemas.microsoft.com/office/drawing/2010/main" val="0"/>
              </a:ext>
            </a:extLst>
          </a:blip>
          <a:srcRect t="7224" r="-1" b="9055"/>
          <a:stretch/>
        </p:blipFill>
        <p:spPr>
          <a:xfrm>
            <a:off x="5120640" y="759599"/>
            <a:ext cx="6367271" cy="5330650"/>
          </a:xfrm>
          <a:prstGeom prst="rect">
            <a:avLst/>
          </a:prstGeom>
        </p:spPr>
      </p:pic>
      <p:sp>
        <p:nvSpPr>
          <p:cNvPr id="36" name="Rectangle 29">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0" name="Straight Arrow Connector 19">
            <a:extLst>
              <a:ext uri="{FF2B5EF4-FFF2-40B4-BE49-F238E27FC236}">
                <a16:creationId xmlns:a16="http://schemas.microsoft.com/office/drawing/2014/main" id="{19553C99-4D0B-3244-B9E8-5E6112757037}"/>
              </a:ext>
            </a:extLst>
          </p:cNvPr>
          <p:cNvCxnSpPr>
            <a:cxnSpLocks/>
          </p:cNvCxnSpPr>
          <p:nvPr/>
        </p:nvCxnSpPr>
        <p:spPr>
          <a:xfrm flipV="1">
            <a:off x="9067488" y="3642360"/>
            <a:ext cx="1356672" cy="517623"/>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26997429-93EC-544E-AAAD-54183F4519CC}"/>
              </a:ext>
            </a:extLst>
          </p:cNvPr>
          <p:cNvCxnSpPr>
            <a:cxnSpLocks/>
          </p:cNvCxnSpPr>
          <p:nvPr/>
        </p:nvCxnSpPr>
        <p:spPr>
          <a:xfrm>
            <a:off x="9053569" y="4159983"/>
            <a:ext cx="1575210" cy="1311177"/>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827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lip calandar.jpg"/>
          <p:cNvPicPr>
            <a:picLocks noChangeAspect="1"/>
          </p:cNvPicPr>
          <p:nvPr/>
        </p:nvPicPr>
        <p:blipFill>
          <a:blip r:embed="rId3">
            <a:extLst>
              <a:ext uri="{BEBA8EAE-BF5A-486C-A8C5-ECC9F3942E4B}">
                <a14:imgProps xmlns:a14="http://schemas.microsoft.com/office/drawing/2010/main">
                  <a14:imgLayer r:embed="rId4">
                    <a14:imgEffect>
                      <a14:backgroundRemoval t="0" b="98884" l="0" r="99777"/>
                    </a14:imgEffect>
                  </a14:imgLayer>
                </a14:imgProps>
              </a:ext>
              <a:ext uri="{28A0092B-C50C-407E-A947-70E740481C1C}">
                <a14:useLocalDpi xmlns:a14="http://schemas.microsoft.com/office/drawing/2010/main" val="0"/>
              </a:ext>
            </a:extLst>
          </a:blip>
          <a:stretch>
            <a:fillRect/>
          </a:stretch>
        </p:blipFill>
        <p:spPr>
          <a:xfrm>
            <a:off x="5151177" y="371455"/>
            <a:ext cx="5191546" cy="5191546"/>
          </a:xfrm>
          <a:prstGeom prst="rect">
            <a:avLst/>
          </a:prstGeom>
        </p:spPr>
      </p:pic>
      <p:sp>
        <p:nvSpPr>
          <p:cNvPr id="9" name="TextBox 8"/>
          <p:cNvSpPr txBox="1"/>
          <p:nvPr/>
        </p:nvSpPr>
        <p:spPr>
          <a:xfrm>
            <a:off x="6741138" y="2090065"/>
            <a:ext cx="2224983" cy="1754326"/>
          </a:xfrm>
          <a:prstGeom prst="rect">
            <a:avLst/>
          </a:prstGeom>
          <a:noFill/>
        </p:spPr>
        <p:txBody>
          <a:bodyPr wrap="square" rtlCol="0">
            <a:spAutoFit/>
          </a:bodyPr>
          <a:lstStyle/>
          <a:p>
            <a:pPr algn="ctr"/>
            <a:r>
              <a:rPr lang="en-US" sz="5400" b="1" dirty="0">
                <a:solidFill>
                  <a:schemeClr val="tx2"/>
                </a:solidFill>
              </a:rPr>
              <a:t>July 1</a:t>
            </a:r>
          </a:p>
          <a:p>
            <a:pPr algn="ctr"/>
            <a:r>
              <a:rPr lang="en-US" sz="5400" b="1" dirty="0">
                <a:solidFill>
                  <a:schemeClr val="tx2"/>
                </a:solidFill>
              </a:rPr>
              <a:t>2020</a:t>
            </a:r>
          </a:p>
        </p:txBody>
      </p:sp>
      <p:sp>
        <p:nvSpPr>
          <p:cNvPr id="2" name="Title 1">
            <a:extLst>
              <a:ext uri="{FF2B5EF4-FFF2-40B4-BE49-F238E27FC236}">
                <a16:creationId xmlns:a16="http://schemas.microsoft.com/office/drawing/2014/main" id="{0A4F8377-9E8F-D746-BECB-89BB16D7ED11}"/>
              </a:ext>
            </a:extLst>
          </p:cNvPr>
          <p:cNvSpPr>
            <a:spLocks noGrp="1"/>
          </p:cNvSpPr>
          <p:nvPr>
            <p:ph type="title"/>
          </p:nvPr>
        </p:nvSpPr>
        <p:spPr/>
        <p:txBody>
          <a:bodyPr/>
          <a:lstStyle/>
          <a:p>
            <a:r>
              <a:rPr lang="en-US" b="1" dirty="0"/>
              <a:t>Go-Live</a:t>
            </a:r>
          </a:p>
        </p:txBody>
      </p:sp>
      <p:sp>
        <p:nvSpPr>
          <p:cNvPr id="6" name="Rectangle 5">
            <a:extLst>
              <a:ext uri="{FF2B5EF4-FFF2-40B4-BE49-F238E27FC236}">
                <a16:creationId xmlns:a16="http://schemas.microsoft.com/office/drawing/2014/main" id="{3E32F343-EE2A-1840-8BDC-699EB7A2E534}"/>
              </a:ext>
            </a:extLst>
          </p:cNvPr>
          <p:cNvSpPr/>
          <p:nvPr/>
        </p:nvSpPr>
        <p:spPr>
          <a:xfrm>
            <a:off x="3887639" y="5725020"/>
            <a:ext cx="7931979"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rgbClr val="C00000"/>
                </a:solidFill>
                <a:effectLst/>
              </a:rPr>
              <a:t>Only applies to the incoming residents!</a:t>
            </a:r>
          </a:p>
        </p:txBody>
      </p:sp>
      <p:pic>
        <p:nvPicPr>
          <p:cNvPr id="10" name="Graphic 9" descr="Streetlight">
            <a:extLst>
              <a:ext uri="{FF2B5EF4-FFF2-40B4-BE49-F238E27FC236}">
                <a16:creationId xmlns:a16="http://schemas.microsoft.com/office/drawing/2014/main" id="{61944697-C1EA-A143-AB7A-70766B5BA3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66160" y="5467619"/>
            <a:ext cx="914400" cy="914400"/>
          </a:xfrm>
          <a:prstGeom prst="rect">
            <a:avLst/>
          </a:prstGeom>
        </p:spPr>
      </p:pic>
    </p:spTree>
    <p:extLst>
      <p:ext uri="{BB962C8B-B14F-4D97-AF65-F5344CB8AC3E}">
        <p14:creationId xmlns:p14="http://schemas.microsoft.com/office/powerpoint/2010/main" val="211989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lip calandar.jpg"/>
          <p:cNvPicPr>
            <a:picLocks noChangeAspect="1"/>
          </p:cNvPicPr>
          <p:nvPr/>
        </p:nvPicPr>
        <p:blipFill>
          <a:blip r:embed="rId3">
            <a:extLst>
              <a:ext uri="{BEBA8EAE-BF5A-486C-A8C5-ECC9F3942E4B}">
                <a14:imgProps xmlns:a14="http://schemas.microsoft.com/office/drawing/2010/main">
                  <a14:imgLayer r:embed="rId4">
                    <a14:imgEffect>
                      <a14:backgroundRemoval t="0" b="98884" l="0" r="99777"/>
                    </a14:imgEffect>
                  </a14:imgLayer>
                </a14:imgProps>
              </a:ext>
              <a:ext uri="{28A0092B-C50C-407E-A947-70E740481C1C}">
                <a14:useLocalDpi xmlns:a14="http://schemas.microsoft.com/office/drawing/2010/main" val="0"/>
              </a:ext>
            </a:extLst>
          </a:blip>
          <a:stretch>
            <a:fillRect/>
          </a:stretch>
        </p:blipFill>
        <p:spPr>
          <a:xfrm>
            <a:off x="5151177" y="371455"/>
            <a:ext cx="5191546" cy="5191546"/>
          </a:xfrm>
          <a:prstGeom prst="rect">
            <a:avLst/>
          </a:prstGeom>
        </p:spPr>
      </p:pic>
      <p:sp>
        <p:nvSpPr>
          <p:cNvPr id="9" name="TextBox 8"/>
          <p:cNvSpPr txBox="1"/>
          <p:nvPr/>
        </p:nvSpPr>
        <p:spPr>
          <a:xfrm>
            <a:off x="6741138" y="2090065"/>
            <a:ext cx="2224983" cy="1754326"/>
          </a:xfrm>
          <a:prstGeom prst="rect">
            <a:avLst/>
          </a:prstGeom>
          <a:noFill/>
        </p:spPr>
        <p:txBody>
          <a:bodyPr wrap="square" rtlCol="0">
            <a:spAutoFit/>
          </a:bodyPr>
          <a:lstStyle/>
          <a:p>
            <a:pPr algn="ctr"/>
            <a:r>
              <a:rPr lang="en-US" sz="5400" b="1" dirty="0">
                <a:solidFill>
                  <a:schemeClr val="tx2"/>
                </a:solidFill>
              </a:rPr>
              <a:t>July 1</a:t>
            </a:r>
          </a:p>
          <a:p>
            <a:pPr algn="ctr"/>
            <a:r>
              <a:rPr lang="en-US" sz="5400" b="1" dirty="0">
                <a:solidFill>
                  <a:schemeClr val="tx2"/>
                </a:solidFill>
              </a:rPr>
              <a:t>20</a:t>
            </a:r>
            <a:r>
              <a:rPr lang="en-US" sz="5400" b="1" dirty="0">
                <a:solidFill>
                  <a:srgbClr val="C00000"/>
                </a:solidFill>
              </a:rPr>
              <a:t>19</a:t>
            </a:r>
          </a:p>
        </p:txBody>
      </p:sp>
      <p:sp>
        <p:nvSpPr>
          <p:cNvPr id="2" name="Title 1">
            <a:extLst>
              <a:ext uri="{FF2B5EF4-FFF2-40B4-BE49-F238E27FC236}">
                <a16:creationId xmlns:a16="http://schemas.microsoft.com/office/drawing/2014/main" id="{0A4F8377-9E8F-D746-BECB-89BB16D7ED11}"/>
              </a:ext>
            </a:extLst>
          </p:cNvPr>
          <p:cNvSpPr>
            <a:spLocks noGrp="1"/>
          </p:cNvSpPr>
          <p:nvPr>
            <p:ph type="title"/>
          </p:nvPr>
        </p:nvSpPr>
        <p:spPr/>
        <p:txBody>
          <a:bodyPr/>
          <a:lstStyle/>
          <a:p>
            <a:r>
              <a:rPr lang="en-US" b="1" dirty="0">
                <a:solidFill>
                  <a:srgbClr val="C00000"/>
                </a:solidFill>
              </a:rPr>
              <a:t>Soft Launch</a:t>
            </a:r>
          </a:p>
        </p:txBody>
      </p:sp>
      <p:sp>
        <p:nvSpPr>
          <p:cNvPr id="6" name="Rectangle 5">
            <a:extLst>
              <a:ext uri="{FF2B5EF4-FFF2-40B4-BE49-F238E27FC236}">
                <a16:creationId xmlns:a16="http://schemas.microsoft.com/office/drawing/2014/main" id="{3E32F343-EE2A-1840-8BDC-699EB7A2E534}"/>
              </a:ext>
            </a:extLst>
          </p:cNvPr>
          <p:cNvSpPr/>
          <p:nvPr/>
        </p:nvSpPr>
        <p:spPr>
          <a:xfrm>
            <a:off x="3887639" y="5725020"/>
            <a:ext cx="7931979"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rgbClr val="C00000"/>
                </a:solidFill>
                <a:effectLst/>
              </a:rPr>
              <a:t>Only applies to the incoming residents!</a:t>
            </a:r>
          </a:p>
        </p:txBody>
      </p:sp>
      <p:pic>
        <p:nvPicPr>
          <p:cNvPr id="10" name="Graphic 9" descr="Streetlight">
            <a:extLst>
              <a:ext uri="{FF2B5EF4-FFF2-40B4-BE49-F238E27FC236}">
                <a16:creationId xmlns:a16="http://schemas.microsoft.com/office/drawing/2014/main" id="{61944697-C1EA-A143-AB7A-70766B5BA3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66160" y="5467619"/>
            <a:ext cx="914400" cy="914400"/>
          </a:xfrm>
          <a:prstGeom prst="rect">
            <a:avLst/>
          </a:prstGeom>
        </p:spPr>
      </p:pic>
    </p:spTree>
    <p:extLst>
      <p:ext uri="{BB962C8B-B14F-4D97-AF65-F5344CB8AC3E}">
        <p14:creationId xmlns:p14="http://schemas.microsoft.com/office/powerpoint/2010/main" val="364334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B4B5CC49-6FAE-42FA-99B6-A3FDA8C68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7A6FA2A-70E3-E648-97C9-C25F5F299706}"/>
              </a:ext>
            </a:extLst>
          </p:cNvPr>
          <p:cNvSpPr>
            <a:spLocks noGrp="1"/>
          </p:cNvSpPr>
          <p:nvPr>
            <p:ph type="title"/>
          </p:nvPr>
        </p:nvSpPr>
        <p:spPr>
          <a:xfrm>
            <a:off x="1703295" y="1083732"/>
            <a:ext cx="5509628" cy="4690534"/>
          </a:xfrm>
        </p:spPr>
        <p:txBody>
          <a:bodyPr vert="horz" lIns="91440" tIns="45720" rIns="91440" bIns="45720" rtlCol="0" anchor="ctr">
            <a:normAutofit/>
          </a:bodyPr>
          <a:lstStyle/>
          <a:p>
            <a:pPr algn="r"/>
            <a:r>
              <a:rPr lang="en-US" sz="7200" spc="-100">
                <a:solidFill>
                  <a:schemeClr val="tx1">
                    <a:lumMod val="75000"/>
                    <a:lumOff val="25000"/>
                  </a:schemeClr>
                </a:solidFill>
              </a:rPr>
              <a:t>Why Move to CBME?</a:t>
            </a:r>
          </a:p>
        </p:txBody>
      </p:sp>
      <p:sp>
        <p:nvSpPr>
          <p:cNvPr id="3" name="Content Placeholder 2">
            <a:extLst>
              <a:ext uri="{FF2B5EF4-FFF2-40B4-BE49-F238E27FC236}">
                <a16:creationId xmlns:a16="http://schemas.microsoft.com/office/drawing/2014/main" id="{65547DF1-5E8E-B940-944F-149A087F35D8}"/>
              </a:ext>
            </a:extLst>
          </p:cNvPr>
          <p:cNvSpPr>
            <a:spLocks noGrp="1"/>
          </p:cNvSpPr>
          <p:nvPr>
            <p:ph idx="1"/>
          </p:nvPr>
        </p:nvSpPr>
        <p:spPr>
          <a:xfrm>
            <a:off x="7757412" y="1083732"/>
            <a:ext cx="3924785" cy="4690534"/>
          </a:xfrm>
        </p:spPr>
        <p:txBody>
          <a:bodyPr vert="horz" lIns="91440" tIns="45720" rIns="91440" bIns="45720" rtlCol="0" anchor="ctr">
            <a:normAutofit/>
          </a:bodyPr>
          <a:lstStyle/>
          <a:p>
            <a:pPr marL="0" indent="0">
              <a:buNone/>
            </a:pPr>
            <a:r>
              <a:rPr lang="en-US" sz="2800" dirty="0">
                <a:solidFill>
                  <a:schemeClr val="tx1">
                    <a:lumMod val="75000"/>
                    <a:lumOff val="25000"/>
                  </a:schemeClr>
                </a:solidFill>
              </a:rPr>
              <a:t>Feedback.</a:t>
            </a:r>
          </a:p>
          <a:p>
            <a:pPr marL="0" indent="0">
              <a:buNone/>
            </a:pPr>
            <a:r>
              <a:rPr lang="en-US" sz="2800" dirty="0">
                <a:solidFill>
                  <a:schemeClr val="tx1">
                    <a:lumMod val="75000"/>
                    <a:lumOff val="25000"/>
                  </a:schemeClr>
                </a:solidFill>
              </a:rPr>
              <a:t>Exposure to experiences.</a:t>
            </a:r>
          </a:p>
        </p:txBody>
      </p:sp>
      <p:sp>
        <p:nvSpPr>
          <p:cNvPr id="14" name="Rectangle 13">
            <a:extLst>
              <a:ext uri="{FF2B5EF4-FFF2-40B4-BE49-F238E27FC236}">
                <a16:creationId xmlns:a16="http://schemas.microsoft.com/office/drawing/2014/main" id="{E6BC9B4A-2119-4645-B4CA-7817D5FAF4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158D888F-D87A-4C3C-BD82-273E4C8C5E8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99A2CD81-3BB6-4ED6-A50F-DC14F37A9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577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0145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F0E89C-BC3B-E04A-AC54-59DCC8A70091}"/>
              </a:ext>
            </a:extLst>
          </p:cNvPr>
          <p:cNvSpPr>
            <a:spLocks noGrp="1"/>
          </p:cNvSpPr>
          <p:nvPr>
            <p:ph type="title"/>
          </p:nvPr>
        </p:nvSpPr>
        <p:spPr>
          <a:xfrm>
            <a:off x="252919" y="1123837"/>
            <a:ext cx="2947482" cy="4601183"/>
          </a:xfrm>
        </p:spPr>
        <p:txBody>
          <a:bodyPr>
            <a:normAutofit/>
          </a:bodyPr>
          <a:lstStyle/>
          <a:p>
            <a:r>
              <a:rPr lang="en-US" b="1" dirty="0"/>
              <a:t>Roll-Out</a:t>
            </a:r>
          </a:p>
        </p:txBody>
      </p:sp>
      <p:graphicFrame>
        <p:nvGraphicFramePr>
          <p:cNvPr id="7" name="Content Placeholder 1">
            <a:extLst>
              <a:ext uri="{FF2B5EF4-FFF2-40B4-BE49-F238E27FC236}">
                <a16:creationId xmlns:a16="http://schemas.microsoft.com/office/drawing/2014/main" id="{CF6CB73A-6FF8-4AF6-9C42-65F93C0C352A}"/>
              </a:ext>
            </a:extLst>
          </p:cNvPr>
          <p:cNvGraphicFramePr>
            <a:graphicFrameLocks noGrp="1"/>
          </p:cNvGraphicFramePr>
          <p:nvPr>
            <p:ph idx="1"/>
            <p:extLst>
              <p:ext uri="{D42A27DB-BD31-4B8C-83A1-F6EECF244321}">
                <p14:modId xmlns:p14="http://schemas.microsoft.com/office/powerpoint/2010/main" val="2421108942"/>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43578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9203ABB4-7E2A-4248-9FE7-4A419AFF2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26970D-C1E5-4FB1-84E8-86CB9CED1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630CD78-EE4A-004E-9D44-D952CA19DB04}"/>
              </a:ext>
            </a:extLst>
          </p:cNvPr>
          <p:cNvSpPr>
            <a:spLocks noGrp="1"/>
          </p:cNvSpPr>
          <p:nvPr>
            <p:ph type="title"/>
          </p:nvPr>
        </p:nvSpPr>
        <p:spPr>
          <a:xfrm>
            <a:off x="1069848" y="4590661"/>
            <a:ext cx="10210862" cy="1065690"/>
          </a:xfrm>
        </p:spPr>
        <p:txBody>
          <a:bodyPr vert="horz" lIns="91440" tIns="45720" rIns="91440" bIns="45720" rtlCol="0" anchor="b">
            <a:normAutofit/>
          </a:bodyPr>
          <a:lstStyle/>
          <a:p>
            <a:r>
              <a:rPr lang="en-US" sz="5900" b="1" spc="-100"/>
              <a:t>Soft Launch July 2019</a:t>
            </a:r>
          </a:p>
        </p:txBody>
      </p:sp>
      <p:pic>
        <p:nvPicPr>
          <p:cNvPr id="5" name="Picture 4">
            <a:extLst>
              <a:ext uri="{FF2B5EF4-FFF2-40B4-BE49-F238E27FC236}">
                <a16:creationId xmlns:a16="http://schemas.microsoft.com/office/drawing/2014/main" id="{ED5C60FD-3199-3441-B336-4D3E2496081F}"/>
              </a:ext>
            </a:extLst>
          </p:cNvPr>
          <p:cNvPicPr>
            <a:picLocks noChangeAspect="1"/>
          </p:cNvPicPr>
          <p:nvPr/>
        </p:nvPicPr>
        <p:blipFill>
          <a:blip r:embed="rId2"/>
          <a:stretch>
            <a:fillRect/>
          </a:stretch>
        </p:blipFill>
        <p:spPr>
          <a:xfrm>
            <a:off x="337411" y="1318847"/>
            <a:ext cx="11517175" cy="1729946"/>
          </a:xfrm>
          <a:prstGeom prst="rect">
            <a:avLst/>
          </a:prstGeom>
        </p:spPr>
      </p:pic>
    </p:spTree>
    <p:extLst>
      <p:ext uri="{BB962C8B-B14F-4D97-AF65-F5344CB8AC3E}">
        <p14:creationId xmlns:p14="http://schemas.microsoft.com/office/powerpoint/2010/main" val="296396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9203ABB4-7E2A-4248-9FE7-4A419AFF2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26970D-C1E5-4FB1-84E8-86CB9CED1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630CD78-EE4A-004E-9D44-D952CA19DB04}"/>
              </a:ext>
            </a:extLst>
          </p:cNvPr>
          <p:cNvSpPr>
            <a:spLocks noGrp="1"/>
          </p:cNvSpPr>
          <p:nvPr>
            <p:ph type="title"/>
          </p:nvPr>
        </p:nvSpPr>
        <p:spPr>
          <a:xfrm>
            <a:off x="1122857" y="4956828"/>
            <a:ext cx="10210862" cy="1065690"/>
          </a:xfrm>
        </p:spPr>
        <p:txBody>
          <a:bodyPr vert="horz" lIns="91440" tIns="45720" rIns="91440" bIns="45720" rtlCol="0" anchor="b">
            <a:normAutofit fontScale="90000"/>
          </a:bodyPr>
          <a:lstStyle/>
          <a:p>
            <a:r>
              <a:rPr lang="en-US" sz="5900" b="1" spc="-100" dirty="0"/>
              <a:t>Soft Launch</a:t>
            </a:r>
            <a:br>
              <a:rPr lang="en-US" sz="5900" b="1" spc="-100" dirty="0"/>
            </a:br>
            <a:r>
              <a:rPr lang="en-US" sz="5900" b="1" spc="-100" dirty="0"/>
              <a:t>Transition to Discipline Stage</a:t>
            </a:r>
          </a:p>
        </p:txBody>
      </p:sp>
      <p:pic>
        <p:nvPicPr>
          <p:cNvPr id="3" name="Picture 2">
            <a:extLst>
              <a:ext uri="{FF2B5EF4-FFF2-40B4-BE49-F238E27FC236}">
                <a16:creationId xmlns:a16="http://schemas.microsoft.com/office/drawing/2014/main" id="{07C1C88E-3011-DA4C-9391-FB404FF471B0}"/>
              </a:ext>
            </a:extLst>
          </p:cNvPr>
          <p:cNvPicPr>
            <a:picLocks noChangeAspect="1"/>
          </p:cNvPicPr>
          <p:nvPr/>
        </p:nvPicPr>
        <p:blipFill>
          <a:blip r:embed="rId2"/>
          <a:stretch>
            <a:fillRect/>
          </a:stretch>
        </p:blipFill>
        <p:spPr>
          <a:xfrm>
            <a:off x="3617023" y="835482"/>
            <a:ext cx="4957952" cy="2805663"/>
          </a:xfrm>
          <a:prstGeom prst="rect">
            <a:avLst/>
          </a:prstGeom>
        </p:spPr>
      </p:pic>
    </p:spTree>
    <p:extLst>
      <p:ext uri="{BB962C8B-B14F-4D97-AF65-F5344CB8AC3E}">
        <p14:creationId xmlns:p14="http://schemas.microsoft.com/office/powerpoint/2010/main" val="71822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8766-8870-1945-A656-19E065620DA6}"/>
              </a:ext>
            </a:extLst>
          </p:cNvPr>
          <p:cNvSpPr>
            <a:spLocks noGrp="1"/>
          </p:cNvSpPr>
          <p:nvPr>
            <p:ph type="title"/>
          </p:nvPr>
        </p:nvSpPr>
        <p:spPr/>
        <p:txBody>
          <a:bodyPr/>
          <a:lstStyle/>
          <a:p>
            <a:r>
              <a:rPr lang="en-US" b="1" dirty="0"/>
              <a:t>Transition to Discipline</a:t>
            </a:r>
            <a:br>
              <a:rPr lang="en-US" b="1" dirty="0"/>
            </a:br>
            <a:r>
              <a:rPr lang="en-US" b="1" dirty="0"/>
              <a:t>EPAs</a:t>
            </a:r>
          </a:p>
        </p:txBody>
      </p:sp>
      <p:sp>
        <p:nvSpPr>
          <p:cNvPr id="3" name="Text Placeholder 2">
            <a:extLst>
              <a:ext uri="{FF2B5EF4-FFF2-40B4-BE49-F238E27FC236}">
                <a16:creationId xmlns:a16="http://schemas.microsoft.com/office/drawing/2014/main" id="{00CA379D-B697-D841-8836-1047767837C6}"/>
              </a:ext>
            </a:extLst>
          </p:cNvPr>
          <p:cNvSpPr>
            <a:spLocks noGrp="1"/>
          </p:cNvSpPr>
          <p:nvPr>
            <p:ph type="body" idx="1"/>
          </p:nvPr>
        </p:nvSpPr>
        <p:spPr>
          <a:xfrm>
            <a:off x="3822192" y="2214344"/>
            <a:ext cx="3474720" cy="1676400"/>
          </a:xfrm>
        </p:spPr>
        <p:txBody>
          <a:bodyPr>
            <a:noAutofit/>
          </a:bodyPr>
          <a:lstStyle/>
          <a:p>
            <a:r>
              <a:rPr lang="en-US" dirty="0"/>
              <a:t>Obtaining a psychiatric history which includes a preliminary </a:t>
            </a:r>
            <a:r>
              <a:rPr lang="en-US" dirty="0" err="1"/>
              <a:t>Dx’c</a:t>
            </a:r>
            <a:r>
              <a:rPr lang="en-US" dirty="0"/>
              <a:t> impression that informs a management plan for patients presenting with common mental health concerns.</a:t>
            </a:r>
          </a:p>
        </p:txBody>
      </p:sp>
      <p:sp>
        <p:nvSpPr>
          <p:cNvPr id="4" name="Content Placeholder 3">
            <a:extLst>
              <a:ext uri="{FF2B5EF4-FFF2-40B4-BE49-F238E27FC236}">
                <a16:creationId xmlns:a16="http://schemas.microsoft.com/office/drawing/2014/main" id="{56089C90-380F-C947-8DDA-C5320D9E5763}"/>
              </a:ext>
            </a:extLst>
          </p:cNvPr>
          <p:cNvSpPr>
            <a:spLocks noGrp="1"/>
          </p:cNvSpPr>
          <p:nvPr>
            <p:ph sz="half" idx="2"/>
          </p:nvPr>
        </p:nvSpPr>
        <p:spPr>
          <a:xfrm>
            <a:off x="3822192" y="3655211"/>
            <a:ext cx="3474720" cy="1549936"/>
          </a:xfrm>
        </p:spPr>
        <p:txBody>
          <a:bodyPr>
            <a:normAutofit/>
          </a:bodyPr>
          <a:lstStyle/>
          <a:p>
            <a:r>
              <a:rPr lang="en-US" dirty="0"/>
              <a:t>2 SUCCESSFUL observations</a:t>
            </a:r>
          </a:p>
          <a:p>
            <a:pPr lvl="1"/>
            <a:r>
              <a:rPr lang="en-US" sz="2000" dirty="0"/>
              <a:t>2 different case types</a:t>
            </a:r>
          </a:p>
        </p:txBody>
      </p:sp>
      <p:sp>
        <p:nvSpPr>
          <p:cNvPr id="5" name="Text Placeholder 4">
            <a:extLst>
              <a:ext uri="{FF2B5EF4-FFF2-40B4-BE49-F238E27FC236}">
                <a16:creationId xmlns:a16="http://schemas.microsoft.com/office/drawing/2014/main" id="{C07A7955-A663-4B48-A7DD-0BCC79EEF762}"/>
              </a:ext>
            </a:extLst>
          </p:cNvPr>
          <p:cNvSpPr>
            <a:spLocks noGrp="1"/>
          </p:cNvSpPr>
          <p:nvPr>
            <p:ph type="body" sz="quarter" idx="3"/>
          </p:nvPr>
        </p:nvSpPr>
        <p:spPr>
          <a:xfrm>
            <a:off x="7818463" y="2404857"/>
            <a:ext cx="3474720" cy="813171"/>
          </a:xfrm>
        </p:spPr>
        <p:txBody>
          <a:bodyPr>
            <a:noAutofit/>
          </a:bodyPr>
          <a:lstStyle/>
          <a:p>
            <a:r>
              <a:rPr lang="en-US" dirty="0"/>
              <a:t>Communicating supervised clinical encounters in oral and written/electronic form.</a:t>
            </a:r>
          </a:p>
        </p:txBody>
      </p:sp>
      <p:sp>
        <p:nvSpPr>
          <p:cNvPr id="6" name="Content Placeholder 5">
            <a:extLst>
              <a:ext uri="{FF2B5EF4-FFF2-40B4-BE49-F238E27FC236}">
                <a16:creationId xmlns:a16="http://schemas.microsoft.com/office/drawing/2014/main" id="{61EDB264-0D9C-9D4E-AF71-B93D07E9BE59}"/>
              </a:ext>
            </a:extLst>
          </p:cNvPr>
          <p:cNvSpPr>
            <a:spLocks noGrp="1"/>
          </p:cNvSpPr>
          <p:nvPr>
            <p:ph sz="quarter" idx="4"/>
          </p:nvPr>
        </p:nvSpPr>
        <p:spPr>
          <a:xfrm>
            <a:off x="7818463" y="4046557"/>
            <a:ext cx="3763937" cy="1549936"/>
          </a:xfrm>
        </p:spPr>
        <p:txBody>
          <a:bodyPr>
            <a:noAutofit/>
          </a:bodyPr>
          <a:lstStyle/>
          <a:p>
            <a:r>
              <a:rPr lang="en-US" dirty="0"/>
              <a:t>2 SUCCESSFUL observations</a:t>
            </a:r>
          </a:p>
          <a:p>
            <a:pPr lvl="1"/>
            <a:r>
              <a:rPr lang="en-US" sz="2000" dirty="0"/>
              <a:t>At least:</a:t>
            </a:r>
          </a:p>
          <a:p>
            <a:pPr lvl="2"/>
            <a:r>
              <a:rPr lang="en-US" sz="2000" dirty="0"/>
              <a:t>1 written</a:t>
            </a:r>
          </a:p>
          <a:p>
            <a:pPr lvl="2"/>
            <a:r>
              <a:rPr lang="en-US" sz="2000" dirty="0"/>
              <a:t>1 verbal</a:t>
            </a:r>
          </a:p>
        </p:txBody>
      </p:sp>
      <p:sp>
        <p:nvSpPr>
          <p:cNvPr id="7" name="Rectangle 6">
            <a:extLst>
              <a:ext uri="{FF2B5EF4-FFF2-40B4-BE49-F238E27FC236}">
                <a16:creationId xmlns:a16="http://schemas.microsoft.com/office/drawing/2014/main" id="{347FC2DB-8ED9-BD49-B78C-228C1C06B8AB}"/>
              </a:ext>
            </a:extLst>
          </p:cNvPr>
          <p:cNvSpPr/>
          <p:nvPr/>
        </p:nvSpPr>
        <p:spPr>
          <a:xfrm>
            <a:off x="4024895" y="823080"/>
            <a:ext cx="3068019"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EPA </a:t>
            </a:r>
            <a:r>
              <a:rPr lang="en-US" sz="5400" dirty="0">
                <a:ln w="0"/>
                <a:solidFill>
                  <a:schemeClr val="accent1"/>
                </a:solidFill>
                <a:effectLst>
                  <a:outerShdw blurRad="38100" dist="25400" dir="5400000" algn="ctr" rotWithShape="0">
                    <a:srgbClr val="6E747A">
                      <a:alpha val="43000"/>
                    </a:srgbClr>
                  </a:outerShdw>
                </a:effectLst>
              </a:rPr>
              <a:t>TtD-</a:t>
            </a:r>
            <a:r>
              <a:rPr lang="en-US" sz="5400" b="0" cap="none" spc="0" dirty="0">
                <a:ln w="0"/>
                <a:solidFill>
                  <a:schemeClr val="accent1"/>
                </a:solidFill>
                <a:effectLst>
                  <a:outerShdw blurRad="38100" dist="25400" dir="5400000" algn="ctr" rotWithShape="0">
                    <a:srgbClr val="6E747A">
                      <a:alpha val="43000"/>
                    </a:srgbClr>
                  </a:outerShdw>
                </a:effectLst>
              </a:rPr>
              <a:t>1</a:t>
            </a:r>
          </a:p>
        </p:txBody>
      </p:sp>
      <p:sp>
        <p:nvSpPr>
          <p:cNvPr id="8" name="Rectangle 7">
            <a:extLst>
              <a:ext uri="{FF2B5EF4-FFF2-40B4-BE49-F238E27FC236}">
                <a16:creationId xmlns:a16="http://schemas.microsoft.com/office/drawing/2014/main" id="{FBF8872C-2F15-6F45-A683-C913B176AF27}"/>
              </a:ext>
            </a:extLst>
          </p:cNvPr>
          <p:cNvSpPr/>
          <p:nvPr/>
        </p:nvSpPr>
        <p:spPr>
          <a:xfrm>
            <a:off x="7999526" y="799842"/>
            <a:ext cx="3111301"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EPA TtD-2</a:t>
            </a:r>
          </a:p>
        </p:txBody>
      </p:sp>
      <p:cxnSp>
        <p:nvCxnSpPr>
          <p:cNvPr id="10" name="Straight Connector 9">
            <a:extLst>
              <a:ext uri="{FF2B5EF4-FFF2-40B4-BE49-F238E27FC236}">
                <a16:creationId xmlns:a16="http://schemas.microsoft.com/office/drawing/2014/main" id="{5A4549FD-604C-DB45-92A3-2105DFA5615A}"/>
              </a:ext>
            </a:extLst>
          </p:cNvPr>
          <p:cNvCxnSpPr/>
          <p:nvPr/>
        </p:nvCxnSpPr>
        <p:spPr>
          <a:xfrm>
            <a:off x="7559040" y="720824"/>
            <a:ext cx="0" cy="53187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697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36D625B-D427-2A4E-A916-0F2B721755A4}"/>
              </a:ext>
            </a:extLst>
          </p:cNvPr>
          <p:cNvSpPr txBox="1">
            <a:spLocks/>
          </p:cNvSpPr>
          <p:nvPr/>
        </p:nvSpPr>
        <p:spPr>
          <a:xfrm>
            <a:off x="405319" y="1276237"/>
            <a:ext cx="2947482" cy="4601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sz="2800" b="1" dirty="0">
                <a:solidFill>
                  <a:schemeClr val="bg1"/>
                </a:solidFill>
              </a:rPr>
              <a:t>Soft Launch</a:t>
            </a:r>
          </a:p>
          <a:p>
            <a:endParaRPr lang="en-US" sz="2800" b="1" dirty="0">
              <a:solidFill>
                <a:schemeClr val="bg1"/>
              </a:solidFill>
            </a:endParaRPr>
          </a:p>
          <a:p>
            <a:r>
              <a:rPr lang="en-US" sz="3200" b="1" dirty="0">
                <a:solidFill>
                  <a:schemeClr val="bg1"/>
                </a:solidFill>
              </a:rPr>
              <a:t>Foundations of Discipline</a:t>
            </a:r>
          </a:p>
          <a:p>
            <a:r>
              <a:rPr lang="en-US" sz="2800" b="1" dirty="0">
                <a:solidFill>
                  <a:schemeClr val="bg1"/>
                </a:solidFill>
              </a:rPr>
              <a:t>Stage </a:t>
            </a:r>
          </a:p>
          <a:p>
            <a:br>
              <a:rPr lang="en-US" sz="2800" dirty="0">
                <a:solidFill>
                  <a:schemeClr val="bg1"/>
                </a:solidFill>
              </a:rPr>
            </a:br>
            <a:br>
              <a:rPr lang="en-US" sz="2800" dirty="0">
                <a:solidFill>
                  <a:schemeClr val="bg1"/>
                </a:solidFill>
              </a:rPr>
            </a:br>
            <a:r>
              <a:rPr lang="en-US" sz="2800" dirty="0">
                <a:solidFill>
                  <a:schemeClr val="bg1"/>
                </a:solidFill>
              </a:rPr>
              <a:t>	</a:t>
            </a:r>
          </a:p>
        </p:txBody>
      </p:sp>
      <p:pic>
        <p:nvPicPr>
          <p:cNvPr id="7" name="Picture 6">
            <a:extLst>
              <a:ext uri="{FF2B5EF4-FFF2-40B4-BE49-F238E27FC236}">
                <a16:creationId xmlns:a16="http://schemas.microsoft.com/office/drawing/2014/main" id="{31871F4A-F9D5-0146-AB57-4FB6E90AEB40}"/>
              </a:ext>
            </a:extLst>
          </p:cNvPr>
          <p:cNvPicPr>
            <a:picLocks noChangeAspect="1"/>
          </p:cNvPicPr>
          <p:nvPr/>
        </p:nvPicPr>
        <p:blipFill rotWithShape="1">
          <a:blip r:embed="rId3"/>
          <a:srcRect t="-1504" r="50666" b="36679"/>
          <a:stretch/>
        </p:blipFill>
        <p:spPr>
          <a:xfrm>
            <a:off x="4956314" y="555747"/>
            <a:ext cx="5552660" cy="5472144"/>
          </a:xfrm>
          <a:prstGeom prst="rect">
            <a:avLst/>
          </a:prstGeom>
        </p:spPr>
      </p:pic>
    </p:spTree>
    <p:extLst>
      <p:ext uri="{BB962C8B-B14F-4D97-AF65-F5344CB8AC3E}">
        <p14:creationId xmlns:p14="http://schemas.microsoft.com/office/powerpoint/2010/main" val="3060791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9203ABB4-7E2A-4248-9FE7-4A419AFF2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26970D-C1E5-4FB1-84E8-86CB9CED1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630CD78-EE4A-004E-9D44-D952CA19DB04}"/>
              </a:ext>
            </a:extLst>
          </p:cNvPr>
          <p:cNvSpPr>
            <a:spLocks noGrp="1"/>
          </p:cNvSpPr>
          <p:nvPr>
            <p:ph type="title"/>
          </p:nvPr>
        </p:nvSpPr>
        <p:spPr>
          <a:xfrm>
            <a:off x="484633" y="5002290"/>
            <a:ext cx="11089673" cy="1065690"/>
          </a:xfrm>
        </p:spPr>
        <p:txBody>
          <a:bodyPr vert="horz" lIns="91440" tIns="45720" rIns="91440" bIns="45720" rtlCol="0" anchor="b">
            <a:normAutofit fontScale="90000"/>
          </a:bodyPr>
          <a:lstStyle/>
          <a:p>
            <a:r>
              <a:rPr lang="en-US" sz="5900" b="1" spc="-100" dirty="0"/>
              <a:t>Soft Launch </a:t>
            </a:r>
            <a:br>
              <a:rPr lang="en-US" sz="5900" b="1" spc="-100" dirty="0"/>
            </a:br>
            <a:r>
              <a:rPr lang="en-US" sz="5900" b="1" spc="-100" dirty="0"/>
              <a:t>Foundations Stage - pgy1</a:t>
            </a:r>
          </a:p>
        </p:txBody>
      </p:sp>
      <p:pic>
        <p:nvPicPr>
          <p:cNvPr id="4" name="Picture 3">
            <a:extLst>
              <a:ext uri="{FF2B5EF4-FFF2-40B4-BE49-F238E27FC236}">
                <a16:creationId xmlns:a16="http://schemas.microsoft.com/office/drawing/2014/main" id="{C9F24BA0-77F9-C74B-80DF-8E205EE0A1DE}"/>
              </a:ext>
            </a:extLst>
          </p:cNvPr>
          <p:cNvPicPr>
            <a:picLocks noChangeAspect="1"/>
          </p:cNvPicPr>
          <p:nvPr/>
        </p:nvPicPr>
        <p:blipFill rotWithShape="1">
          <a:blip r:embed="rId2"/>
          <a:srcRect l="26160"/>
          <a:stretch/>
        </p:blipFill>
        <p:spPr>
          <a:xfrm>
            <a:off x="396205" y="975360"/>
            <a:ext cx="11178101" cy="2270760"/>
          </a:xfrm>
          <a:prstGeom prst="rect">
            <a:avLst/>
          </a:prstGeom>
        </p:spPr>
      </p:pic>
    </p:spTree>
    <p:extLst>
      <p:ext uri="{BB962C8B-B14F-4D97-AF65-F5344CB8AC3E}">
        <p14:creationId xmlns:p14="http://schemas.microsoft.com/office/powerpoint/2010/main" val="373103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8766-8870-1945-A656-19E065620DA6}"/>
              </a:ext>
            </a:extLst>
          </p:cNvPr>
          <p:cNvSpPr>
            <a:spLocks noGrp="1"/>
          </p:cNvSpPr>
          <p:nvPr>
            <p:ph type="title"/>
          </p:nvPr>
        </p:nvSpPr>
        <p:spPr/>
        <p:txBody>
          <a:bodyPr/>
          <a:lstStyle/>
          <a:p>
            <a:r>
              <a:rPr lang="en-US" b="1" dirty="0"/>
              <a:t>Foundations of Discipline</a:t>
            </a:r>
            <a:br>
              <a:rPr lang="en-US" b="1" dirty="0"/>
            </a:br>
            <a:r>
              <a:rPr lang="en-US" b="1" dirty="0"/>
              <a:t>EPAs</a:t>
            </a:r>
            <a:br>
              <a:rPr lang="en-US" b="1" dirty="0"/>
            </a:br>
            <a:br>
              <a:rPr lang="en-US" b="1" dirty="0"/>
            </a:br>
            <a:endParaRPr lang="en-US" sz="2800" dirty="0"/>
          </a:p>
        </p:txBody>
      </p:sp>
      <p:sp>
        <p:nvSpPr>
          <p:cNvPr id="3" name="Text Placeholder 2">
            <a:extLst>
              <a:ext uri="{FF2B5EF4-FFF2-40B4-BE49-F238E27FC236}">
                <a16:creationId xmlns:a16="http://schemas.microsoft.com/office/drawing/2014/main" id="{00CA379D-B697-D841-8836-1047767837C6}"/>
              </a:ext>
            </a:extLst>
          </p:cNvPr>
          <p:cNvSpPr>
            <a:spLocks noGrp="1"/>
          </p:cNvSpPr>
          <p:nvPr>
            <p:ph type="body" idx="1"/>
          </p:nvPr>
        </p:nvSpPr>
        <p:spPr>
          <a:xfrm>
            <a:off x="3822192" y="2214344"/>
            <a:ext cx="3474720" cy="1676400"/>
          </a:xfrm>
        </p:spPr>
        <p:txBody>
          <a:bodyPr>
            <a:noAutofit/>
          </a:bodyPr>
          <a:lstStyle/>
          <a:p>
            <a:r>
              <a:rPr lang="en-US" dirty="0"/>
              <a:t>Performing a psychiatric assessment referencing a biopsychosocial approach, and developing a basic differential diagnoses for all psychiatric patients.</a:t>
            </a:r>
          </a:p>
        </p:txBody>
      </p:sp>
      <p:sp>
        <p:nvSpPr>
          <p:cNvPr id="5" name="Text Placeholder 4">
            <a:extLst>
              <a:ext uri="{FF2B5EF4-FFF2-40B4-BE49-F238E27FC236}">
                <a16:creationId xmlns:a16="http://schemas.microsoft.com/office/drawing/2014/main" id="{C07A7955-A663-4B48-A7DD-0BCC79EEF762}"/>
              </a:ext>
            </a:extLst>
          </p:cNvPr>
          <p:cNvSpPr>
            <a:spLocks noGrp="1"/>
          </p:cNvSpPr>
          <p:nvPr>
            <p:ph type="body" sz="quarter" idx="3"/>
          </p:nvPr>
        </p:nvSpPr>
        <p:spPr>
          <a:xfrm>
            <a:off x="7821169" y="2828927"/>
            <a:ext cx="3474720" cy="813171"/>
          </a:xfrm>
        </p:spPr>
        <p:txBody>
          <a:bodyPr>
            <a:noAutofit/>
          </a:bodyPr>
          <a:lstStyle/>
          <a:p>
            <a:r>
              <a:rPr lang="en-US" dirty="0"/>
              <a:t>Developing &amp; implementing management plans for patients with psychiatric presentations of low to medium complexity.</a:t>
            </a:r>
          </a:p>
        </p:txBody>
      </p:sp>
      <p:sp>
        <p:nvSpPr>
          <p:cNvPr id="7" name="Rectangle 6">
            <a:extLst>
              <a:ext uri="{FF2B5EF4-FFF2-40B4-BE49-F238E27FC236}">
                <a16:creationId xmlns:a16="http://schemas.microsoft.com/office/drawing/2014/main" id="{347FC2DB-8ED9-BD49-B78C-228C1C06B8AB}"/>
              </a:ext>
            </a:extLst>
          </p:cNvPr>
          <p:cNvSpPr/>
          <p:nvPr/>
        </p:nvSpPr>
        <p:spPr>
          <a:xfrm>
            <a:off x="4349887" y="823080"/>
            <a:ext cx="2418034"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EPA F</a:t>
            </a:r>
            <a:r>
              <a:rPr lang="en-US" sz="5400" dirty="0">
                <a:ln w="0"/>
                <a:solidFill>
                  <a:schemeClr val="accent1"/>
                </a:solidFill>
                <a:effectLst>
                  <a:outerShdw blurRad="38100" dist="25400" dir="5400000" algn="ctr" rotWithShape="0">
                    <a:srgbClr val="6E747A">
                      <a:alpha val="43000"/>
                    </a:srgbClr>
                  </a:outerShdw>
                </a:effectLst>
              </a:rPr>
              <a:t>-2</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8" name="Rectangle 7">
            <a:extLst>
              <a:ext uri="{FF2B5EF4-FFF2-40B4-BE49-F238E27FC236}">
                <a16:creationId xmlns:a16="http://schemas.microsoft.com/office/drawing/2014/main" id="{FBF8872C-2F15-6F45-A683-C913B176AF27}"/>
              </a:ext>
            </a:extLst>
          </p:cNvPr>
          <p:cNvSpPr/>
          <p:nvPr/>
        </p:nvSpPr>
        <p:spPr>
          <a:xfrm>
            <a:off x="8366196" y="799842"/>
            <a:ext cx="2377960"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EPA </a:t>
            </a:r>
            <a:r>
              <a:rPr lang="en-US" sz="5400" dirty="0">
                <a:ln w="0"/>
                <a:solidFill>
                  <a:schemeClr val="accent1"/>
                </a:solidFill>
                <a:effectLst>
                  <a:outerShdw blurRad="38100" dist="25400" dir="5400000" algn="ctr" rotWithShape="0">
                    <a:srgbClr val="6E747A">
                      <a:alpha val="43000"/>
                    </a:srgbClr>
                  </a:outerShdw>
                </a:effectLst>
              </a:rPr>
              <a:t>F</a:t>
            </a:r>
            <a:r>
              <a:rPr lang="en-US" sz="5400" b="0" cap="none" spc="0" dirty="0">
                <a:ln w="0"/>
                <a:solidFill>
                  <a:schemeClr val="accent1"/>
                </a:solidFill>
                <a:effectLst>
                  <a:outerShdw blurRad="38100" dist="25400" dir="5400000" algn="ctr" rotWithShape="0">
                    <a:srgbClr val="6E747A">
                      <a:alpha val="43000"/>
                    </a:srgbClr>
                  </a:outerShdw>
                </a:effectLst>
              </a:rPr>
              <a:t>-3</a:t>
            </a:r>
          </a:p>
        </p:txBody>
      </p:sp>
      <p:cxnSp>
        <p:nvCxnSpPr>
          <p:cNvPr id="10" name="Straight Connector 9">
            <a:extLst>
              <a:ext uri="{FF2B5EF4-FFF2-40B4-BE49-F238E27FC236}">
                <a16:creationId xmlns:a16="http://schemas.microsoft.com/office/drawing/2014/main" id="{5A4549FD-604C-DB45-92A3-2105DFA5615A}"/>
              </a:ext>
            </a:extLst>
          </p:cNvPr>
          <p:cNvCxnSpPr/>
          <p:nvPr/>
        </p:nvCxnSpPr>
        <p:spPr>
          <a:xfrm>
            <a:off x="7559040" y="720824"/>
            <a:ext cx="0" cy="53187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3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8766-8870-1945-A656-19E065620DA6}"/>
              </a:ext>
            </a:extLst>
          </p:cNvPr>
          <p:cNvSpPr>
            <a:spLocks noGrp="1"/>
          </p:cNvSpPr>
          <p:nvPr>
            <p:ph type="title"/>
          </p:nvPr>
        </p:nvSpPr>
        <p:spPr/>
        <p:txBody>
          <a:bodyPr/>
          <a:lstStyle/>
          <a:p>
            <a:r>
              <a:rPr lang="en-US" b="1" dirty="0"/>
              <a:t>Foundations of Discipline</a:t>
            </a:r>
            <a:br>
              <a:rPr lang="en-US" b="1" dirty="0"/>
            </a:br>
            <a:r>
              <a:rPr lang="en-US" b="1" dirty="0"/>
              <a:t>EPAs</a:t>
            </a:r>
            <a:br>
              <a:rPr lang="en-US" b="1" dirty="0"/>
            </a:br>
            <a:br>
              <a:rPr lang="en-US" b="1" dirty="0"/>
            </a:br>
            <a:endParaRPr lang="en-US" sz="2800" dirty="0"/>
          </a:p>
        </p:txBody>
      </p:sp>
      <p:sp>
        <p:nvSpPr>
          <p:cNvPr id="3" name="Text Placeholder 2">
            <a:extLst>
              <a:ext uri="{FF2B5EF4-FFF2-40B4-BE49-F238E27FC236}">
                <a16:creationId xmlns:a16="http://schemas.microsoft.com/office/drawing/2014/main" id="{00CA379D-B697-D841-8836-1047767837C6}"/>
              </a:ext>
            </a:extLst>
          </p:cNvPr>
          <p:cNvSpPr>
            <a:spLocks noGrp="1"/>
          </p:cNvSpPr>
          <p:nvPr>
            <p:ph type="body" idx="1"/>
          </p:nvPr>
        </p:nvSpPr>
        <p:spPr>
          <a:xfrm>
            <a:off x="3822192" y="2214344"/>
            <a:ext cx="3474720" cy="1676400"/>
          </a:xfrm>
        </p:spPr>
        <p:txBody>
          <a:bodyPr>
            <a:noAutofit/>
          </a:bodyPr>
          <a:lstStyle/>
          <a:p>
            <a:r>
              <a:rPr lang="en-US" dirty="0"/>
              <a:t>Performing a risk assessment that informs the development of an acute safety plan for patients posing risk of harm to self or others.</a:t>
            </a:r>
          </a:p>
        </p:txBody>
      </p:sp>
      <p:sp>
        <p:nvSpPr>
          <p:cNvPr id="7" name="Rectangle 6">
            <a:extLst>
              <a:ext uri="{FF2B5EF4-FFF2-40B4-BE49-F238E27FC236}">
                <a16:creationId xmlns:a16="http://schemas.microsoft.com/office/drawing/2014/main" id="{347FC2DB-8ED9-BD49-B78C-228C1C06B8AB}"/>
              </a:ext>
            </a:extLst>
          </p:cNvPr>
          <p:cNvSpPr/>
          <p:nvPr/>
        </p:nvSpPr>
        <p:spPr>
          <a:xfrm>
            <a:off x="4348284" y="823080"/>
            <a:ext cx="2421240"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EPA F</a:t>
            </a:r>
            <a:r>
              <a:rPr lang="en-US" sz="5400" dirty="0">
                <a:ln w="0"/>
                <a:solidFill>
                  <a:schemeClr val="accent1"/>
                </a:solidFill>
                <a:effectLst>
                  <a:outerShdw blurRad="38100" dist="25400" dir="5400000" algn="ctr" rotWithShape="0">
                    <a:srgbClr val="6E747A">
                      <a:alpha val="43000"/>
                    </a:srgbClr>
                  </a:outerShdw>
                </a:effectLst>
              </a:rPr>
              <a:t>-4</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cxnSp>
        <p:nvCxnSpPr>
          <p:cNvPr id="10" name="Straight Connector 9">
            <a:extLst>
              <a:ext uri="{FF2B5EF4-FFF2-40B4-BE49-F238E27FC236}">
                <a16:creationId xmlns:a16="http://schemas.microsoft.com/office/drawing/2014/main" id="{5A4549FD-604C-DB45-92A3-2105DFA5615A}"/>
              </a:ext>
            </a:extLst>
          </p:cNvPr>
          <p:cNvCxnSpPr/>
          <p:nvPr/>
        </p:nvCxnSpPr>
        <p:spPr>
          <a:xfrm>
            <a:off x="7559040" y="720824"/>
            <a:ext cx="0" cy="53187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845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52919" y="1123837"/>
            <a:ext cx="2947482" cy="4601183"/>
          </a:xfrm>
        </p:spPr>
        <p:txBody>
          <a:bodyPr>
            <a:normAutofit/>
          </a:bodyPr>
          <a:lstStyle/>
          <a:p>
            <a:r>
              <a:rPr lang="en-US" b="1" dirty="0"/>
              <a:t>Faculty &amp; Resident Development</a:t>
            </a:r>
          </a:p>
        </p:txBody>
      </p:sp>
      <p:graphicFrame>
        <p:nvGraphicFramePr>
          <p:cNvPr id="7" name="Content Placeholder 2">
            <a:extLst>
              <a:ext uri="{FF2B5EF4-FFF2-40B4-BE49-F238E27FC236}">
                <a16:creationId xmlns:a16="http://schemas.microsoft.com/office/drawing/2014/main" id="{5F57127E-0A49-4E4D-B77D-2B387BB797E1}"/>
              </a:ext>
            </a:extLst>
          </p:cNvPr>
          <p:cNvGraphicFramePr>
            <a:graphicFrameLocks noGrp="1"/>
          </p:cNvGraphicFramePr>
          <p:nvPr>
            <p:ph idx="1"/>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999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652E5D6-E378-4614-BCBD-8663DD15B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2">
            <a:extLst>
              <a:ext uri="{FF2B5EF4-FFF2-40B4-BE49-F238E27FC236}">
                <a16:creationId xmlns:a16="http://schemas.microsoft.com/office/drawing/2014/main" id="{3A287AC3-AACF-4ADB-9F73-125E714D9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993" y="4367639"/>
            <a:ext cx="11430014" cy="1852186"/>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554477" y="4599160"/>
            <a:ext cx="11079804" cy="1358020"/>
          </a:xfrm>
        </p:spPr>
        <p:txBody>
          <a:bodyPr anchor="ctr">
            <a:normAutofit/>
          </a:bodyPr>
          <a:lstStyle/>
          <a:p>
            <a:pPr algn="ctr"/>
            <a:r>
              <a:rPr lang="en-US" sz="4100" b="1">
                <a:solidFill>
                  <a:schemeClr val="bg1"/>
                </a:solidFill>
              </a:rPr>
              <a:t>Key Points</a:t>
            </a:r>
            <a:endParaRPr lang="en-US" sz="4100" dirty="0">
              <a:solidFill>
                <a:schemeClr val="bg1"/>
              </a:solidFill>
            </a:endParaRPr>
          </a:p>
        </p:txBody>
      </p:sp>
      <p:graphicFrame>
        <p:nvGraphicFramePr>
          <p:cNvPr id="17" name="Content Placeholder 3">
            <a:extLst>
              <a:ext uri="{FF2B5EF4-FFF2-40B4-BE49-F238E27FC236}">
                <a16:creationId xmlns:a16="http://schemas.microsoft.com/office/drawing/2014/main" id="{A4B00836-28FA-4542-B899-39BEAB2F8436}"/>
              </a:ext>
            </a:extLst>
          </p:cNvPr>
          <p:cNvGraphicFramePr>
            <a:graphicFrameLocks noGrp="1"/>
          </p:cNvGraphicFramePr>
          <p:nvPr>
            <p:ph idx="1"/>
            <p:extLst>
              <p:ext uri="{D42A27DB-BD31-4B8C-83A1-F6EECF244321}">
                <p14:modId xmlns:p14="http://schemas.microsoft.com/office/powerpoint/2010/main" val="2833571760"/>
              </p:ext>
            </p:extLst>
          </p:nvPr>
        </p:nvGraphicFramePr>
        <p:xfrm>
          <a:off x="960120" y="640079"/>
          <a:ext cx="10271760" cy="35797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descr="Bookmark">
            <a:extLst>
              <a:ext uri="{FF2B5EF4-FFF2-40B4-BE49-F238E27FC236}">
                <a16:creationId xmlns:a16="http://schemas.microsoft.com/office/drawing/2014/main" id="{883D1CE2-F91F-6F45-AE7D-4C9167383AC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808244" y="4482506"/>
            <a:ext cx="914400" cy="914400"/>
          </a:xfrm>
          <a:prstGeom prst="rect">
            <a:avLst/>
          </a:prstGeom>
        </p:spPr>
      </p:pic>
      <p:pic>
        <p:nvPicPr>
          <p:cNvPr id="6" name="Picture 5">
            <a:extLst>
              <a:ext uri="{FF2B5EF4-FFF2-40B4-BE49-F238E27FC236}">
                <a16:creationId xmlns:a16="http://schemas.microsoft.com/office/drawing/2014/main" id="{C939DD16-F18D-D641-9EAB-EC84FBBE2095}"/>
              </a:ext>
            </a:extLst>
          </p:cNvPr>
          <p:cNvPicPr>
            <a:picLocks noChangeAspect="1"/>
          </p:cNvPicPr>
          <p:nvPr/>
        </p:nvPicPr>
        <p:blipFill>
          <a:blip r:embed="rId10">
            <a:grayscl/>
          </a:blip>
          <a:stretch>
            <a:fillRect/>
          </a:stretch>
        </p:blipFill>
        <p:spPr>
          <a:xfrm>
            <a:off x="8956058" y="767303"/>
            <a:ext cx="1852186" cy="1852186"/>
          </a:xfrm>
          <a:prstGeom prst="rect">
            <a:avLst/>
          </a:prstGeom>
        </p:spPr>
      </p:pic>
    </p:spTree>
    <p:extLst>
      <p:ext uri="{BB962C8B-B14F-4D97-AF65-F5344CB8AC3E}">
        <p14:creationId xmlns:p14="http://schemas.microsoft.com/office/powerpoint/2010/main" val="371761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2947482" cy="4601183"/>
          </a:xfrm>
        </p:spPr>
        <p:txBody>
          <a:bodyPr>
            <a:normAutofit/>
          </a:bodyPr>
          <a:lstStyle/>
          <a:p>
            <a:r>
              <a:rPr lang="en-US" b="1" dirty="0"/>
              <a:t>Why move to Competency Based Medical Education?</a:t>
            </a:r>
          </a:p>
        </p:txBody>
      </p:sp>
      <p:graphicFrame>
        <p:nvGraphicFramePr>
          <p:cNvPr id="5" name="Content Placeholder 2">
            <a:extLst>
              <a:ext uri="{FF2B5EF4-FFF2-40B4-BE49-F238E27FC236}">
                <a16:creationId xmlns:a16="http://schemas.microsoft.com/office/drawing/2014/main" id="{7536AB53-925B-49AF-BACF-7918538FBE30}"/>
              </a:ext>
            </a:extLst>
          </p:cNvPr>
          <p:cNvGraphicFramePr>
            <a:graphicFrameLocks noGrp="1"/>
          </p:cNvGraphicFramePr>
          <p:nvPr>
            <p:ph idx="1"/>
            <p:extLst>
              <p:ext uri="{D42A27DB-BD31-4B8C-83A1-F6EECF244321}">
                <p14:modId xmlns:p14="http://schemas.microsoft.com/office/powerpoint/2010/main" val="2154568756"/>
              </p:ext>
            </p:extLst>
          </p:nvPr>
        </p:nvGraphicFramePr>
        <p:xfrm>
          <a:off x="3759896" y="1123837"/>
          <a:ext cx="7728267" cy="5087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Connector 5">
            <a:extLst>
              <a:ext uri="{FF2B5EF4-FFF2-40B4-BE49-F238E27FC236}">
                <a16:creationId xmlns:a16="http://schemas.microsoft.com/office/drawing/2014/main" id="{BC9191C3-C8CB-DF4C-93E6-2801D59BD3BF}"/>
              </a:ext>
            </a:extLst>
          </p:cNvPr>
          <p:cNvCxnSpPr/>
          <p:nvPr/>
        </p:nvCxnSpPr>
        <p:spPr>
          <a:xfrm flipH="1">
            <a:off x="6096000" y="3031067"/>
            <a:ext cx="423333" cy="39793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8091265-4FDC-D544-B832-42ED59FC7AF7}"/>
              </a:ext>
            </a:extLst>
          </p:cNvPr>
          <p:cNvCxnSpPr>
            <a:cxnSpLocks/>
          </p:cNvCxnSpPr>
          <p:nvPr/>
        </p:nvCxnSpPr>
        <p:spPr>
          <a:xfrm>
            <a:off x="7640554" y="3048000"/>
            <a:ext cx="0" cy="39336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DA693D5-1F20-1C4C-9167-0B7D4E1B4C14}"/>
              </a:ext>
            </a:extLst>
          </p:cNvPr>
          <p:cNvCxnSpPr>
            <a:cxnSpLocks/>
          </p:cNvCxnSpPr>
          <p:nvPr/>
        </p:nvCxnSpPr>
        <p:spPr>
          <a:xfrm>
            <a:off x="8607511" y="3031067"/>
            <a:ext cx="495852" cy="397933"/>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074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99EF1BD8-28AA-40FA-826B-D0983274C494}"/>
                                            </p:graphicEl>
                                          </p:spTgt>
                                        </p:tgtEl>
                                        <p:attrNameLst>
                                          <p:attrName>style.visibility</p:attrName>
                                        </p:attrNameLst>
                                      </p:cBhvr>
                                      <p:to>
                                        <p:strVal val="visible"/>
                                      </p:to>
                                    </p:set>
                                    <p:animEffect transition="in" filter="fade">
                                      <p:cBhvr>
                                        <p:cTn id="7" dur="500"/>
                                        <p:tgtEl>
                                          <p:spTgt spid="5">
                                            <p:graphicEl>
                                              <a:dgm id="{99EF1BD8-28AA-40FA-826B-D0983274C494}"/>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graphicEl>
                                              <a:dgm id="{6B91EB5E-F4F1-4682-9E20-1986EBD82618}"/>
                                            </p:graphicEl>
                                          </p:spTgt>
                                        </p:tgtEl>
                                        <p:attrNameLst>
                                          <p:attrName>style.visibility</p:attrName>
                                        </p:attrNameLst>
                                      </p:cBhvr>
                                      <p:to>
                                        <p:strVal val="visible"/>
                                      </p:to>
                                    </p:set>
                                    <p:animEffect transition="in" filter="fade">
                                      <p:cBhvr>
                                        <p:cTn id="10" dur="500"/>
                                        <p:tgtEl>
                                          <p:spTgt spid="5">
                                            <p:graphicEl>
                                              <a:dgm id="{6B91EB5E-F4F1-4682-9E20-1986EBD82618}"/>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graphicEl>
                                              <a:dgm id="{D301DFFE-4497-465C-9118-FC0417F2590C}"/>
                                            </p:graphicEl>
                                          </p:spTgt>
                                        </p:tgtEl>
                                        <p:attrNameLst>
                                          <p:attrName>style.visibility</p:attrName>
                                        </p:attrNameLst>
                                      </p:cBhvr>
                                      <p:to>
                                        <p:strVal val="visible"/>
                                      </p:to>
                                    </p:set>
                                    <p:animEffect transition="in" filter="fade">
                                      <p:cBhvr>
                                        <p:cTn id="13" dur="500"/>
                                        <p:tgtEl>
                                          <p:spTgt spid="5">
                                            <p:graphicEl>
                                              <a:dgm id="{D301DFFE-4497-465C-9118-FC0417F2590C}"/>
                                            </p:graphic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graphicEl>
                                              <a:dgm id="{B55C41F4-FE24-451B-8147-8F005C587B3B}"/>
                                            </p:graphicEl>
                                          </p:spTgt>
                                        </p:tgtEl>
                                        <p:attrNameLst>
                                          <p:attrName>style.visibility</p:attrName>
                                        </p:attrNameLst>
                                      </p:cBhvr>
                                      <p:to>
                                        <p:strVal val="visible"/>
                                      </p:to>
                                    </p:set>
                                    <p:animEffect transition="in" filter="fade">
                                      <p:cBhvr>
                                        <p:cTn id="16" dur="500"/>
                                        <p:tgtEl>
                                          <p:spTgt spid="5">
                                            <p:graphicEl>
                                              <a:dgm id="{B55C41F4-FE24-451B-8147-8F005C587B3B}"/>
                                            </p:graphic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graphicEl>
                                              <a:dgm id="{C5587CAC-945B-4C2E-8E53-5542EC1C1B7D}"/>
                                            </p:graphicEl>
                                          </p:spTgt>
                                        </p:tgtEl>
                                        <p:attrNameLst>
                                          <p:attrName>style.visibility</p:attrName>
                                        </p:attrNameLst>
                                      </p:cBhvr>
                                      <p:to>
                                        <p:strVal val="visible"/>
                                      </p:to>
                                    </p:set>
                                    <p:animEffect transition="in" filter="fade">
                                      <p:cBhvr>
                                        <p:cTn id="19" dur="500"/>
                                        <p:tgtEl>
                                          <p:spTgt spid="5">
                                            <p:graphicEl>
                                              <a:dgm id="{C5587CAC-945B-4C2E-8E53-5542EC1C1B7D}"/>
                                            </p:graphic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graphicEl>
                                              <a:dgm id="{0CBEFE04-EA92-474A-8860-0829A4C56B59}"/>
                                            </p:graphicEl>
                                          </p:spTgt>
                                        </p:tgtEl>
                                        <p:attrNameLst>
                                          <p:attrName>style.visibility</p:attrName>
                                        </p:attrNameLst>
                                      </p:cBhvr>
                                      <p:to>
                                        <p:strVal val="visible"/>
                                      </p:to>
                                    </p:set>
                                    <p:animEffect transition="in" filter="fade">
                                      <p:cBhvr>
                                        <p:cTn id="22" dur="500"/>
                                        <p:tgtEl>
                                          <p:spTgt spid="5">
                                            <p:graphicEl>
                                              <a:dgm id="{0CBEFE04-EA92-474A-8860-0829A4C56B59}"/>
                                            </p:graphic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AA7850C8-8932-45FB-824D-8AB7D8469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28BB4B4-FCCA-4BB8-A5B5-7EDD9652D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80607" y="1298448"/>
            <a:ext cx="3847930" cy="3255264"/>
          </a:xfrm>
        </p:spPr>
        <p:txBody>
          <a:bodyPr vert="horz" lIns="91440" tIns="45720" rIns="91440" bIns="45720" rtlCol="0" anchor="b">
            <a:normAutofit/>
          </a:bodyPr>
          <a:lstStyle/>
          <a:p>
            <a:r>
              <a:rPr lang="en-US">
                <a:solidFill>
                  <a:srgbClr val="FFFFFF"/>
                </a:solidFill>
              </a:rPr>
              <a:t>Questions?</a:t>
            </a:r>
          </a:p>
        </p:txBody>
      </p:sp>
      <p:sp>
        <p:nvSpPr>
          <p:cNvPr id="18" name="Rectangle 17">
            <a:extLst>
              <a:ext uri="{FF2B5EF4-FFF2-40B4-BE49-F238E27FC236}">
                <a16:creationId xmlns:a16="http://schemas.microsoft.com/office/drawing/2014/main" id="{9EAD000C-FECC-4415-AB14-16AC3974C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2727" y="758952"/>
            <a:ext cx="3379859" cy="319149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s &amp; Speech Bubbles.jpg"/>
          <p:cNvPicPr>
            <a:picLocks noChangeAspect="1"/>
          </p:cNvPicPr>
          <p:nvPr/>
        </p:nvPicPr>
        <p:blipFill>
          <a:blip r:embed="rId2">
            <a:extLst>
              <a:ext uri="{BEBA8EAE-BF5A-486C-A8C5-ECC9F3942E4B}">
                <a14:imgProps xmlns:a14="http://schemas.microsoft.com/office/drawing/2010/main">
                  <a14:imgLayer r:embed="rId3">
                    <a14:imgEffect>
                      <a14:backgroundRemoval t="4750" b="97217" l="3927" r="91170">
                        <a14:foregroundMark x1="31968" y1="70046" x2="31968" y2="70046"/>
                        <a14:foregroundMark x1="29053" y1="88049" x2="29053" y2="88049"/>
                        <a14:foregroundMark x1="46107" y1="77171" x2="46107" y2="77171"/>
                        <a14:foregroundMark x1="42518" y1="91471" x2="42518" y2="91471"/>
                        <a14:foregroundMark x1="57550" y1="65960" x2="57550" y2="65960"/>
                        <a14:foregroundMark x1="54634" y1="79571" x2="54853" y2="79571"/>
                        <a14:foregroundMark x1="73711" y1="76507" x2="73711" y2="76507"/>
                        <a14:foregroundMark x1="68773" y1="91113" x2="68773" y2="91113"/>
                      </a14:backgroundRemoval>
                    </a14:imgEffect>
                  </a14:imgLayer>
                </a14:imgProps>
              </a:ext>
              <a:ext uri="{28A0092B-C50C-407E-A947-70E740481C1C}">
                <a14:useLocalDpi xmlns:a14="http://schemas.microsoft.com/office/drawing/2010/main" val="0"/>
              </a:ext>
            </a:extLst>
          </a:blip>
          <a:stretch>
            <a:fillRect/>
          </a:stretch>
        </p:blipFill>
        <p:spPr>
          <a:xfrm>
            <a:off x="5275608" y="1346845"/>
            <a:ext cx="3054096" cy="2015703"/>
          </a:xfrm>
          <a:prstGeom prst="rect">
            <a:avLst/>
          </a:prstGeom>
        </p:spPr>
      </p:pic>
      <p:sp>
        <p:nvSpPr>
          <p:cNvPr id="20" name="Rectangle 19">
            <a:extLst>
              <a:ext uri="{FF2B5EF4-FFF2-40B4-BE49-F238E27FC236}">
                <a16:creationId xmlns:a16="http://schemas.microsoft.com/office/drawing/2014/main" id="{C4A9CF7B-6D34-42D7-9614-7AA889926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758952"/>
            <a:ext cx="2849303" cy="18309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36CCAB5-616C-4A33-8256-D740D31FA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0640" y="4090151"/>
            <a:ext cx="3371946" cy="19997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472A6C1-76CF-4215-B818-52CFF4D7A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2722807"/>
            <a:ext cx="2849303" cy="33670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question mark.png"/>
          <p:cNvPicPr>
            <a:picLocks noChangeAspect="1"/>
          </p:cNvPicPr>
          <p:nvPr/>
        </p:nvPicPr>
        <p:blipFill>
          <a:blip r:embed="rId4">
            <a:extLst>
              <a:ext uri="{BEBA8EAE-BF5A-486C-A8C5-ECC9F3942E4B}">
                <a14:imgProps xmlns:a14="http://schemas.microsoft.com/office/drawing/2010/main">
                  <a14:imgLayer r:embed="rId5">
                    <a14:imgEffect>
                      <a14:backgroundRemoval t="177" b="100000" l="1124" r="97472"/>
                    </a14:imgEffect>
                  </a14:imgLayer>
                </a14:imgProps>
              </a:ext>
              <a:ext uri="{28A0092B-C50C-407E-A947-70E740481C1C}">
                <a14:useLocalDpi xmlns:a14="http://schemas.microsoft.com/office/drawing/2010/main" val="0"/>
              </a:ext>
            </a:extLst>
          </a:blip>
          <a:stretch>
            <a:fillRect/>
          </a:stretch>
        </p:blipFill>
        <p:spPr>
          <a:xfrm>
            <a:off x="9106979" y="2888451"/>
            <a:ext cx="1912559" cy="3035808"/>
          </a:xfrm>
          <a:prstGeom prst="rect">
            <a:avLst/>
          </a:prstGeom>
        </p:spPr>
      </p:pic>
      <p:sp>
        <p:nvSpPr>
          <p:cNvPr id="26" name="Rectangle 25">
            <a:extLst>
              <a:ext uri="{FF2B5EF4-FFF2-40B4-BE49-F238E27FC236}">
                <a16:creationId xmlns:a16="http://schemas.microsoft.com/office/drawing/2014/main" id="{E61CE9D6-3D74-4540-A98B-232824586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873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545F6-8B48-F649-A431-FCDB72934326}"/>
              </a:ext>
            </a:extLst>
          </p:cNvPr>
          <p:cNvSpPr>
            <a:spLocks noGrp="1"/>
          </p:cNvSpPr>
          <p:nvPr>
            <p:ph type="title"/>
          </p:nvPr>
        </p:nvSpPr>
        <p:spPr/>
        <p:txBody>
          <a:bodyPr/>
          <a:lstStyle/>
          <a:p>
            <a:r>
              <a:rPr lang="en-US" dirty="0"/>
              <a:t>Extra Slides</a:t>
            </a:r>
          </a:p>
        </p:txBody>
      </p:sp>
      <p:sp>
        <p:nvSpPr>
          <p:cNvPr id="3" name="Text Placeholder 2">
            <a:extLst>
              <a:ext uri="{FF2B5EF4-FFF2-40B4-BE49-F238E27FC236}">
                <a16:creationId xmlns:a16="http://schemas.microsoft.com/office/drawing/2014/main" id="{0CEBC113-329F-9646-B8CF-F6AB96106E1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7667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9203ABB4-7E2A-4248-9FE7-4A419AFF2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26970D-C1E5-4FB1-84E8-86CB9CED1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630CD78-EE4A-004E-9D44-D952CA19DB04}"/>
              </a:ext>
            </a:extLst>
          </p:cNvPr>
          <p:cNvSpPr>
            <a:spLocks noGrp="1"/>
          </p:cNvSpPr>
          <p:nvPr>
            <p:ph type="title"/>
          </p:nvPr>
        </p:nvSpPr>
        <p:spPr>
          <a:xfrm>
            <a:off x="484633" y="4981689"/>
            <a:ext cx="11071827" cy="1065690"/>
          </a:xfrm>
        </p:spPr>
        <p:txBody>
          <a:bodyPr vert="horz" lIns="91440" tIns="45720" rIns="91440" bIns="45720" rtlCol="0" anchor="b">
            <a:normAutofit fontScale="90000"/>
          </a:bodyPr>
          <a:lstStyle/>
          <a:p>
            <a:r>
              <a:rPr lang="en-US" sz="5900" b="1" spc="-100" dirty="0"/>
              <a:t>Soft Launch </a:t>
            </a:r>
            <a:br>
              <a:rPr lang="en-US" sz="5900" b="1" spc="-100" dirty="0"/>
            </a:br>
            <a:r>
              <a:rPr lang="en-US" sz="5900" b="1" spc="-100" dirty="0"/>
              <a:t>Foundations Stage - pgy2</a:t>
            </a:r>
          </a:p>
        </p:txBody>
      </p:sp>
      <p:sp>
        <p:nvSpPr>
          <p:cNvPr id="3" name="Round Same Side Corner Rectangle 2">
            <a:extLst>
              <a:ext uri="{FF2B5EF4-FFF2-40B4-BE49-F238E27FC236}">
                <a16:creationId xmlns:a16="http://schemas.microsoft.com/office/drawing/2014/main" id="{4865CC54-BDFD-4643-9170-86A73B5980EC}"/>
              </a:ext>
            </a:extLst>
          </p:cNvPr>
          <p:cNvSpPr/>
          <p:nvPr/>
        </p:nvSpPr>
        <p:spPr>
          <a:xfrm>
            <a:off x="4350157" y="810621"/>
            <a:ext cx="3650241" cy="3265188"/>
          </a:xfrm>
          <a:prstGeom prst="round2Same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07A2FA7-AD1B-FE4F-A703-C7137FC2DA76}"/>
              </a:ext>
            </a:extLst>
          </p:cNvPr>
          <p:cNvSpPr/>
          <p:nvPr/>
        </p:nvSpPr>
        <p:spPr>
          <a:xfrm>
            <a:off x="5570979" y="178339"/>
            <a:ext cx="1208598" cy="11673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694A702-509C-FD4A-97D1-9CACC18CCC4E}"/>
              </a:ext>
            </a:extLst>
          </p:cNvPr>
          <p:cNvSpPr txBox="1"/>
          <p:nvPr/>
        </p:nvSpPr>
        <p:spPr>
          <a:xfrm>
            <a:off x="5712331" y="539792"/>
            <a:ext cx="925894" cy="369332"/>
          </a:xfrm>
          <a:prstGeom prst="rect">
            <a:avLst/>
          </a:prstGeom>
          <a:noFill/>
        </p:spPr>
        <p:txBody>
          <a:bodyPr wrap="square" rtlCol="0">
            <a:spAutoFit/>
          </a:bodyPr>
          <a:lstStyle/>
          <a:p>
            <a:pPr algn="ctr"/>
            <a:r>
              <a:rPr lang="en-US" b="1" dirty="0">
                <a:solidFill>
                  <a:schemeClr val="bg1"/>
                </a:solidFill>
              </a:rPr>
              <a:t>pgy2</a:t>
            </a:r>
          </a:p>
        </p:txBody>
      </p:sp>
      <p:sp>
        <p:nvSpPr>
          <p:cNvPr id="7" name="TextBox 6">
            <a:extLst>
              <a:ext uri="{FF2B5EF4-FFF2-40B4-BE49-F238E27FC236}">
                <a16:creationId xmlns:a16="http://schemas.microsoft.com/office/drawing/2014/main" id="{F0DA43B9-7AC6-974F-BE8B-88C99446911D}"/>
              </a:ext>
            </a:extLst>
          </p:cNvPr>
          <p:cNvSpPr txBox="1"/>
          <p:nvPr/>
        </p:nvSpPr>
        <p:spPr>
          <a:xfrm>
            <a:off x="4671460" y="1707111"/>
            <a:ext cx="3007633" cy="1631216"/>
          </a:xfrm>
          <a:prstGeom prst="rect">
            <a:avLst/>
          </a:prstGeom>
          <a:noFill/>
        </p:spPr>
        <p:txBody>
          <a:bodyPr wrap="square" rtlCol="0">
            <a:spAutoFit/>
          </a:bodyPr>
          <a:lstStyle/>
          <a:p>
            <a:pPr algn="ctr"/>
            <a:r>
              <a:rPr lang="en-US" sz="2000" dirty="0">
                <a:solidFill>
                  <a:schemeClr val="bg1"/>
                </a:solidFill>
              </a:rPr>
              <a:t>General Adult Inpatient </a:t>
            </a:r>
          </a:p>
          <a:p>
            <a:pPr algn="ctr"/>
            <a:endParaRPr lang="en-US" sz="2000" dirty="0">
              <a:solidFill>
                <a:schemeClr val="bg1"/>
              </a:solidFill>
            </a:endParaRPr>
          </a:p>
          <a:p>
            <a:pPr algn="ctr"/>
            <a:r>
              <a:rPr lang="en-US" sz="2000" dirty="0">
                <a:solidFill>
                  <a:schemeClr val="bg1"/>
                </a:solidFill>
              </a:rPr>
              <a:t>General Adult Outpatient</a:t>
            </a:r>
          </a:p>
          <a:p>
            <a:pPr algn="ctr"/>
            <a:endParaRPr lang="en-US" sz="2000" dirty="0">
              <a:solidFill>
                <a:schemeClr val="bg1"/>
              </a:solidFill>
            </a:endParaRPr>
          </a:p>
          <a:p>
            <a:pPr algn="ctr"/>
            <a:r>
              <a:rPr lang="en-US" sz="2000" dirty="0">
                <a:solidFill>
                  <a:schemeClr val="bg1"/>
                </a:solidFill>
              </a:rPr>
              <a:t>Emergency Psychiatry</a:t>
            </a:r>
          </a:p>
        </p:txBody>
      </p:sp>
    </p:spTree>
    <p:extLst>
      <p:ext uri="{BB962C8B-B14F-4D97-AF65-F5344CB8AC3E}">
        <p14:creationId xmlns:p14="http://schemas.microsoft.com/office/powerpoint/2010/main" val="2367921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AA306A-A1BA-7B49-85BB-65B147DF0713}"/>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B4D9ACAA-60C3-4E4D-A2AC-87E455B7F888}"/>
              </a:ext>
            </a:extLst>
          </p:cNvPr>
          <p:cNvSpPr>
            <a:spLocks noGrp="1"/>
          </p:cNvSpPr>
          <p:nvPr>
            <p:ph idx="1"/>
          </p:nvPr>
        </p:nvSpPr>
        <p:spPr/>
        <p:txBody>
          <a:bodyPr/>
          <a:lstStyle/>
          <a:p>
            <a:r>
              <a:rPr lang="en-US" dirty="0"/>
              <a:t>Summary Slide:</a:t>
            </a:r>
          </a:p>
          <a:p>
            <a:pPr lvl="1"/>
            <a:r>
              <a:rPr lang="en-US" dirty="0"/>
              <a:t>Feedback is the key</a:t>
            </a:r>
          </a:p>
          <a:p>
            <a:pPr lvl="1"/>
            <a:r>
              <a:rPr lang="en-US" dirty="0"/>
              <a:t>Time WILL STILL MATTER</a:t>
            </a:r>
          </a:p>
          <a:p>
            <a:pPr lvl="1"/>
            <a:r>
              <a:rPr lang="en-US" dirty="0"/>
              <a:t>Will still be end-unit evaluations (ITARs)</a:t>
            </a:r>
          </a:p>
          <a:p>
            <a:pPr lvl="1"/>
            <a:r>
              <a:rPr lang="en-US" dirty="0"/>
              <a:t>Residents will follow curriculum map as a guide</a:t>
            </a:r>
          </a:p>
          <a:p>
            <a:pPr lvl="1"/>
            <a:r>
              <a:rPr lang="en-US" dirty="0"/>
              <a:t>Competencies are described as </a:t>
            </a:r>
            <a:r>
              <a:rPr lang="en-US" dirty="0" err="1"/>
              <a:t>Entrustable</a:t>
            </a:r>
            <a:r>
              <a:rPr lang="en-US" dirty="0"/>
              <a:t> Professional Acts</a:t>
            </a:r>
          </a:p>
          <a:p>
            <a:pPr lvl="1"/>
            <a:r>
              <a:rPr lang="en-US" dirty="0"/>
              <a:t>Milestones are the smaller component parts of an EPA</a:t>
            </a:r>
          </a:p>
          <a:p>
            <a:pPr lvl="1"/>
            <a:r>
              <a:rPr lang="en-US" dirty="0"/>
              <a:t>EPAs are assessed using </a:t>
            </a:r>
            <a:r>
              <a:rPr lang="en-US" dirty="0" err="1"/>
              <a:t>Entrustability</a:t>
            </a:r>
            <a:r>
              <a:rPr lang="en-US" dirty="0"/>
              <a:t> Scale using Work Based Assessments</a:t>
            </a:r>
          </a:p>
          <a:p>
            <a:pPr lvl="1"/>
            <a:r>
              <a:rPr lang="en-US" dirty="0"/>
              <a:t>The Competence Committee monitors progress over time &amp; assesses readiness for promotion to the next stage</a:t>
            </a:r>
          </a:p>
        </p:txBody>
      </p:sp>
    </p:spTree>
    <p:extLst>
      <p:ext uri="{BB962C8B-B14F-4D97-AF65-F5344CB8AC3E}">
        <p14:creationId xmlns:p14="http://schemas.microsoft.com/office/powerpoint/2010/main" val="424341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B4B5CC49-6FAE-42FA-99B6-A3FDA8C68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78E6568-206C-0049-8714-4B7673B41301}"/>
              </a:ext>
            </a:extLst>
          </p:cNvPr>
          <p:cNvSpPr>
            <a:spLocks noGrp="1"/>
          </p:cNvSpPr>
          <p:nvPr>
            <p:ph type="ctrTitle"/>
          </p:nvPr>
        </p:nvSpPr>
        <p:spPr>
          <a:xfrm>
            <a:off x="1703295" y="1083732"/>
            <a:ext cx="5509628" cy="4690534"/>
          </a:xfrm>
        </p:spPr>
        <p:txBody>
          <a:bodyPr anchor="ctr">
            <a:normAutofit/>
          </a:bodyPr>
          <a:lstStyle/>
          <a:p>
            <a:pPr algn="r"/>
            <a:r>
              <a:rPr lang="en-US" sz="6700">
                <a:solidFill>
                  <a:schemeClr val="tx1">
                    <a:lumMod val="75000"/>
                    <a:lumOff val="25000"/>
                  </a:schemeClr>
                </a:solidFill>
              </a:rPr>
              <a:t>What is different ab0ut Competency Based Medical Education?</a:t>
            </a:r>
          </a:p>
        </p:txBody>
      </p:sp>
      <p:sp>
        <p:nvSpPr>
          <p:cNvPr id="19" name="Rectangle 9">
            <a:extLst>
              <a:ext uri="{FF2B5EF4-FFF2-40B4-BE49-F238E27FC236}">
                <a16:creationId xmlns:a16="http://schemas.microsoft.com/office/drawing/2014/main" id="{E6BC9B4A-2119-4645-B4CA-7817D5FAF4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0" name="Straight Connector 11">
            <a:extLst>
              <a:ext uri="{FF2B5EF4-FFF2-40B4-BE49-F238E27FC236}">
                <a16:creationId xmlns:a16="http://schemas.microsoft.com/office/drawing/2014/main" id="{158D888F-D87A-4C3C-BD82-273E4C8C5E8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13">
            <a:extLst>
              <a:ext uri="{FF2B5EF4-FFF2-40B4-BE49-F238E27FC236}">
                <a16:creationId xmlns:a16="http://schemas.microsoft.com/office/drawing/2014/main" id="{99A2CD81-3BB6-4ED6-A50F-DC14F37A9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577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8CD9A5F-80A5-4247-BAB1-81BC93F79F15}"/>
              </a:ext>
            </a:extLst>
          </p:cNvPr>
          <p:cNvPicPr>
            <a:picLocks noChangeAspect="1"/>
          </p:cNvPicPr>
          <p:nvPr/>
        </p:nvPicPr>
        <p:blipFill>
          <a:blip r:embed="rId2"/>
          <a:stretch>
            <a:fillRect/>
          </a:stretch>
        </p:blipFill>
        <p:spPr>
          <a:xfrm>
            <a:off x="8738930" y="2085681"/>
            <a:ext cx="1961597" cy="3107699"/>
          </a:xfrm>
          <a:prstGeom prst="rect">
            <a:avLst/>
          </a:prstGeom>
        </p:spPr>
      </p:pic>
    </p:spTree>
    <p:extLst>
      <p:ext uri="{BB962C8B-B14F-4D97-AF65-F5344CB8AC3E}">
        <p14:creationId xmlns:p14="http://schemas.microsoft.com/office/powerpoint/2010/main" val="3422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2947482" cy="4601183"/>
          </a:xfrm>
        </p:spPr>
        <p:txBody>
          <a:bodyPr>
            <a:normAutofit/>
          </a:bodyPr>
          <a:lstStyle/>
          <a:p>
            <a:r>
              <a:rPr lang="en-US" b="1"/>
              <a:t>What is</a:t>
            </a:r>
            <a:br>
              <a:rPr lang="en-US" b="1"/>
            </a:br>
            <a:r>
              <a:rPr lang="en-US" b="1"/>
              <a:t>Competency Based Medical Education? </a:t>
            </a:r>
          </a:p>
        </p:txBody>
      </p:sp>
      <p:sp>
        <p:nvSpPr>
          <p:cNvPr id="3" name="Content Placeholder 2"/>
          <p:cNvSpPr>
            <a:spLocks noGrp="1"/>
          </p:cNvSpPr>
          <p:nvPr>
            <p:ph idx="1"/>
          </p:nvPr>
        </p:nvSpPr>
        <p:spPr>
          <a:xfrm>
            <a:off x="3645488" y="919400"/>
            <a:ext cx="3585891" cy="5120640"/>
          </a:xfrm>
        </p:spPr>
        <p:txBody>
          <a:bodyPr>
            <a:normAutofit/>
          </a:bodyPr>
          <a:lstStyle/>
          <a:p>
            <a:pPr marL="0" indent="0">
              <a:buNone/>
            </a:pPr>
            <a:r>
              <a:rPr lang="en-US" dirty="0"/>
              <a:t>Currently, </a:t>
            </a:r>
          </a:p>
          <a:p>
            <a:pPr lvl="1"/>
            <a:r>
              <a:rPr lang="en-US" sz="2000" dirty="0"/>
              <a:t>Time is emphasized as a marker of resident having acquired the required knowledge &amp; skills.</a:t>
            </a:r>
          </a:p>
        </p:txBody>
      </p:sp>
      <p:pic>
        <p:nvPicPr>
          <p:cNvPr id="4" name="Picture 3" descr="Program Schematics Pict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1379" y="1787365"/>
            <a:ext cx="4512946" cy="3384710"/>
          </a:xfrm>
          <a:prstGeom prst="rect">
            <a:avLst/>
          </a:prstGeom>
        </p:spPr>
      </p:pic>
    </p:spTree>
    <p:extLst>
      <p:ext uri="{BB962C8B-B14F-4D97-AF65-F5344CB8AC3E}">
        <p14:creationId xmlns:p14="http://schemas.microsoft.com/office/powerpoint/2010/main" val="258244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2947482" cy="4601183"/>
          </a:xfrm>
        </p:spPr>
        <p:txBody>
          <a:bodyPr>
            <a:normAutofit/>
          </a:bodyPr>
          <a:lstStyle/>
          <a:p>
            <a:r>
              <a:rPr lang="en-US" b="1" dirty="0"/>
              <a:t>What is</a:t>
            </a:r>
            <a:br>
              <a:rPr lang="en-US" b="1" dirty="0"/>
            </a:br>
            <a:r>
              <a:rPr lang="en-US" b="1" dirty="0"/>
              <a:t>Competency Based Medical Education? </a:t>
            </a:r>
          </a:p>
        </p:txBody>
      </p:sp>
      <p:sp>
        <p:nvSpPr>
          <p:cNvPr id="3" name="Content Placeholder 2"/>
          <p:cNvSpPr>
            <a:spLocks noGrp="1"/>
          </p:cNvSpPr>
          <p:nvPr>
            <p:ph idx="1"/>
          </p:nvPr>
        </p:nvSpPr>
        <p:spPr>
          <a:xfrm>
            <a:off x="1726660" y="1318718"/>
            <a:ext cx="8060278" cy="5120640"/>
          </a:xfrm>
        </p:spPr>
        <p:txBody>
          <a:bodyPr>
            <a:normAutofit/>
          </a:bodyPr>
          <a:lstStyle/>
          <a:p>
            <a:pPr lvl="4"/>
            <a:r>
              <a:rPr lang="en-US" sz="2400" dirty="0"/>
              <a:t>Problem with our current system of assessment:</a:t>
            </a:r>
          </a:p>
          <a:p>
            <a:pPr lvl="5"/>
            <a:r>
              <a:rPr lang="en-US" sz="2400" dirty="0"/>
              <a:t>Mainly at the end of the experience</a:t>
            </a:r>
          </a:p>
          <a:p>
            <a:pPr lvl="5"/>
            <a:r>
              <a:rPr lang="en-US" sz="2400" dirty="0"/>
              <a:t>Evaluations are not always useful</a:t>
            </a:r>
          </a:p>
          <a:p>
            <a:pPr lvl="5"/>
            <a:r>
              <a:rPr lang="en-US" sz="2400" dirty="0"/>
              <a:t>Inter-evaluator inconsistency</a:t>
            </a:r>
          </a:p>
          <a:p>
            <a:pPr lvl="5"/>
            <a:r>
              <a:rPr lang="en-US" sz="2400" dirty="0"/>
              <a:t>Not capturing concerns early</a:t>
            </a:r>
          </a:p>
          <a:p>
            <a:pPr lvl="5"/>
            <a:r>
              <a:rPr lang="en-US" sz="2400" dirty="0"/>
              <a:t>Less effective at promoting development</a:t>
            </a:r>
          </a:p>
          <a:p>
            <a:pPr marL="857250" lvl="4" indent="0">
              <a:buFont typeface="Wingdings 2" pitchFamily="18" charset="2"/>
              <a:buNone/>
            </a:pPr>
            <a:r>
              <a:rPr lang="en-US" sz="1700" dirty="0"/>
              <a:t>	 </a:t>
            </a:r>
          </a:p>
          <a:p>
            <a:pPr marL="0" indent="0">
              <a:buFont typeface="Wingdings 2" pitchFamily="18" charset="2"/>
              <a:buNone/>
            </a:pPr>
            <a:endParaRPr lang="en-US" sz="1700" dirty="0"/>
          </a:p>
        </p:txBody>
      </p:sp>
      <p:pic>
        <p:nvPicPr>
          <p:cNvPr id="9" name="Graphic 8" descr="Magnifying glass">
            <a:extLst>
              <a:ext uri="{FF2B5EF4-FFF2-40B4-BE49-F238E27FC236}">
                <a16:creationId xmlns:a16="http://schemas.microsoft.com/office/drawing/2014/main" id="{DBB2065A-A385-40F1-975A-A9326CA4A4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03957" y="1500188"/>
            <a:ext cx="2751772" cy="2751772"/>
          </a:xfrm>
          <a:prstGeom prst="rect">
            <a:avLst/>
          </a:prstGeom>
        </p:spPr>
      </p:pic>
    </p:spTree>
    <p:extLst>
      <p:ext uri="{BB962C8B-B14F-4D97-AF65-F5344CB8AC3E}">
        <p14:creationId xmlns:p14="http://schemas.microsoft.com/office/powerpoint/2010/main" val="398594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2947482" cy="4601183"/>
          </a:xfrm>
        </p:spPr>
        <p:txBody>
          <a:bodyPr/>
          <a:lstStyle/>
          <a:p>
            <a:r>
              <a:rPr lang="en-US" b="1"/>
              <a:t>What is Competency Based Medical Education?</a:t>
            </a:r>
            <a:br>
              <a:rPr lang="en-US" sz="2550"/>
            </a:br>
            <a:endParaRPr lang="en-US" sz="2550" dirty="0"/>
          </a:p>
        </p:txBody>
      </p:sp>
      <p:sp>
        <p:nvSpPr>
          <p:cNvPr id="3" name="Content Placeholder 2"/>
          <p:cNvSpPr>
            <a:spLocks noGrp="1"/>
          </p:cNvSpPr>
          <p:nvPr>
            <p:ph idx="1"/>
          </p:nvPr>
        </p:nvSpPr>
        <p:spPr>
          <a:xfrm>
            <a:off x="3843338" y="1359727"/>
            <a:ext cx="7315200" cy="5120640"/>
          </a:xfrm>
        </p:spPr>
        <p:txBody>
          <a:bodyPr>
            <a:normAutofit fontScale="92500"/>
          </a:bodyPr>
          <a:lstStyle/>
          <a:p>
            <a:endParaRPr lang="en-US" dirty="0"/>
          </a:p>
          <a:p>
            <a:pPr marL="0" indent="0">
              <a:buNone/>
            </a:pPr>
            <a:endParaRPr lang="en-US" sz="2600" dirty="0"/>
          </a:p>
          <a:p>
            <a:r>
              <a:rPr lang="en-US" sz="2600" dirty="0"/>
              <a:t>CBME:</a:t>
            </a:r>
          </a:p>
          <a:p>
            <a:pPr lvl="1"/>
            <a:r>
              <a:rPr lang="en-US" sz="2600" dirty="0"/>
              <a:t>Rotations will still be defined times</a:t>
            </a:r>
          </a:p>
          <a:p>
            <a:pPr lvl="1"/>
            <a:r>
              <a:rPr lang="en-US" sz="2600" dirty="0"/>
              <a:t>Emphasize acquisition of knowledge &amp; skills</a:t>
            </a:r>
          </a:p>
          <a:p>
            <a:pPr lvl="1"/>
            <a:r>
              <a:rPr lang="en-US" sz="2600" dirty="0"/>
              <a:t>Organized around outcomes expected of a resident</a:t>
            </a:r>
          </a:p>
          <a:p>
            <a:pPr lvl="1"/>
            <a:r>
              <a:rPr lang="en-US" sz="2600" dirty="0"/>
              <a:t>Advancement dependent on achieving those expected outcomes</a:t>
            </a:r>
          </a:p>
          <a:p>
            <a:pPr lvl="1"/>
            <a:r>
              <a:rPr lang="en-US" sz="2600" dirty="0"/>
              <a:t>Allow more frequent, low-stakes assessments &amp; feedback</a:t>
            </a:r>
          </a:p>
          <a:p>
            <a:pPr lvl="1">
              <a:spcBef>
                <a:spcPts val="0"/>
              </a:spcBef>
            </a:pPr>
            <a:r>
              <a:rPr lang="en-US" sz="2600" dirty="0"/>
              <a:t>Foster effective feedback</a:t>
            </a:r>
          </a:p>
          <a:p>
            <a:pPr lvl="1">
              <a:spcBef>
                <a:spcPts val="0"/>
              </a:spcBef>
            </a:pPr>
            <a:r>
              <a:rPr lang="en-US" sz="2600" dirty="0"/>
              <a:t>Allow residents to be more open to feedback</a:t>
            </a:r>
            <a:r>
              <a:rPr lang="en-US" sz="2400" dirty="0"/>
              <a:t>	</a:t>
            </a:r>
          </a:p>
          <a:p>
            <a:pPr marL="0" indent="0">
              <a:spcBef>
                <a:spcPts val="0"/>
              </a:spcBef>
              <a:buNone/>
            </a:pPr>
            <a:r>
              <a:rPr lang="en-US" dirty="0"/>
              <a:t>	</a:t>
            </a:r>
          </a:p>
          <a:p>
            <a:endParaRPr lang="en-US" dirty="0"/>
          </a:p>
          <a:p>
            <a:endParaRPr lang="en-US" dirty="0"/>
          </a:p>
          <a:p>
            <a:endParaRPr lang="en-US" dirty="0"/>
          </a:p>
          <a:p>
            <a:endParaRPr lang="en-US" dirty="0"/>
          </a:p>
        </p:txBody>
      </p:sp>
      <p:pic>
        <p:nvPicPr>
          <p:cNvPr id="8" name="Graphic 7" descr="Checkmark">
            <a:extLst>
              <a:ext uri="{FF2B5EF4-FFF2-40B4-BE49-F238E27FC236}">
                <a16:creationId xmlns:a16="http://schemas.microsoft.com/office/drawing/2014/main" id="{16DB02A4-18E2-E744-823F-8ECE1F50C5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10750" y="685833"/>
            <a:ext cx="1347788" cy="1347788"/>
          </a:xfrm>
          <a:prstGeom prst="rect">
            <a:avLst/>
          </a:prstGeom>
        </p:spPr>
      </p:pic>
    </p:spTree>
    <p:extLst>
      <p:ext uri="{BB962C8B-B14F-4D97-AF65-F5344CB8AC3E}">
        <p14:creationId xmlns:p14="http://schemas.microsoft.com/office/powerpoint/2010/main" val="123593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TotalTime>
  <Words>2312</Words>
  <Application>Microsoft Macintosh PowerPoint</Application>
  <PresentationFormat>Widescreen</PresentationFormat>
  <Paragraphs>322</Paragraphs>
  <Slides>53</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Calibri</vt:lpstr>
      <vt:lpstr>Corbel</vt:lpstr>
      <vt:lpstr>Lucida Grande</vt:lpstr>
      <vt:lpstr>Verdana</vt:lpstr>
      <vt:lpstr>Wingdings 2</vt:lpstr>
      <vt:lpstr>Frame</vt:lpstr>
      <vt:lpstr>On the Road  to Competency Based Medical Education!</vt:lpstr>
      <vt:lpstr>We are doing well…</vt:lpstr>
      <vt:lpstr>PowerPoint Presentation</vt:lpstr>
      <vt:lpstr>Why Move to CBME?</vt:lpstr>
      <vt:lpstr>Why move to Competency Based Medical Education?</vt:lpstr>
      <vt:lpstr>What is different ab0ut Competency Based Medical Education?</vt:lpstr>
      <vt:lpstr>What is Competency Based Medical Education? </vt:lpstr>
      <vt:lpstr>What is Competency Based Medical Education? </vt:lpstr>
      <vt:lpstr>What is Competency Based Medical Education? </vt:lpstr>
      <vt:lpstr>What is this going to look like?</vt:lpstr>
      <vt:lpstr>Training Requirements   Current:</vt:lpstr>
      <vt:lpstr>PowerPoint Presentation</vt:lpstr>
      <vt:lpstr>Competence Continuum  -Stages of Training-</vt:lpstr>
      <vt:lpstr>Key Points</vt:lpstr>
      <vt:lpstr>During each stage of training there will be defined Competencies  (i.e. knowledge &amp; skills)  that a resident must acquire  </vt:lpstr>
      <vt:lpstr>Entrustable Professional Activities    (EPAs)</vt:lpstr>
      <vt:lpstr>Entrustable Professional Activities  (EPAs)</vt:lpstr>
      <vt:lpstr>Developmental Milestones</vt:lpstr>
      <vt:lpstr>Developmental  Milestones</vt:lpstr>
      <vt:lpstr>The Royal College will define which EPAs a resident must acquire before they can advance to the next Stage of Training.</vt:lpstr>
      <vt:lpstr>Key Points</vt:lpstr>
      <vt:lpstr>How will this work?</vt:lpstr>
      <vt:lpstr>PowerPoint Presentation</vt:lpstr>
      <vt:lpstr>PowerPoint Presentation</vt:lpstr>
      <vt:lpstr>Competence  Committee</vt:lpstr>
      <vt:lpstr>Key Points</vt:lpstr>
      <vt:lpstr>Entrustability Scale</vt:lpstr>
      <vt:lpstr>Entrustment Scale </vt:lpstr>
      <vt:lpstr>Work-Based Assessment  (WBA)</vt:lpstr>
      <vt:lpstr>Assessment of EPAs</vt:lpstr>
      <vt:lpstr>Other Evals Will Still Matter</vt:lpstr>
      <vt:lpstr>Key Points</vt:lpstr>
      <vt:lpstr>Academic  Coaches</vt:lpstr>
      <vt:lpstr>Academic Coaches</vt:lpstr>
      <vt:lpstr>PowerPoint Presentation</vt:lpstr>
      <vt:lpstr>PowerPoint Presentation</vt:lpstr>
      <vt:lpstr>Proposed Timeline</vt:lpstr>
      <vt:lpstr>Go-Live</vt:lpstr>
      <vt:lpstr>Soft Launch</vt:lpstr>
      <vt:lpstr>Roll-Out</vt:lpstr>
      <vt:lpstr>Soft Launch July 2019</vt:lpstr>
      <vt:lpstr>Soft Launch Transition to Discipline Stage</vt:lpstr>
      <vt:lpstr>Transition to Discipline EPAs</vt:lpstr>
      <vt:lpstr>PowerPoint Presentation</vt:lpstr>
      <vt:lpstr>Soft Launch  Foundations Stage - pgy1</vt:lpstr>
      <vt:lpstr>Foundations of Discipline EPAs  </vt:lpstr>
      <vt:lpstr>Foundations of Discipline EPAs  </vt:lpstr>
      <vt:lpstr>Faculty &amp; Resident Development</vt:lpstr>
      <vt:lpstr>Key Points</vt:lpstr>
      <vt:lpstr>Questions?</vt:lpstr>
      <vt:lpstr>Extra Slides</vt:lpstr>
      <vt:lpstr>Soft Launch  Foundations Stage - pgy2</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the Road  to Competency Based Medical Education!</dc:title>
  <dc:creator>JoAnn Corey</dc:creator>
  <cp:lastModifiedBy>JoAnn Corey</cp:lastModifiedBy>
  <cp:revision>37</cp:revision>
  <dcterms:created xsi:type="dcterms:W3CDTF">2019-05-05T16:12:52Z</dcterms:created>
  <dcterms:modified xsi:type="dcterms:W3CDTF">2021-02-06T12:12:02Z</dcterms:modified>
</cp:coreProperties>
</file>