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3"/>
  </p:notesMasterIdLst>
  <p:sldIdLst>
    <p:sldId id="257" r:id="rId2"/>
    <p:sldId id="421" r:id="rId3"/>
    <p:sldId id="411" r:id="rId4"/>
    <p:sldId id="437" r:id="rId5"/>
    <p:sldId id="385" r:id="rId6"/>
    <p:sldId id="403" r:id="rId7"/>
    <p:sldId id="434" r:id="rId8"/>
    <p:sldId id="404" r:id="rId9"/>
    <p:sldId id="412" r:id="rId10"/>
    <p:sldId id="405" r:id="rId11"/>
    <p:sldId id="406" r:id="rId12"/>
    <p:sldId id="413" r:id="rId13"/>
    <p:sldId id="390" r:id="rId14"/>
    <p:sldId id="391" r:id="rId15"/>
    <p:sldId id="392" r:id="rId16"/>
    <p:sldId id="395" r:id="rId17"/>
    <p:sldId id="414" r:id="rId18"/>
    <p:sldId id="315" r:id="rId19"/>
    <p:sldId id="435" r:id="rId20"/>
    <p:sldId id="317" r:id="rId21"/>
    <p:sldId id="44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p:restoredTop sz="83826"/>
  </p:normalViewPr>
  <p:slideViewPr>
    <p:cSldViewPr snapToGrid="0" snapToObjects="1">
      <p:cViewPr varScale="1">
        <p:scale>
          <a:sx n="92" d="100"/>
          <a:sy n="92" d="100"/>
        </p:scale>
        <p:origin x="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A877B-A497-4EF8-B70B-0107F7432862}"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74DD7A1A-3B9F-4B1C-8D51-BF11928C879F}">
      <dgm:prSet/>
      <dgm:spPr/>
      <dgm:t>
        <a:bodyPr/>
        <a:lstStyle/>
        <a:p>
          <a:r>
            <a:rPr lang="en-US" dirty="0"/>
            <a:t>Explain</a:t>
          </a:r>
        </a:p>
      </dgm:t>
    </dgm:pt>
    <dgm:pt modelId="{AF43A02D-4AC9-42ED-8DED-3B14B7CD1002}" type="parTrans" cxnId="{68E97BAE-D986-4C79-BDFB-072A6CE8BCF6}">
      <dgm:prSet/>
      <dgm:spPr/>
      <dgm:t>
        <a:bodyPr/>
        <a:lstStyle/>
        <a:p>
          <a:endParaRPr lang="en-US"/>
        </a:p>
      </dgm:t>
    </dgm:pt>
    <dgm:pt modelId="{6F8BEABB-0D25-4F14-B7F3-6B6E332F4F39}" type="sibTrans" cxnId="{68E97BAE-D986-4C79-BDFB-072A6CE8BCF6}">
      <dgm:prSet/>
      <dgm:spPr/>
      <dgm:t>
        <a:bodyPr/>
        <a:lstStyle/>
        <a:p>
          <a:endParaRPr lang="en-US"/>
        </a:p>
      </dgm:t>
    </dgm:pt>
    <dgm:pt modelId="{1977D8F1-929E-45F8-8D59-0CFE768F496C}">
      <dgm:prSet custT="1"/>
      <dgm:spPr>
        <a:solidFill>
          <a:schemeClr val="accent3">
            <a:lumMod val="20000"/>
            <a:lumOff val="80000"/>
            <a:alpha val="90000"/>
          </a:schemeClr>
        </a:solidFill>
      </dgm:spPr>
      <dgm:t>
        <a:bodyPr/>
        <a:lstStyle/>
        <a:p>
          <a:r>
            <a:rPr lang="en-US" sz="2200" dirty="0"/>
            <a:t>Help learner to do a task better, develop a skill or achieve a specific goal. </a:t>
          </a:r>
        </a:p>
      </dgm:t>
    </dgm:pt>
    <dgm:pt modelId="{8A1AFE43-B120-4309-A494-D53E36878EA4}" type="parTrans" cxnId="{5E01FA24-D552-4C14-9F36-929CF99918C9}">
      <dgm:prSet/>
      <dgm:spPr/>
      <dgm:t>
        <a:bodyPr/>
        <a:lstStyle/>
        <a:p>
          <a:endParaRPr lang="en-US"/>
        </a:p>
      </dgm:t>
    </dgm:pt>
    <dgm:pt modelId="{EB85CAFC-743A-4F36-A694-54F40B300BD0}" type="sibTrans" cxnId="{5E01FA24-D552-4C14-9F36-929CF99918C9}">
      <dgm:prSet/>
      <dgm:spPr/>
      <dgm:t>
        <a:bodyPr/>
        <a:lstStyle/>
        <a:p>
          <a:endParaRPr lang="en-US"/>
        </a:p>
      </dgm:t>
    </dgm:pt>
    <dgm:pt modelId="{78497BE5-D0B2-424F-97BA-5CCBFD01EBDE}">
      <dgm:prSet/>
      <dgm:spPr/>
      <dgm:t>
        <a:bodyPr/>
        <a:lstStyle/>
        <a:p>
          <a:r>
            <a:rPr lang="en-US" dirty="0"/>
            <a:t>Develop Skill</a:t>
          </a:r>
        </a:p>
      </dgm:t>
    </dgm:pt>
    <dgm:pt modelId="{42394E7C-7478-469B-8FEE-954CE738BD48}" type="parTrans" cxnId="{573FD7B8-0D5A-44E0-ACEE-97A77EB8B0A8}">
      <dgm:prSet/>
      <dgm:spPr/>
      <dgm:t>
        <a:bodyPr/>
        <a:lstStyle/>
        <a:p>
          <a:endParaRPr lang="en-US"/>
        </a:p>
      </dgm:t>
    </dgm:pt>
    <dgm:pt modelId="{48FB0CB9-1F3B-4849-91E3-BCBAC01F3364}" type="sibTrans" cxnId="{573FD7B8-0D5A-44E0-ACEE-97A77EB8B0A8}">
      <dgm:prSet/>
      <dgm:spPr/>
      <dgm:t>
        <a:bodyPr/>
        <a:lstStyle/>
        <a:p>
          <a:endParaRPr lang="en-US"/>
        </a:p>
      </dgm:t>
    </dgm:pt>
    <dgm:pt modelId="{0AEA3239-5E9B-4A0C-B4A8-61EC61B20ED3}">
      <dgm:prSet custT="1"/>
      <dgm:spPr>
        <a:solidFill>
          <a:schemeClr val="accent2">
            <a:lumMod val="40000"/>
            <a:lumOff val="60000"/>
            <a:alpha val="90000"/>
          </a:schemeClr>
        </a:solidFill>
      </dgm:spPr>
      <dgm:t>
        <a:bodyPr/>
        <a:lstStyle/>
        <a:p>
          <a:r>
            <a:rPr lang="en-US" sz="2200" dirty="0"/>
            <a:t>Help learner understand what adjustments will allow them to progress to the next level of capability.  </a:t>
          </a:r>
        </a:p>
      </dgm:t>
    </dgm:pt>
    <dgm:pt modelId="{205EFD60-EB93-4D6E-98E6-509A82355866}" type="parTrans" cxnId="{9A6C137D-66D6-4D4D-A0B5-48DAE4A81150}">
      <dgm:prSet/>
      <dgm:spPr/>
      <dgm:t>
        <a:bodyPr/>
        <a:lstStyle/>
        <a:p>
          <a:endParaRPr lang="en-US"/>
        </a:p>
      </dgm:t>
    </dgm:pt>
    <dgm:pt modelId="{1ECA846C-BC17-4082-933F-99478A09FC0F}" type="sibTrans" cxnId="{9A6C137D-66D6-4D4D-A0B5-48DAE4A81150}">
      <dgm:prSet/>
      <dgm:spPr/>
      <dgm:t>
        <a:bodyPr/>
        <a:lstStyle/>
        <a:p>
          <a:endParaRPr lang="en-US"/>
        </a:p>
      </dgm:t>
    </dgm:pt>
    <dgm:pt modelId="{EDCC41A5-E7E9-410F-9AF9-4730627D6287}">
      <dgm:prSet/>
      <dgm:spPr/>
      <dgm:t>
        <a:bodyPr/>
        <a:lstStyle/>
        <a:p>
          <a:r>
            <a:rPr lang="en-US" dirty="0"/>
            <a:t>Suggest Actions</a:t>
          </a:r>
        </a:p>
      </dgm:t>
    </dgm:pt>
    <dgm:pt modelId="{583FAD15-5961-411C-8E16-D08CB786D463}" type="parTrans" cxnId="{44C41D6B-CE67-477F-A9C5-F6673F239666}">
      <dgm:prSet/>
      <dgm:spPr/>
      <dgm:t>
        <a:bodyPr/>
        <a:lstStyle/>
        <a:p>
          <a:endParaRPr lang="en-US"/>
        </a:p>
      </dgm:t>
    </dgm:pt>
    <dgm:pt modelId="{48943C27-BA14-426E-9097-14F7D6EB9564}" type="sibTrans" cxnId="{44C41D6B-CE67-477F-A9C5-F6673F239666}">
      <dgm:prSet/>
      <dgm:spPr/>
      <dgm:t>
        <a:bodyPr/>
        <a:lstStyle/>
        <a:p>
          <a:endParaRPr lang="en-US"/>
        </a:p>
      </dgm:t>
    </dgm:pt>
    <dgm:pt modelId="{0FC37B04-1A63-4BD2-BBE7-D3A6B30BBB2F}">
      <dgm:prSet custT="1"/>
      <dgm:spPr/>
      <dgm:t>
        <a:bodyPr/>
        <a:lstStyle/>
        <a:p>
          <a:r>
            <a:rPr lang="en-US" sz="2200" dirty="0"/>
            <a:t>Give actionable, concrete suggestions for improvement.  </a:t>
          </a:r>
        </a:p>
      </dgm:t>
    </dgm:pt>
    <dgm:pt modelId="{7A56B02F-9307-4A03-A61D-E3003BB1E49F}" type="parTrans" cxnId="{783655BE-8DA2-45E8-8BC7-0FB71AA66030}">
      <dgm:prSet/>
      <dgm:spPr/>
      <dgm:t>
        <a:bodyPr/>
        <a:lstStyle/>
        <a:p>
          <a:endParaRPr lang="en-US"/>
        </a:p>
      </dgm:t>
    </dgm:pt>
    <dgm:pt modelId="{ECEC00FC-10B1-4843-9439-4D503D505808}" type="sibTrans" cxnId="{783655BE-8DA2-45E8-8BC7-0FB71AA66030}">
      <dgm:prSet/>
      <dgm:spPr/>
      <dgm:t>
        <a:bodyPr/>
        <a:lstStyle/>
        <a:p>
          <a:endParaRPr lang="en-US"/>
        </a:p>
      </dgm:t>
    </dgm:pt>
    <dgm:pt modelId="{9805F6C4-5AC4-1B43-A7FD-8540CD9866B1}" type="pres">
      <dgm:prSet presAssocID="{34DA877B-A497-4EF8-B70B-0107F7432862}" presName="Name0" presStyleCnt="0">
        <dgm:presLayoutVars>
          <dgm:dir/>
          <dgm:animLvl val="lvl"/>
          <dgm:resizeHandles val="exact"/>
        </dgm:presLayoutVars>
      </dgm:prSet>
      <dgm:spPr/>
    </dgm:pt>
    <dgm:pt modelId="{7207EE23-EB3A-4446-BA2A-1223E6423E59}" type="pres">
      <dgm:prSet presAssocID="{74DD7A1A-3B9F-4B1C-8D51-BF11928C879F}" presName="linNode" presStyleCnt="0"/>
      <dgm:spPr/>
    </dgm:pt>
    <dgm:pt modelId="{69E710DC-92FD-4946-A5DD-DE580F8CA4ED}" type="pres">
      <dgm:prSet presAssocID="{74DD7A1A-3B9F-4B1C-8D51-BF11928C879F}" presName="parentText" presStyleLbl="alignNode1" presStyleIdx="0" presStyleCnt="3">
        <dgm:presLayoutVars>
          <dgm:chMax val="1"/>
          <dgm:bulletEnabled/>
        </dgm:presLayoutVars>
      </dgm:prSet>
      <dgm:spPr/>
    </dgm:pt>
    <dgm:pt modelId="{446A0C83-0AD8-7C43-B3DE-D2FC8F77D496}" type="pres">
      <dgm:prSet presAssocID="{74DD7A1A-3B9F-4B1C-8D51-BF11928C879F}" presName="descendantText" presStyleLbl="alignAccFollowNode1" presStyleIdx="0" presStyleCnt="3" custLinFactY="5712" custLinFactNeighborX="-1160" custLinFactNeighborY="100000">
        <dgm:presLayoutVars>
          <dgm:bulletEnabled/>
        </dgm:presLayoutVars>
      </dgm:prSet>
      <dgm:spPr/>
    </dgm:pt>
    <dgm:pt modelId="{CD683FF0-D893-C340-A1DF-DA77E04B75F2}" type="pres">
      <dgm:prSet presAssocID="{6F8BEABB-0D25-4F14-B7F3-6B6E332F4F39}" presName="sp" presStyleCnt="0"/>
      <dgm:spPr/>
    </dgm:pt>
    <dgm:pt modelId="{E25D032D-F551-4648-B1F3-AC326F933914}" type="pres">
      <dgm:prSet presAssocID="{78497BE5-D0B2-424F-97BA-5CCBFD01EBDE}" presName="linNode" presStyleCnt="0"/>
      <dgm:spPr/>
    </dgm:pt>
    <dgm:pt modelId="{C189A617-C9FA-974D-BDFA-7EFD1FF27668}" type="pres">
      <dgm:prSet presAssocID="{78497BE5-D0B2-424F-97BA-5CCBFD01EBDE}" presName="parentText" presStyleLbl="alignNode1" presStyleIdx="1" presStyleCnt="3">
        <dgm:presLayoutVars>
          <dgm:chMax val="1"/>
          <dgm:bulletEnabled/>
        </dgm:presLayoutVars>
      </dgm:prSet>
      <dgm:spPr/>
    </dgm:pt>
    <dgm:pt modelId="{82C16E9F-B129-3E46-8645-2F479E781478}" type="pres">
      <dgm:prSet presAssocID="{78497BE5-D0B2-424F-97BA-5CCBFD01EBDE}" presName="descendantText" presStyleLbl="alignAccFollowNode1" presStyleIdx="1" presStyleCnt="3" custLinFactY="-9556" custLinFactNeighborX="5800" custLinFactNeighborY="-100000">
        <dgm:presLayoutVars>
          <dgm:bulletEnabled/>
        </dgm:presLayoutVars>
      </dgm:prSet>
      <dgm:spPr/>
    </dgm:pt>
    <dgm:pt modelId="{AD5A875C-BF1D-374D-B3C8-36EF1928FC3B}" type="pres">
      <dgm:prSet presAssocID="{48FB0CB9-1F3B-4849-91E3-BCBAC01F3364}" presName="sp" presStyleCnt="0"/>
      <dgm:spPr/>
    </dgm:pt>
    <dgm:pt modelId="{189E3765-56AE-9745-84CC-BE673E8C8CC4}" type="pres">
      <dgm:prSet presAssocID="{EDCC41A5-E7E9-410F-9AF9-4730627D6287}" presName="linNode" presStyleCnt="0"/>
      <dgm:spPr/>
    </dgm:pt>
    <dgm:pt modelId="{7D38BC40-B8CC-0D42-B3D3-6D9E15F7A704}" type="pres">
      <dgm:prSet presAssocID="{EDCC41A5-E7E9-410F-9AF9-4730627D6287}" presName="parentText" presStyleLbl="alignNode1" presStyleIdx="2" presStyleCnt="3">
        <dgm:presLayoutVars>
          <dgm:chMax val="1"/>
          <dgm:bulletEnabled/>
        </dgm:presLayoutVars>
      </dgm:prSet>
      <dgm:spPr/>
    </dgm:pt>
    <dgm:pt modelId="{5A31220A-86D3-1540-BDB9-B82130F948EC}" type="pres">
      <dgm:prSet presAssocID="{EDCC41A5-E7E9-410F-9AF9-4730627D6287}" presName="descendantText" presStyleLbl="alignAccFollowNode1" presStyleIdx="2" presStyleCnt="3">
        <dgm:presLayoutVars>
          <dgm:bulletEnabled/>
        </dgm:presLayoutVars>
      </dgm:prSet>
      <dgm:spPr/>
    </dgm:pt>
  </dgm:ptLst>
  <dgm:cxnLst>
    <dgm:cxn modelId="{7557DD16-4976-A541-929E-7DFE17391D87}" type="presOf" srcId="{0FC37B04-1A63-4BD2-BBE7-D3A6B30BBB2F}" destId="{5A31220A-86D3-1540-BDB9-B82130F948EC}" srcOrd="0" destOrd="0" presId="urn:microsoft.com/office/officeart/2016/7/layout/VerticalSolidActionList"/>
    <dgm:cxn modelId="{5E01FA24-D552-4C14-9F36-929CF99918C9}" srcId="{74DD7A1A-3B9F-4B1C-8D51-BF11928C879F}" destId="{1977D8F1-929E-45F8-8D59-0CFE768F496C}" srcOrd="0" destOrd="0" parTransId="{8A1AFE43-B120-4309-A494-D53E36878EA4}" sibTransId="{EB85CAFC-743A-4F36-A694-54F40B300BD0}"/>
    <dgm:cxn modelId="{7023F235-8E85-BE42-A2B4-97C6C5D39C27}" type="presOf" srcId="{1977D8F1-929E-45F8-8D59-0CFE768F496C}" destId="{446A0C83-0AD8-7C43-B3DE-D2FC8F77D496}" srcOrd="0" destOrd="0" presId="urn:microsoft.com/office/officeart/2016/7/layout/VerticalSolidActionList"/>
    <dgm:cxn modelId="{3E11C453-9A58-294D-8CCA-536F205C3885}" type="presOf" srcId="{78497BE5-D0B2-424F-97BA-5CCBFD01EBDE}" destId="{C189A617-C9FA-974D-BDFA-7EFD1FF27668}" srcOrd="0" destOrd="0" presId="urn:microsoft.com/office/officeart/2016/7/layout/VerticalSolidActionList"/>
    <dgm:cxn modelId="{44C41D6B-CE67-477F-A9C5-F6673F239666}" srcId="{34DA877B-A497-4EF8-B70B-0107F7432862}" destId="{EDCC41A5-E7E9-410F-9AF9-4730627D6287}" srcOrd="2" destOrd="0" parTransId="{583FAD15-5961-411C-8E16-D08CB786D463}" sibTransId="{48943C27-BA14-426E-9097-14F7D6EB9564}"/>
    <dgm:cxn modelId="{9A6C137D-66D6-4D4D-A0B5-48DAE4A81150}" srcId="{78497BE5-D0B2-424F-97BA-5CCBFD01EBDE}" destId="{0AEA3239-5E9B-4A0C-B4A8-61EC61B20ED3}" srcOrd="0" destOrd="0" parTransId="{205EFD60-EB93-4D6E-98E6-509A82355866}" sibTransId="{1ECA846C-BC17-4082-933F-99478A09FC0F}"/>
    <dgm:cxn modelId="{68E97BAE-D986-4C79-BDFB-072A6CE8BCF6}" srcId="{34DA877B-A497-4EF8-B70B-0107F7432862}" destId="{74DD7A1A-3B9F-4B1C-8D51-BF11928C879F}" srcOrd="0" destOrd="0" parTransId="{AF43A02D-4AC9-42ED-8DED-3B14B7CD1002}" sibTransId="{6F8BEABB-0D25-4F14-B7F3-6B6E332F4F39}"/>
    <dgm:cxn modelId="{573FD7B8-0D5A-44E0-ACEE-97A77EB8B0A8}" srcId="{34DA877B-A497-4EF8-B70B-0107F7432862}" destId="{78497BE5-D0B2-424F-97BA-5CCBFD01EBDE}" srcOrd="1" destOrd="0" parTransId="{42394E7C-7478-469B-8FEE-954CE738BD48}" sibTransId="{48FB0CB9-1F3B-4849-91E3-BCBAC01F3364}"/>
    <dgm:cxn modelId="{783655BE-8DA2-45E8-8BC7-0FB71AA66030}" srcId="{EDCC41A5-E7E9-410F-9AF9-4730627D6287}" destId="{0FC37B04-1A63-4BD2-BBE7-D3A6B30BBB2F}" srcOrd="0" destOrd="0" parTransId="{7A56B02F-9307-4A03-A61D-E3003BB1E49F}" sibTransId="{ECEC00FC-10B1-4843-9439-4D503D505808}"/>
    <dgm:cxn modelId="{826A26C4-DB96-1149-A7A2-81DCA190B607}" type="presOf" srcId="{34DA877B-A497-4EF8-B70B-0107F7432862}" destId="{9805F6C4-5AC4-1B43-A7FD-8540CD9866B1}" srcOrd="0" destOrd="0" presId="urn:microsoft.com/office/officeart/2016/7/layout/VerticalSolidActionList"/>
    <dgm:cxn modelId="{A59436C9-FF03-464D-8241-4E15EDA45196}" type="presOf" srcId="{74DD7A1A-3B9F-4B1C-8D51-BF11928C879F}" destId="{69E710DC-92FD-4946-A5DD-DE580F8CA4ED}" srcOrd="0" destOrd="0" presId="urn:microsoft.com/office/officeart/2016/7/layout/VerticalSolidActionList"/>
    <dgm:cxn modelId="{D7D073F2-04F7-FD42-BBD9-EAB2B08D8071}" type="presOf" srcId="{EDCC41A5-E7E9-410F-9AF9-4730627D6287}" destId="{7D38BC40-B8CC-0D42-B3D3-6D9E15F7A704}" srcOrd="0" destOrd="0" presId="urn:microsoft.com/office/officeart/2016/7/layout/VerticalSolidActionList"/>
    <dgm:cxn modelId="{28D6C5F2-E893-0A4B-A328-6CDEFCC1A25F}" type="presOf" srcId="{0AEA3239-5E9B-4A0C-B4A8-61EC61B20ED3}" destId="{82C16E9F-B129-3E46-8645-2F479E781478}" srcOrd="0" destOrd="0" presId="urn:microsoft.com/office/officeart/2016/7/layout/VerticalSolidActionList"/>
    <dgm:cxn modelId="{E9EE1B05-EED0-974B-8FD9-4CF236F47749}" type="presParOf" srcId="{9805F6C4-5AC4-1B43-A7FD-8540CD9866B1}" destId="{7207EE23-EB3A-4446-BA2A-1223E6423E59}" srcOrd="0" destOrd="0" presId="urn:microsoft.com/office/officeart/2016/7/layout/VerticalSolidActionList"/>
    <dgm:cxn modelId="{3EF6D089-21FD-AC45-BF19-2B231A5E4ACA}" type="presParOf" srcId="{7207EE23-EB3A-4446-BA2A-1223E6423E59}" destId="{69E710DC-92FD-4946-A5DD-DE580F8CA4ED}" srcOrd="0" destOrd="0" presId="urn:microsoft.com/office/officeart/2016/7/layout/VerticalSolidActionList"/>
    <dgm:cxn modelId="{9373DE8F-78D6-044D-9F47-3390B5EC6D2A}" type="presParOf" srcId="{7207EE23-EB3A-4446-BA2A-1223E6423E59}" destId="{446A0C83-0AD8-7C43-B3DE-D2FC8F77D496}" srcOrd="1" destOrd="0" presId="urn:microsoft.com/office/officeart/2016/7/layout/VerticalSolidActionList"/>
    <dgm:cxn modelId="{57A98338-1761-404C-A757-2EC5533AF92C}" type="presParOf" srcId="{9805F6C4-5AC4-1B43-A7FD-8540CD9866B1}" destId="{CD683FF0-D893-C340-A1DF-DA77E04B75F2}" srcOrd="1" destOrd="0" presId="urn:microsoft.com/office/officeart/2016/7/layout/VerticalSolidActionList"/>
    <dgm:cxn modelId="{270BD54C-B96A-9144-A146-6209372D8979}" type="presParOf" srcId="{9805F6C4-5AC4-1B43-A7FD-8540CD9866B1}" destId="{E25D032D-F551-4648-B1F3-AC326F933914}" srcOrd="2" destOrd="0" presId="urn:microsoft.com/office/officeart/2016/7/layout/VerticalSolidActionList"/>
    <dgm:cxn modelId="{8C1CD9E1-0E22-2F4B-AB12-A6FF22278303}" type="presParOf" srcId="{E25D032D-F551-4648-B1F3-AC326F933914}" destId="{C189A617-C9FA-974D-BDFA-7EFD1FF27668}" srcOrd="0" destOrd="0" presId="urn:microsoft.com/office/officeart/2016/7/layout/VerticalSolidActionList"/>
    <dgm:cxn modelId="{31748EA9-9785-874C-9470-DCA16A996D31}" type="presParOf" srcId="{E25D032D-F551-4648-B1F3-AC326F933914}" destId="{82C16E9F-B129-3E46-8645-2F479E781478}" srcOrd="1" destOrd="0" presId="urn:microsoft.com/office/officeart/2016/7/layout/VerticalSolidActionList"/>
    <dgm:cxn modelId="{7BD83C67-9243-F042-9A9F-E93507178E1F}" type="presParOf" srcId="{9805F6C4-5AC4-1B43-A7FD-8540CD9866B1}" destId="{AD5A875C-BF1D-374D-B3C8-36EF1928FC3B}" srcOrd="3" destOrd="0" presId="urn:microsoft.com/office/officeart/2016/7/layout/VerticalSolidActionList"/>
    <dgm:cxn modelId="{F38CC10D-145D-1442-8C5E-E102E581C447}" type="presParOf" srcId="{9805F6C4-5AC4-1B43-A7FD-8540CD9866B1}" destId="{189E3765-56AE-9745-84CC-BE673E8C8CC4}" srcOrd="4" destOrd="0" presId="urn:microsoft.com/office/officeart/2016/7/layout/VerticalSolidActionList"/>
    <dgm:cxn modelId="{9AE7DCF3-C52B-224F-9552-F05E688BCB53}" type="presParOf" srcId="{189E3765-56AE-9745-84CC-BE673E8C8CC4}" destId="{7D38BC40-B8CC-0D42-B3D3-6D9E15F7A704}" srcOrd="0" destOrd="0" presId="urn:microsoft.com/office/officeart/2016/7/layout/VerticalSolidActionList"/>
    <dgm:cxn modelId="{2D545534-0112-8948-92C5-494EC290716D}" type="presParOf" srcId="{189E3765-56AE-9745-84CC-BE673E8C8CC4}" destId="{5A31220A-86D3-1540-BDB9-B82130F948E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70636-799B-4A2C-980D-8579D741475A}"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CCDF9E5A-12C3-4EB3-BE5D-1D5AFDB55057}">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Assessment </a:t>
          </a:r>
          <a:br>
            <a:rPr lang="en-US" dirty="0">
              <a:latin typeface="Verdana" panose="020B0604030504040204" pitchFamily="34" charset="0"/>
              <a:ea typeface="Verdana" panose="020B0604030504040204" pitchFamily="34" charset="0"/>
              <a:cs typeface="Verdana" panose="020B0604030504040204" pitchFamily="34" charset="0"/>
            </a:rPr>
          </a:br>
          <a:r>
            <a:rPr lang="en-US" u="sng" dirty="0">
              <a:latin typeface="Verdana" panose="020B0604030504040204" pitchFamily="34" charset="0"/>
              <a:ea typeface="Verdana" panose="020B0604030504040204" pitchFamily="34" charset="0"/>
              <a:cs typeface="Verdana" panose="020B0604030504040204" pitchFamily="34" charset="0"/>
            </a:rPr>
            <a:t>OF</a:t>
          </a:r>
          <a:r>
            <a:rPr lang="en-US" dirty="0">
              <a:latin typeface="Verdana" panose="020B0604030504040204" pitchFamily="34" charset="0"/>
              <a:ea typeface="Verdana" panose="020B0604030504040204" pitchFamily="34" charset="0"/>
              <a:cs typeface="Verdana" panose="020B0604030504040204" pitchFamily="34" charset="0"/>
            </a:rPr>
            <a:t> Learning </a:t>
          </a:r>
        </a:p>
      </dgm:t>
    </dgm:pt>
    <dgm:pt modelId="{9B938E54-5CBB-49E2-8968-D7B557BD9824}" type="parTrans" cxnId="{71052919-A801-44D0-8A2C-4EAE5D78E23D}">
      <dgm:prSet/>
      <dgm:spPr/>
      <dgm:t>
        <a:bodyPr/>
        <a:lstStyle/>
        <a:p>
          <a:endParaRPr lang="en-US"/>
        </a:p>
      </dgm:t>
    </dgm:pt>
    <dgm:pt modelId="{F3B7D072-6D77-4AEE-8765-61D1128EA12F}" type="sibTrans" cxnId="{71052919-A801-44D0-8A2C-4EAE5D78E23D}">
      <dgm:prSet/>
      <dgm:spPr/>
      <dgm:t>
        <a:bodyPr/>
        <a:lstStyle/>
        <a:p>
          <a:endParaRPr lang="en-US"/>
        </a:p>
      </dgm:t>
    </dgm:pt>
    <dgm:pt modelId="{548AA98E-8B44-44A3-A087-1635CA0E6E65}">
      <dgm:prSet phldrT="[Text]"/>
      <dgm:spPr/>
      <dgm:t>
        <a:bodyPr anchor="b"/>
        <a:lstStyle/>
        <a:p>
          <a:r>
            <a:rPr lang="en-US" dirty="0">
              <a:latin typeface="Verdana" panose="020B0604030504040204" pitchFamily="34" charset="0"/>
              <a:ea typeface="Verdana" panose="020B0604030504040204" pitchFamily="34" charset="0"/>
              <a:cs typeface="Verdana" panose="020B0604030504040204" pitchFamily="34" charset="0"/>
            </a:rPr>
            <a:t>“Summative assessment”</a:t>
          </a:r>
        </a:p>
      </dgm:t>
    </dgm:pt>
    <dgm:pt modelId="{608068A4-4E95-49F9-964D-62114BAFE66B}" type="parTrans" cxnId="{57C80F3A-BD99-4F2E-B340-9AF4BDC6B4FC}">
      <dgm:prSet/>
      <dgm:spPr/>
      <dgm:t>
        <a:bodyPr/>
        <a:lstStyle/>
        <a:p>
          <a:endParaRPr lang="en-US"/>
        </a:p>
      </dgm:t>
    </dgm:pt>
    <dgm:pt modelId="{C642616A-7CC0-494D-A829-697640A68FD7}" type="sibTrans" cxnId="{57C80F3A-BD99-4F2E-B340-9AF4BDC6B4FC}">
      <dgm:prSet/>
      <dgm:spPr/>
      <dgm:t>
        <a:bodyPr/>
        <a:lstStyle/>
        <a:p>
          <a:endParaRPr lang="en-US"/>
        </a:p>
      </dgm:t>
    </dgm:pt>
    <dgm:pt modelId="{6D81CA73-BBC8-44DE-8485-60BBD84D3B3A}">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Assessment </a:t>
          </a:r>
          <a:r>
            <a:rPr lang="en-US" u="sng" dirty="0">
              <a:latin typeface="Verdana" panose="020B0604030504040204" pitchFamily="34" charset="0"/>
              <a:ea typeface="Verdana" panose="020B0604030504040204" pitchFamily="34" charset="0"/>
              <a:cs typeface="Verdana" panose="020B0604030504040204" pitchFamily="34" charset="0"/>
            </a:rPr>
            <a:t>FOR</a:t>
          </a:r>
          <a:r>
            <a:rPr lang="en-US" dirty="0">
              <a:latin typeface="Verdana" panose="020B0604030504040204" pitchFamily="34" charset="0"/>
              <a:ea typeface="Verdana" panose="020B0604030504040204" pitchFamily="34" charset="0"/>
              <a:cs typeface="Verdana" panose="020B0604030504040204" pitchFamily="34" charset="0"/>
            </a:rPr>
            <a:t> Learning (Observations) </a:t>
          </a:r>
        </a:p>
      </dgm:t>
    </dgm:pt>
    <dgm:pt modelId="{F6460205-422B-4A12-8C82-5235BCA30202}" type="parTrans" cxnId="{2F4EDE09-C981-4C3F-B49A-AD72D2302427}">
      <dgm:prSet/>
      <dgm:spPr/>
      <dgm:t>
        <a:bodyPr/>
        <a:lstStyle/>
        <a:p>
          <a:endParaRPr lang="en-US"/>
        </a:p>
      </dgm:t>
    </dgm:pt>
    <dgm:pt modelId="{924D87C8-FF62-41B1-AB3D-90CB747B7A37}" type="sibTrans" cxnId="{2F4EDE09-C981-4C3F-B49A-AD72D2302427}">
      <dgm:prSet/>
      <dgm:spPr/>
      <dgm:t>
        <a:bodyPr/>
        <a:lstStyle/>
        <a:p>
          <a:endParaRPr lang="en-US"/>
        </a:p>
      </dgm:t>
    </dgm:pt>
    <dgm:pt modelId="{3D80BF38-9300-4E61-8A01-9A0E656BD631}">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“Formative assessment”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139E4D9-B969-4D45-AC14-CFEC99EC456F}" type="parTrans" cxnId="{DC5CA70D-F06D-4C65-8D7C-9E91F50148E9}">
      <dgm:prSet/>
      <dgm:spPr/>
      <dgm:t>
        <a:bodyPr/>
        <a:lstStyle/>
        <a:p>
          <a:endParaRPr lang="en-US"/>
        </a:p>
      </dgm:t>
    </dgm:pt>
    <dgm:pt modelId="{4BA1E3D5-21DB-4E36-8438-AF921B4B9D71}" type="sibTrans" cxnId="{DC5CA70D-F06D-4C65-8D7C-9E91F50148E9}">
      <dgm:prSet/>
      <dgm:spPr/>
      <dgm:t>
        <a:bodyPr/>
        <a:lstStyle/>
        <a:p>
          <a:endParaRPr lang="en-US"/>
        </a:p>
      </dgm:t>
    </dgm:pt>
    <dgm:pt modelId="{280C99EE-1A63-4205-8A72-EC79B99ECA5C}">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Embedded in learning process (frequent &amp; ongoing)</a:t>
          </a:r>
        </a:p>
      </dgm:t>
    </dgm:pt>
    <dgm:pt modelId="{33D73D43-5146-4091-B723-D3F5077EC91D}" type="parTrans" cxnId="{89704160-8E04-485F-84D1-118747CF9788}">
      <dgm:prSet/>
      <dgm:spPr/>
      <dgm:t>
        <a:bodyPr/>
        <a:lstStyle/>
        <a:p>
          <a:endParaRPr lang="en-CA"/>
        </a:p>
      </dgm:t>
    </dgm:pt>
    <dgm:pt modelId="{2AE16535-DC7B-4668-8EE3-1A1CD88B1B15}" type="sibTrans" cxnId="{89704160-8E04-485F-84D1-118747CF9788}">
      <dgm:prSet/>
      <dgm:spPr/>
      <dgm:t>
        <a:bodyPr/>
        <a:lstStyle/>
        <a:p>
          <a:endParaRPr lang="en-CA"/>
        </a:p>
      </dgm:t>
    </dgm:pt>
    <dgm:pt modelId="{5916C3D1-489E-40EB-8273-B711B165814F}">
      <dgm:prSet phldrT="[Text]"/>
      <dgm:spPr/>
      <dgm:t>
        <a:bodyPr anchor="b"/>
        <a:lstStyle/>
        <a:p>
          <a:r>
            <a:rPr lang="en-CA" dirty="0">
              <a:latin typeface="Verdana" panose="020B0604030504040204" pitchFamily="34" charset="0"/>
              <a:ea typeface="Verdana" panose="020B0604030504040204" pitchFamily="34" charset="0"/>
              <a:cs typeface="Verdana" panose="020B0604030504040204" pitchFamily="34" charset="0"/>
            </a:rPr>
            <a:t>Goal: judge/evaluate learning</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AF3A22C9-9315-43BE-814F-9A8D650453D9}" type="parTrans" cxnId="{473EAD56-60DC-4E36-93F6-1AA2BAB3BA38}">
      <dgm:prSet/>
      <dgm:spPr/>
      <dgm:t>
        <a:bodyPr/>
        <a:lstStyle/>
        <a:p>
          <a:endParaRPr lang="en-CA"/>
        </a:p>
      </dgm:t>
    </dgm:pt>
    <dgm:pt modelId="{7E8FCDC8-3F68-41A8-8A48-790809649F40}" type="sibTrans" cxnId="{473EAD56-60DC-4E36-93F6-1AA2BAB3BA38}">
      <dgm:prSet/>
      <dgm:spPr/>
      <dgm:t>
        <a:bodyPr/>
        <a:lstStyle/>
        <a:p>
          <a:endParaRPr lang="en-CA"/>
        </a:p>
      </dgm:t>
    </dgm:pt>
    <dgm:pt modelId="{79FFF278-FAE5-4D91-BFD3-BC3691C9CEFF}">
      <dgm:prSet phldrT="[Text]"/>
      <dgm:spPr/>
      <dgm:t>
        <a:bodyPr anchor="b"/>
        <a:lstStyle/>
        <a:p>
          <a:r>
            <a:rPr lang="en-US" dirty="0">
              <a:latin typeface="Verdana" panose="020B0604030504040204" pitchFamily="34" charset="0"/>
              <a:ea typeface="Verdana" panose="020B0604030504040204" pitchFamily="34" charset="0"/>
              <a:cs typeface="Verdana" panose="020B0604030504040204" pitchFamily="34" charset="0"/>
            </a:rPr>
            <a:t>At end of learning process</a:t>
          </a:r>
        </a:p>
      </dgm:t>
    </dgm:pt>
    <dgm:pt modelId="{20F57230-8712-4598-AB56-5BA1EE239836}" type="parTrans" cxnId="{B096FD0F-2D44-4722-A857-69972A79B70A}">
      <dgm:prSet/>
      <dgm:spPr/>
      <dgm:t>
        <a:bodyPr/>
        <a:lstStyle/>
        <a:p>
          <a:endParaRPr lang="en-CA"/>
        </a:p>
      </dgm:t>
    </dgm:pt>
    <dgm:pt modelId="{CE50FC86-0181-4C95-B93B-16B81B6B1C00}" type="sibTrans" cxnId="{B096FD0F-2D44-4722-A857-69972A79B70A}">
      <dgm:prSet/>
      <dgm:spPr/>
      <dgm:t>
        <a:bodyPr/>
        <a:lstStyle/>
        <a:p>
          <a:endParaRPr lang="en-CA"/>
        </a:p>
      </dgm:t>
    </dgm:pt>
    <dgm:pt modelId="{D1FBE7FE-593E-48D2-BF93-B759517666EB}">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Low stakes, safe environment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B8C9C45-32EC-496D-ACBF-1984386CBCF3}" type="parTrans" cxnId="{781E2519-4FCF-48D4-8F84-FF5ED0414045}">
      <dgm:prSet/>
      <dgm:spPr/>
      <dgm:t>
        <a:bodyPr/>
        <a:lstStyle/>
        <a:p>
          <a:endParaRPr lang="en-CA"/>
        </a:p>
      </dgm:t>
    </dgm:pt>
    <dgm:pt modelId="{B5F1A1A4-F8AD-4561-A43E-744C57874410}" type="sibTrans" cxnId="{781E2519-4FCF-48D4-8F84-FF5ED0414045}">
      <dgm:prSet/>
      <dgm:spPr/>
      <dgm:t>
        <a:bodyPr/>
        <a:lstStyle/>
        <a:p>
          <a:endParaRPr lang="en-CA"/>
        </a:p>
      </dgm:t>
    </dgm:pt>
    <dgm:pt modelId="{9522F2D6-9853-411A-B4B0-B1F866E3AB83}">
      <dgm:prSet phldrT="[Text]"/>
      <dgm:spPr/>
      <dgm:t>
        <a:bodyPr anchor="b"/>
        <a:lstStyle/>
        <a:p>
          <a:r>
            <a:rPr lang="en-US">
              <a:latin typeface="Verdana" panose="020B0604030504040204" pitchFamily="34" charset="0"/>
              <a:ea typeface="Verdana" panose="020B0604030504040204" pitchFamily="34" charset="0"/>
              <a:cs typeface="Verdana" panose="020B0604030504040204" pitchFamily="34" charset="0"/>
            </a:rPr>
            <a:t>High stakes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A695D9A-B1DD-4FF1-8885-2DB5B5BEDA0D}" type="parTrans" cxnId="{FE97AE6B-986E-4AB1-A4A1-EC8A0480FB96}">
      <dgm:prSet/>
      <dgm:spPr/>
      <dgm:t>
        <a:bodyPr/>
        <a:lstStyle/>
        <a:p>
          <a:endParaRPr lang="en-CA"/>
        </a:p>
      </dgm:t>
    </dgm:pt>
    <dgm:pt modelId="{5381BF9B-BBF3-4CC8-878A-105C8D3012C8}" type="sibTrans" cxnId="{FE97AE6B-986E-4AB1-A4A1-EC8A0480FB96}">
      <dgm:prSet/>
      <dgm:spPr/>
      <dgm:t>
        <a:bodyPr/>
        <a:lstStyle/>
        <a:p>
          <a:endParaRPr lang="en-CA"/>
        </a:p>
      </dgm:t>
    </dgm:pt>
    <dgm:pt modelId="{1CBBAE6A-4371-44F3-9827-4E3A475190A2}">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Goal: monitor progress &amp; provide immediate feedback to improve (feedback loop)</a:t>
          </a:r>
        </a:p>
      </dgm:t>
    </dgm:pt>
    <dgm:pt modelId="{D647038E-C96B-40E1-88C7-397DC22FDD6D}" type="parTrans" cxnId="{10E83835-5046-448B-A4A9-24D6E04CA333}">
      <dgm:prSet/>
      <dgm:spPr/>
      <dgm:t>
        <a:bodyPr/>
        <a:lstStyle/>
        <a:p>
          <a:endParaRPr lang="en-CA"/>
        </a:p>
      </dgm:t>
    </dgm:pt>
    <dgm:pt modelId="{58E443E0-D4BB-442E-A58F-866349C2CF86}" type="sibTrans" cxnId="{10E83835-5046-448B-A4A9-24D6E04CA333}">
      <dgm:prSet/>
      <dgm:spPr/>
      <dgm:t>
        <a:bodyPr/>
        <a:lstStyle/>
        <a:p>
          <a:endParaRPr lang="en-CA"/>
        </a:p>
      </dgm:t>
    </dgm:pt>
    <dgm:pt modelId="{2F37373A-AC18-1F49-9F09-84C603782E88}" type="pres">
      <dgm:prSet presAssocID="{8CE70636-799B-4A2C-980D-8579D741475A}" presName="Name0" presStyleCnt="0">
        <dgm:presLayoutVars>
          <dgm:dir/>
          <dgm:animLvl val="lvl"/>
          <dgm:resizeHandles val="exact"/>
        </dgm:presLayoutVars>
      </dgm:prSet>
      <dgm:spPr/>
    </dgm:pt>
    <dgm:pt modelId="{1B83815A-C723-434C-ACE5-438DE5CCE895}" type="pres">
      <dgm:prSet presAssocID="{8CE70636-799B-4A2C-980D-8579D741475A}" presName="tSp" presStyleCnt="0"/>
      <dgm:spPr/>
    </dgm:pt>
    <dgm:pt modelId="{B03B1E6E-916F-4C49-BBFE-3FEFD3EC8069}" type="pres">
      <dgm:prSet presAssocID="{8CE70636-799B-4A2C-980D-8579D741475A}" presName="bSp" presStyleCnt="0"/>
      <dgm:spPr/>
    </dgm:pt>
    <dgm:pt modelId="{59200B9A-3563-CA47-858B-6536A88F2A66}" type="pres">
      <dgm:prSet presAssocID="{8CE70636-799B-4A2C-980D-8579D741475A}" presName="process" presStyleCnt="0"/>
      <dgm:spPr/>
    </dgm:pt>
    <dgm:pt modelId="{78D6DBBD-E108-A245-8831-A85F3E3401E4}" type="pres">
      <dgm:prSet presAssocID="{CCDF9E5A-12C3-4EB3-BE5D-1D5AFDB55057}" presName="composite1" presStyleCnt="0"/>
      <dgm:spPr/>
    </dgm:pt>
    <dgm:pt modelId="{48B34C17-A920-D044-854E-592E1ACDB705}" type="pres">
      <dgm:prSet presAssocID="{CCDF9E5A-12C3-4EB3-BE5D-1D5AFDB55057}" presName="dummyNode1" presStyleLbl="node1" presStyleIdx="0" presStyleCnt="2"/>
      <dgm:spPr/>
    </dgm:pt>
    <dgm:pt modelId="{3D6FFE79-D803-7946-94E1-0112BBFF2B0F}" type="pres">
      <dgm:prSet presAssocID="{CCDF9E5A-12C3-4EB3-BE5D-1D5AFDB55057}" presName="childNode1" presStyleLbl="bgAcc1" presStyleIdx="0" presStyleCnt="2">
        <dgm:presLayoutVars>
          <dgm:bulletEnabled val="1"/>
        </dgm:presLayoutVars>
      </dgm:prSet>
      <dgm:spPr/>
    </dgm:pt>
    <dgm:pt modelId="{F347D13C-06CF-A44A-A1DE-FA8893F6F862}" type="pres">
      <dgm:prSet presAssocID="{CCDF9E5A-12C3-4EB3-BE5D-1D5AFDB55057}" presName="childNode1tx" presStyleLbl="bgAcc1" presStyleIdx="0" presStyleCnt="2">
        <dgm:presLayoutVars>
          <dgm:bulletEnabled val="1"/>
        </dgm:presLayoutVars>
      </dgm:prSet>
      <dgm:spPr/>
    </dgm:pt>
    <dgm:pt modelId="{B96AB774-E170-5A45-BC32-48945B46BA9C}" type="pres">
      <dgm:prSet presAssocID="{CCDF9E5A-12C3-4EB3-BE5D-1D5AFDB55057}" presName="parentNode1" presStyleLbl="node1" presStyleIdx="0" presStyleCnt="2">
        <dgm:presLayoutVars>
          <dgm:chMax val="1"/>
          <dgm:bulletEnabled val="1"/>
        </dgm:presLayoutVars>
      </dgm:prSet>
      <dgm:spPr/>
    </dgm:pt>
    <dgm:pt modelId="{FF01BEA3-1FE1-C944-AEA8-6E69E24215E8}" type="pres">
      <dgm:prSet presAssocID="{CCDF9E5A-12C3-4EB3-BE5D-1D5AFDB55057}" presName="connSite1" presStyleCnt="0"/>
      <dgm:spPr/>
    </dgm:pt>
    <dgm:pt modelId="{7B73048D-E0C7-F946-AFDD-ACF91FE41FA6}" type="pres">
      <dgm:prSet presAssocID="{F3B7D072-6D77-4AEE-8765-61D1128EA12F}" presName="Name9" presStyleLbl="sibTrans2D1" presStyleIdx="0" presStyleCnt="1"/>
      <dgm:spPr/>
    </dgm:pt>
    <dgm:pt modelId="{D2B3C412-5E61-0246-B3D8-35BADA210E45}" type="pres">
      <dgm:prSet presAssocID="{6D81CA73-BBC8-44DE-8485-60BBD84D3B3A}" presName="composite2" presStyleCnt="0"/>
      <dgm:spPr/>
    </dgm:pt>
    <dgm:pt modelId="{B1264484-7CC1-614D-8DDE-3252D4D4F495}" type="pres">
      <dgm:prSet presAssocID="{6D81CA73-BBC8-44DE-8485-60BBD84D3B3A}" presName="dummyNode2" presStyleLbl="node1" presStyleIdx="0" presStyleCnt="2"/>
      <dgm:spPr/>
    </dgm:pt>
    <dgm:pt modelId="{8323A35E-5C1C-7443-92EF-97AF75B44E21}" type="pres">
      <dgm:prSet presAssocID="{6D81CA73-BBC8-44DE-8485-60BBD84D3B3A}" presName="childNode2" presStyleLbl="bgAcc1" presStyleIdx="1" presStyleCnt="2">
        <dgm:presLayoutVars>
          <dgm:bulletEnabled val="1"/>
        </dgm:presLayoutVars>
      </dgm:prSet>
      <dgm:spPr/>
    </dgm:pt>
    <dgm:pt modelId="{6AB111BF-AEF4-2B42-A816-4D6AA7ADED4F}" type="pres">
      <dgm:prSet presAssocID="{6D81CA73-BBC8-44DE-8485-60BBD84D3B3A}" presName="childNode2tx" presStyleLbl="bgAcc1" presStyleIdx="1" presStyleCnt="2">
        <dgm:presLayoutVars>
          <dgm:bulletEnabled val="1"/>
        </dgm:presLayoutVars>
      </dgm:prSet>
      <dgm:spPr/>
    </dgm:pt>
    <dgm:pt modelId="{B0DB4D0F-638A-6647-B276-B7AEECE109E3}" type="pres">
      <dgm:prSet presAssocID="{6D81CA73-BBC8-44DE-8485-60BBD84D3B3A}" presName="parentNode2" presStyleLbl="node1" presStyleIdx="1" presStyleCnt="2">
        <dgm:presLayoutVars>
          <dgm:chMax val="0"/>
          <dgm:bulletEnabled val="1"/>
        </dgm:presLayoutVars>
      </dgm:prSet>
      <dgm:spPr/>
    </dgm:pt>
    <dgm:pt modelId="{01C46F6B-0D27-1C49-9213-C1B511B3EE06}" type="pres">
      <dgm:prSet presAssocID="{6D81CA73-BBC8-44DE-8485-60BBD84D3B3A}" presName="connSite2" presStyleCnt="0"/>
      <dgm:spPr/>
    </dgm:pt>
  </dgm:ptLst>
  <dgm:cxnLst>
    <dgm:cxn modelId="{84987C07-3E41-344F-9D07-A344D8BA900F}" type="presOf" srcId="{280C99EE-1A63-4205-8A72-EC79B99ECA5C}" destId="{6AB111BF-AEF4-2B42-A816-4D6AA7ADED4F}" srcOrd="1" destOrd="2" presId="urn:microsoft.com/office/officeart/2005/8/layout/hProcess4"/>
    <dgm:cxn modelId="{2F4EDE09-C981-4C3F-B49A-AD72D2302427}" srcId="{8CE70636-799B-4A2C-980D-8579D741475A}" destId="{6D81CA73-BBC8-44DE-8485-60BBD84D3B3A}" srcOrd="1" destOrd="0" parTransId="{F6460205-422B-4A12-8C82-5235BCA30202}" sibTransId="{924D87C8-FF62-41B1-AB3D-90CB747B7A37}"/>
    <dgm:cxn modelId="{DC5CA70D-F06D-4C65-8D7C-9E91F50148E9}" srcId="{6D81CA73-BBC8-44DE-8485-60BBD84D3B3A}" destId="{3D80BF38-9300-4E61-8A01-9A0E656BD631}" srcOrd="0" destOrd="0" parTransId="{E139E4D9-B969-4D45-AC14-CFEC99EC456F}" sibTransId="{4BA1E3D5-21DB-4E36-8438-AF921B4B9D71}"/>
    <dgm:cxn modelId="{B096FD0F-2D44-4722-A857-69972A79B70A}" srcId="{CCDF9E5A-12C3-4EB3-BE5D-1D5AFDB55057}" destId="{79FFF278-FAE5-4D91-BFD3-BC3691C9CEFF}" srcOrd="2" destOrd="0" parTransId="{20F57230-8712-4598-AB56-5BA1EE239836}" sibTransId="{CE50FC86-0181-4C95-B93B-16B81B6B1C00}"/>
    <dgm:cxn modelId="{781E2519-4FCF-48D4-8F84-FF5ED0414045}" srcId="{6D81CA73-BBC8-44DE-8485-60BBD84D3B3A}" destId="{D1FBE7FE-593E-48D2-BF93-B759517666EB}" srcOrd="1" destOrd="0" parTransId="{5B8C9C45-32EC-496D-ACBF-1984386CBCF3}" sibTransId="{B5F1A1A4-F8AD-4561-A43E-744C57874410}"/>
    <dgm:cxn modelId="{71052919-A801-44D0-8A2C-4EAE5D78E23D}" srcId="{8CE70636-799B-4A2C-980D-8579D741475A}" destId="{CCDF9E5A-12C3-4EB3-BE5D-1D5AFDB55057}" srcOrd="0" destOrd="0" parTransId="{9B938E54-5CBB-49E2-8968-D7B557BD9824}" sibTransId="{F3B7D072-6D77-4AEE-8765-61D1128EA12F}"/>
    <dgm:cxn modelId="{2E515322-028C-8E47-A3E3-943BE95FA2BE}" type="presOf" srcId="{1CBBAE6A-4371-44F3-9827-4E3A475190A2}" destId="{6AB111BF-AEF4-2B42-A816-4D6AA7ADED4F}" srcOrd="1" destOrd="3" presId="urn:microsoft.com/office/officeart/2005/8/layout/hProcess4"/>
    <dgm:cxn modelId="{337C7E26-2481-1040-BAEE-8A3AB698FBB5}" type="presOf" srcId="{548AA98E-8B44-44A3-A087-1635CA0E6E65}" destId="{3D6FFE79-D803-7946-94E1-0112BBFF2B0F}" srcOrd="0" destOrd="0" presId="urn:microsoft.com/office/officeart/2005/8/layout/hProcess4"/>
    <dgm:cxn modelId="{D5643E2C-8248-A349-A653-BCC1C21A2BA7}" type="presOf" srcId="{6D81CA73-BBC8-44DE-8485-60BBD84D3B3A}" destId="{B0DB4D0F-638A-6647-B276-B7AEECE109E3}" srcOrd="0" destOrd="0" presId="urn:microsoft.com/office/officeart/2005/8/layout/hProcess4"/>
    <dgm:cxn modelId="{46235633-646A-2B4F-9ED7-346E6F7718B7}" type="presOf" srcId="{9522F2D6-9853-411A-B4B0-B1F866E3AB83}" destId="{F347D13C-06CF-A44A-A1DE-FA8893F6F862}" srcOrd="1" destOrd="1" presId="urn:microsoft.com/office/officeart/2005/8/layout/hProcess4"/>
    <dgm:cxn modelId="{10E83835-5046-448B-A4A9-24D6E04CA333}" srcId="{6D81CA73-BBC8-44DE-8485-60BBD84D3B3A}" destId="{1CBBAE6A-4371-44F3-9827-4E3A475190A2}" srcOrd="3" destOrd="0" parTransId="{D647038E-C96B-40E1-88C7-397DC22FDD6D}" sibTransId="{58E443E0-D4BB-442E-A58F-866349C2CF86}"/>
    <dgm:cxn modelId="{57C80F3A-BD99-4F2E-B340-9AF4BDC6B4FC}" srcId="{CCDF9E5A-12C3-4EB3-BE5D-1D5AFDB55057}" destId="{548AA98E-8B44-44A3-A087-1635CA0E6E65}" srcOrd="0" destOrd="0" parTransId="{608068A4-4E95-49F9-964D-62114BAFE66B}" sibTransId="{C642616A-7CC0-494D-A829-697640A68FD7}"/>
    <dgm:cxn modelId="{B37BAB45-194D-F44F-B2A1-3B3E9E1D891C}" type="presOf" srcId="{3D80BF38-9300-4E61-8A01-9A0E656BD631}" destId="{6AB111BF-AEF4-2B42-A816-4D6AA7ADED4F}" srcOrd="1" destOrd="0" presId="urn:microsoft.com/office/officeart/2005/8/layout/hProcess4"/>
    <dgm:cxn modelId="{F94A4946-30C7-1A41-BBC2-03893C012763}" type="presOf" srcId="{D1FBE7FE-593E-48D2-BF93-B759517666EB}" destId="{8323A35E-5C1C-7443-92EF-97AF75B44E21}" srcOrd="0" destOrd="1" presId="urn:microsoft.com/office/officeart/2005/8/layout/hProcess4"/>
    <dgm:cxn modelId="{473EAD56-60DC-4E36-93F6-1AA2BAB3BA38}" srcId="{CCDF9E5A-12C3-4EB3-BE5D-1D5AFDB55057}" destId="{5916C3D1-489E-40EB-8273-B711B165814F}" srcOrd="3" destOrd="0" parTransId="{AF3A22C9-9315-43BE-814F-9A8D650453D9}" sibTransId="{7E8FCDC8-3F68-41A8-8A48-790809649F40}"/>
    <dgm:cxn modelId="{26EEFD5E-E14A-8848-8750-81818CB46699}" type="presOf" srcId="{CCDF9E5A-12C3-4EB3-BE5D-1D5AFDB55057}" destId="{B96AB774-E170-5A45-BC32-48945B46BA9C}" srcOrd="0" destOrd="0" presId="urn:microsoft.com/office/officeart/2005/8/layout/hProcess4"/>
    <dgm:cxn modelId="{89704160-8E04-485F-84D1-118747CF9788}" srcId="{6D81CA73-BBC8-44DE-8485-60BBD84D3B3A}" destId="{280C99EE-1A63-4205-8A72-EC79B99ECA5C}" srcOrd="2" destOrd="0" parTransId="{33D73D43-5146-4091-B723-D3F5077EC91D}" sibTransId="{2AE16535-DC7B-4668-8EE3-1A1CD88B1B15}"/>
    <dgm:cxn modelId="{FE97AE6B-986E-4AB1-A4A1-EC8A0480FB96}" srcId="{CCDF9E5A-12C3-4EB3-BE5D-1D5AFDB55057}" destId="{9522F2D6-9853-411A-B4B0-B1F866E3AB83}" srcOrd="1" destOrd="0" parTransId="{0A695D9A-B1DD-4FF1-8885-2DB5B5BEDA0D}" sibTransId="{5381BF9B-BBF3-4CC8-878A-105C8D3012C8}"/>
    <dgm:cxn modelId="{BEBB3274-FB92-C64A-A5B8-12705E6437CB}" type="presOf" srcId="{D1FBE7FE-593E-48D2-BF93-B759517666EB}" destId="{6AB111BF-AEF4-2B42-A816-4D6AA7ADED4F}" srcOrd="1" destOrd="1" presId="urn:microsoft.com/office/officeart/2005/8/layout/hProcess4"/>
    <dgm:cxn modelId="{BA9EDB95-4A88-3C4D-887B-050F7B2FB46A}" type="presOf" srcId="{8CE70636-799B-4A2C-980D-8579D741475A}" destId="{2F37373A-AC18-1F49-9F09-84C603782E88}" srcOrd="0" destOrd="0" presId="urn:microsoft.com/office/officeart/2005/8/layout/hProcess4"/>
    <dgm:cxn modelId="{C09B57A1-11D4-5146-A860-2332868641A1}" type="presOf" srcId="{548AA98E-8B44-44A3-A087-1635CA0E6E65}" destId="{F347D13C-06CF-A44A-A1DE-FA8893F6F862}" srcOrd="1" destOrd="0" presId="urn:microsoft.com/office/officeart/2005/8/layout/hProcess4"/>
    <dgm:cxn modelId="{3C6C80B0-405F-D64B-95BB-6A50CEF99026}" type="presOf" srcId="{79FFF278-FAE5-4D91-BFD3-BC3691C9CEFF}" destId="{F347D13C-06CF-A44A-A1DE-FA8893F6F862}" srcOrd="1" destOrd="2" presId="urn:microsoft.com/office/officeart/2005/8/layout/hProcess4"/>
    <dgm:cxn modelId="{F48795B8-DC20-C34D-A1CE-F16518C71885}" type="presOf" srcId="{79FFF278-FAE5-4D91-BFD3-BC3691C9CEFF}" destId="{3D6FFE79-D803-7946-94E1-0112BBFF2B0F}" srcOrd="0" destOrd="2" presId="urn:microsoft.com/office/officeart/2005/8/layout/hProcess4"/>
    <dgm:cxn modelId="{521682C9-5321-5446-9897-9AB55A75654A}" type="presOf" srcId="{F3B7D072-6D77-4AEE-8765-61D1128EA12F}" destId="{7B73048D-E0C7-F946-AFDD-ACF91FE41FA6}" srcOrd="0" destOrd="0" presId="urn:microsoft.com/office/officeart/2005/8/layout/hProcess4"/>
    <dgm:cxn modelId="{583FA4CA-F119-C449-AC89-EC2D5EF95B9E}" type="presOf" srcId="{3D80BF38-9300-4E61-8A01-9A0E656BD631}" destId="{8323A35E-5C1C-7443-92EF-97AF75B44E21}" srcOrd="0" destOrd="0" presId="urn:microsoft.com/office/officeart/2005/8/layout/hProcess4"/>
    <dgm:cxn modelId="{F08E52CE-1398-5A43-8F6D-CDC0C882C306}" type="presOf" srcId="{9522F2D6-9853-411A-B4B0-B1F866E3AB83}" destId="{3D6FFE79-D803-7946-94E1-0112BBFF2B0F}" srcOrd="0" destOrd="1" presId="urn:microsoft.com/office/officeart/2005/8/layout/hProcess4"/>
    <dgm:cxn modelId="{533C70D1-E131-6441-B1FE-64C6CBCD3BE6}" type="presOf" srcId="{5916C3D1-489E-40EB-8273-B711B165814F}" destId="{F347D13C-06CF-A44A-A1DE-FA8893F6F862}" srcOrd="1" destOrd="3" presId="urn:microsoft.com/office/officeart/2005/8/layout/hProcess4"/>
    <dgm:cxn modelId="{C6EED4DA-01D4-F649-9F7B-41DC08606A50}" type="presOf" srcId="{5916C3D1-489E-40EB-8273-B711B165814F}" destId="{3D6FFE79-D803-7946-94E1-0112BBFF2B0F}" srcOrd="0" destOrd="3" presId="urn:microsoft.com/office/officeart/2005/8/layout/hProcess4"/>
    <dgm:cxn modelId="{F8013CF6-5F99-914C-87E3-3C8ACB6CABB4}" type="presOf" srcId="{1CBBAE6A-4371-44F3-9827-4E3A475190A2}" destId="{8323A35E-5C1C-7443-92EF-97AF75B44E21}" srcOrd="0" destOrd="3" presId="urn:microsoft.com/office/officeart/2005/8/layout/hProcess4"/>
    <dgm:cxn modelId="{4A0F10FE-7605-2F48-AF21-66AC54060F61}" type="presOf" srcId="{280C99EE-1A63-4205-8A72-EC79B99ECA5C}" destId="{8323A35E-5C1C-7443-92EF-97AF75B44E21}" srcOrd="0" destOrd="2" presId="urn:microsoft.com/office/officeart/2005/8/layout/hProcess4"/>
    <dgm:cxn modelId="{80D0A263-3A0B-CD4D-A569-292B3A6251A8}" type="presParOf" srcId="{2F37373A-AC18-1F49-9F09-84C603782E88}" destId="{1B83815A-C723-434C-ACE5-438DE5CCE895}" srcOrd="0" destOrd="0" presId="urn:microsoft.com/office/officeart/2005/8/layout/hProcess4"/>
    <dgm:cxn modelId="{387D0C75-2831-7541-A364-71C4A89C7BF7}" type="presParOf" srcId="{2F37373A-AC18-1F49-9F09-84C603782E88}" destId="{B03B1E6E-916F-4C49-BBFE-3FEFD3EC8069}" srcOrd="1" destOrd="0" presId="urn:microsoft.com/office/officeart/2005/8/layout/hProcess4"/>
    <dgm:cxn modelId="{1D2E51FB-3BD2-9C4D-B799-520DC8F573B3}" type="presParOf" srcId="{2F37373A-AC18-1F49-9F09-84C603782E88}" destId="{59200B9A-3563-CA47-858B-6536A88F2A66}" srcOrd="2" destOrd="0" presId="urn:microsoft.com/office/officeart/2005/8/layout/hProcess4"/>
    <dgm:cxn modelId="{8A3727C6-3646-6743-8BEA-BC4C96CCB3AF}" type="presParOf" srcId="{59200B9A-3563-CA47-858B-6536A88F2A66}" destId="{78D6DBBD-E108-A245-8831-A85F3E3401E4}" srcOrd="0" destOrd="0" presId="urn:microsoft.com/office/officeart/2005/8/layout/hProcess4"/>
    <dgm:cxn modelId="{8F6CAFF0-EF99-E946-81C8-E0D3F42AB792}" type="presParOf" srcId="{78D6DBBD-E108-A245-8831-A85F3E3401E4}" destId="{48B34C17-A920-D044-854E-592E1ACDB705}" srcOrd="0" destOrd="0" presId="urn:microsoft.com/office/officeart/2005/8/layout/hProcess4"/>
    <dgm:cxn modelId="{18E6B4AB-10DC-AE4D-85D3-487910310A2F}" type="presParOf" srcId="{78D6DBBD-E108-A245-8831-A85F3E3401E4}" destId="{3D6FFE79-D803-7946-94E1-0112BBFF2B0F}" srcOrd="1" destOrd="0" presId="urn:microsoft.com/office/officeart/2005/8/layout/hProcess4"/>
    <dgm:cxn modelId="{29AF5DED-4FB5-5F46-BD45-94F515113BAD}" type="presParOf" srcId="{78D6DBBD-E108-A245-8831-A85F3E3401E4}" destId="{F347D13C-06CF-A44A-A1DE-FA8893F6F862}" srcOrd="2" destOrd="0" presId="urn:microsoft.com/office/officeart/2005/8/layout/hProcess4"/>
    <dgm:cxn modelId="{993B70BF-76E4-554E-906E-A38618518AC8}" type="presParOf" srcId="{78D6DBBD-E108-A245-8831-A85F3E3401E4}" destId="{B96AB774-E170-5A45-BC32-48945B46BA9C}" srcOrd="3" destOrd="0" presId="urn:microsoft.com/office/officeart/2005/8/layout/hProcess4"/>
    <dgm:cxn modelId="{D05697E3-DAB0-0D49-8028-F94FBD6C1F31}" type="presParOf" srcId="{78D6DBBD-E108-A245-8831-A85F3E3401E4}" destId="{FF01BEA3-1FE1-C944-AEA8-6E69E24215E8}" srcOrd="4" destOrd="0" presId="urn:microsoft.com/office/officeart/2005/8/layout/hProcess4"/>
    <dgm:cxn modelId="{7C91E777-7F9D-5141-8F2C-CABFFFE26700}" type="presParOf" srcId="{59200B9A-3563-CA47-858B-6536A88F2A66}" destId="{7B73048D-E0C7-F946-AFDD-ACF91FE41FA6}" srcOrd="1" destOrd="0" presId="urn:microsoft.com/office/officeart/2005/8/layout/hProcess4"/>
    <dgm:cxn modelId="{25CEAFD6-FB2B-C84D-BD0F-1E6A0B3C3838}" type="presParOf" srcId="{59200B9A-3563-CA47-858B-6536A88F2A66}" destId="{D2B3C412-5E61-0246-B3D8-35BADA210E45}" srcOrd="2" destOrd="0" presId="urn:microsoft.com/office/officeart/2005/8/layout/hProcess4"/>
    <dgm:cxn modelId="{5E0BE209-9F4F-DB49-8368-FAE4D4DDE63F}" type="presParOf" srcId="{D2B3C412-5E61-0246-B3D8-35BADA210E45}" destId="{B1264484-7CC1-614D-8DDE-3252D4D4F495}" srcOrd="0" destOrd="0" presId="urn:microsoft.com/office/officeart/2005/8/layout/hProcess4"/>
    <dgm:cxn modelId="{F91C5976-9330-664D-B589-90907DACEDC3}" type="presParOf" srcId="{D2B3C412-5E61-0246-B3D8-35BADA210E45}" destId="{8323A35E-5C1C-7443-92EF-97AF75B44E21}" srcOrd="1" destOrd="0" presId="urn:microsoft.com/office/officeart/2005/8/layout/hProcess4"/>
    <dgm:cxn modelId="{EFFDAD7A-5653-9748-BF3E-B0DB6763C9A1}" type="presParOf" srcId="{D2B3C412-5E61-0246-B3D8-35BADA210E45}" destId="{6AB111BF-AEF4-2B42-A816-4D6AA7ADED4F}" srcOrd="2" destOrd="0" presId="urn:microsoft.com/office/officeart/2005/8/layout/hProcess4"/>
    <dgm:cxn modelId="{A58FB998-EC16-C649-A5E9-7BA862BA70E0}" type="presParOf" srcId="{D2B3C412-5E61-0246-B3D8-35BADA210E45}" destId="{B0DB4D0F-638A-6647-B276-B7AEECE109E3}" srcOrd="3" destOrd="0" presId="urn:microsoft.com/office/officeart/2005/8/layout/hProcess4"/>
    <dgm:cxn modelId="{31FB6235-925F-FF4C-A537-7C1B6F5A2ABF}" type="presParOf" srcId="{D2B3C412-5E61-0246-B3D8-35BADA210E45}" destId="{01C46F6B-0D27-1C49-9213-C1B511B3EE06}"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0B101-915A-4090-ACFE-83A6409953E2}" type="doc">
      <dgm:prSet loTypeId="urn:microsoft.com/office/officeart/2005/8/layout/venn2" loCatId="relationship" qsTypeId="urn:microsoft.com/office/officeart/2005/8/quickstyle/simple1" qsCatId="simple" csTypeId="urn:microsoft.com/office/officeart/2005/8/colors/accent1_2" csCatId="accent1" phldr="1"/>
      <dgm:spPr/>
    </dgm:pt>
    <dgm:pt modelId="{46AEDCA1-EF99-4B20-91AD-B06DDF03DC7F}">
      <dgm:prSet phldrT="[Text]" custT="1"/>
      <dgm:spPr>
        <a:solidFill>
          <a:schemeClr val="accent1"/>
        </a:solidFill>
      </dgm:spPr>
      <dgm:t>
        <a:bodyPr/>
        <a:lstStyle/>
        <a:p>
          <a:r>
            <a:rPr lang="en-CA" sz="2400" b="1" dirty="0"/>
            <a:t>Coaching Feedback</a:t>
          </a:r>
        </a:p>
      </dgm:t>
    </dgm:pt>
    <dgm:pt modelId="{A3B968C4-BDCE-483F-9EE4-B6FF95C4D194}" type="parTrans" cxnId="{D1C00B38-2087-46AE-9575-E8361E09020D}">
      <dgm:prSet/>
      <dgm:spPr/>
      <dgm:t>
        <a:bodyPr/>
        <a:lstStyle/>
        <a:p>
          <a:endParaRPr lang="en-CA"/>
        </a:p>
      </dgm:t>
    </dgm:pt>
    <dgm:pt modelId="{C82CFD2D-0427-46A3-B28A-50A7F0601152}" type="sibTrans" cxnId="{D1C00B38-2087-46AE-9575-E8361E09020D}">
      <dgm:prSet/>
      <dgm:spPr/>
      <dgm:t>
        <a:bodyPr/>
        <a:lstStyle/>
        <a:p>
          <a:endParaRPr lang="en-CA"/>
        </a:p>
      </dgm:t>
    </dgm:pt>
    <dgm:pt modelId="{8F21DD30-C011-485F-8169-527538C42789}">
      <dgm:prSet phldrT="[Text]" custT="1"/>
      <dgm:spPr>
        <a:solidFill>
          <a:schemeClr val="tx2">
            <a:lumMod val="40000"/>
            <a:lumOff val="60000"/>
          </a:schemeClr>
        </a:solidFill>
      </dgm:spPr>
      <dgm:t>
        <a:bodyPr/>
        <a:lstStyle/>
        <a:p>
          <a:r>
            <a:rPr lang="en-CA" sz="2400" dirty="0"/>
            <a:t>Feedback</a:t>
          </a:r>
        </a:p>
      </dgm:t>
    </dgm:pt>
    <dgm:pt modelId="{52551032-CCF2-4BA9-8ED2-2218865410DB}" type="parTrans" cxnId="{D825B799-E9C2-4486-B2F1-9EB4E6CCCA43}">
      <dgm:prSet/>
      <dgm:spPr/>
      <dgm:t>
        <a:bodyPr/>
        <a:lstStyle/>
        <a:p>
          <a:endParaRPr lang="en-CA"/>
        </a:p>
      </dgm:t>
    </dgm:pt>
    <dgm:pt modelId="{86AC3898-8CA0-4A0A-9C80-FF117D90C34A}" type="sibTrans" cxnId="{D825B799-E9C2-4486-B2F1-9EB4E6CCCA43}">
      <dgm:prSet/>
      <dgm:spPr/>
      <dgm:t>
        <a:bodyPr/>
        <a:lstStyle/>
        <a:p>
          <a:endParaRPr lang="en-CA"/>
        </a:p>
      </dgm:t>
    </dgm:pt>
    <dgm:pt modelId="{48E84228-E2E2-4DE3-B500-A2CDB12AE733}">
      <dgm:prSet phldrT="[Text]" custT="1"/>
      <dgm:spPr>
        <a:solidFill>
          <a:schemeClr val="accent6"/>
        </a:solidFill>
      </dgm:spPr>
      <dgm:t>
        <a:bodyPr/>
        <a:lstStyle/>
        <a:p>
          <a:r>
            <a:rPr lang="en-CA" sz="2200" b="0" dirty="0">
              <a:solidFill>
                <a:schemeClr val="bg1"/>
              </a:solidFill>
            </a:rPr>
            <a:t>Observation of Work</a:t>
          </a:r>
        </a:p>
      </dgm:t>
    </dgm:pt>
    <dgm:pt modelId="{DCDD0074-423E-43E0-B866-8709DDBCC26B}" type="parTrans" cxnId="{8C7836E1-1398-4002-A1AF-4C16A01409B8}">
      <dgm:prSet/>
      <dgm:spPr/>
      <dgm:t>
        <a:bodyPr/>
        <a:lstStyle/>
        <a:p>
          <a:endParaRPr lang="en-CA"/>
        </a:p>
      </dgm:t>
    </dgm:pt>
    <dgm:pt modelId="{384BE251-1903-4691-995E-BB60CE3F0367}" type="sibTrans" cxnId="{8C7836E1-1398-4002-A1AF-4C16A01409B8}">
      <dgm:prSet/>
      <dgm:spPr/>
      <dgm:t>
        <a:bodyPr/>
        <a:lstStyle/>
        <a:p>
          <a:endParaRPr lang="en-CA"/>
        </a:p>
      </dgm:t>
    </dgm:pt>
    <dgm:pt modelId="{7DA94072-324E-49A5-9F4F-EA09AB6211AF}" type="pres">
      <dgm:prSet presAssocID="{9800B101-915A-4090-ACFE-83A6409953E2}" presName="Name0" presStyleCnt="0">
        <dgm:presLayoutVars>
          <dgm:chMax val="7"/>
          <dgm:resizeHandles val="exact"/>
        </dgm:presLayoutVars>
      </dgm:prSet>
      <dgm:spPr/>
    </dgm:pt>
    <dgm:pt modelId="{91DFFA3A-6E7E-4B4D-90D8-ACD7D3250A8E}" type="pres">
      <dgm:prSet presAssocID="{9800B101-915A-4090-ACFE-83A6409953E2}" presName="comp1" presStyleCnt="0"/>
      <dgm:spPr/>
    </dgm:pt>
    <dgm:pt modelId="{CD4D7537-4334-4F86-8C22-CDE0251D56E1}" type="pres">
      <dgm:prSet presAssocID="{9800B101-915A-4090-ACFE-83A6409953E2}" presName="circle1" presStyleLbl="node1" presStyleIdx="0" presStyleCnt="3"/>
      <dgm:spPr/>
    </dgm:pt>
    <dgm:pt modelId="{DE5E3478-4EFC-42AC-AC63-88307457280F}" type="pres">
      <dgm:prSet presAssocID="{9800B101-915A-4090-ACFE-83A6409953E2}" presName="c1text" presStyleLbl="node1" presStyleIdx="0" presStyleCnt="3">
        <dgm:presLayoutVars>
          <dgm:bulletEnabled val="1"/>
        </dgm:presLayoutVars>
      </dgm:prSet>
      <dgm:spPr/>
    </dgm:pt>
    <dgm:pt modelId="{560D216D-C223-4082-9C0B-D90BD6CF5671}" type="pres">
      <dgm:prSet presAssocID="{9800B101-915A-4090-ACFE-83A6409953E2}" presName="comp2" presStyleCnt="0"/>
      <dgm:spPr/>
    </dgm:pt>
    <dgm:pt modelId="{3238BCDF-441B-44E7-A6F8-EE4067F91A11}" type="pres">
      <dgm:prSet presAssocID="{9800B101-915A-4090-ACFE-83A6409953E2}" presName="circle2" presStyleLbl="node1" presStyleIdx="1" presStyleCnt="3"/>
      <dgm:spPr/>
    </dgm:pt>
    <dgm:pt modelId="{0883C5BB-C45E-4561-8190-7963B6C82BA3}" type="pres">
      <dgm:prSet presAssocID="{9800B101-915A-4090-ACFE-83A6409953E2}" presName="c2text" presStyleLbl="node1" presStyleIdx="1" presStyleCnt="3">
        <dgm:presLayoutVars>
          <dgm:bulletEnabled val="1"/>
        </dgm:presLayoutVars>
      </dgm:prSet>
      <dgm:spPr/>
    </dgm:pt>
    <dgm:pt modelId="{A1DFB08D-DC3E-49BC-99FC-DEC01882079E}" type="pres">
      <dgm:prSet presAssocID="{9800B101-915A-4090-ACFE-83A6409953E2}" presName="comp3" presStyleCnt="0"/>
      <dgm:spPr/>
    </dgm:pt>
    <dgm:pt modelId="{07F025BC-C989-42C0-8D17-75D58C59EA3F}" type="pres">
      <dgm:prSet presAssocID="{9800B101-915A-4090-ACFE-83A6409953E2}" presName="circle3" presStyleLbl="node1" presStyleIdx="2" presStyleCnt="3" custScaleX="109908"/>
      <dgm:spPr/>
    </dgm:pt>
    <dgm:pt modelId="{094EBBAC-4721-406F-ABB4-A66D3AACD0AA}" type="pres">
      <dgm:prSet presAssocID="{9800B101-915A-4090-ACFE-83A6409953E2}" presName="c3text" presStyleLbl="node1" presStyleIdx="2" presStyleCnt="3">
        <dgm:presLayoutVars>
          <dgm:bulletEnabled val="1"/>
        </dgm:presLayoutVars>
      </dgm:prSet>
      <dgm:spPr/>
    </dgm:pt>
  </dgm:ptLst>
  <dgm:cxnLst>
    <dgm:cxn modelId="{228E1809-B130-4050-BB57-D9F3F69D12F7}" type="presOf" srcId="{48E84228-E2E2-4DE3-B500-A2CDB12AE733}" destId="{094EBBAC-4721-406F-ABB4-A66D3AACD0AA}" srcOrd="1" destOrd="0" presId="urn:microsoft.com/office/officeart/2005/8/layout/venn2"/>
    <dgm:cxn modelId="{1676990F-F438-4D53-A9D2-F2B71130E6F2}" type="presOf" srcId="{9800B101-915A-4090-ACFE-83A6409953E2}" destId="{7DA94072-324E-49A5-9F4F-EA09AB6211AF}" srcOrd="0" destOrd="0" presId="urn:microsoft.com/office/officeart/2005/8/layout/venn2"/>
    <dgm:cxn modelId="{D1C00B38-2087-46AE-9575-E8361E09020D}" srcId="{9800B101-915A-4090-ACFE-83A6409953E2}" destId="{46AEDCA1-EF99-4B20-91AD-B06DDF03DC7F}" srcOrd="0" destOrd="0" parTransId="{A3B968C4-BDCE-483F-9EE4-B6FF95C4D194}" sibTransId="{C82CFD2D-0427-46A3-B28A-50A7F0601152}"/>
    <dgm:cxn modelId="{E8BB9854-E58E-4731-BFAD-7D39C9A3E00B}" type="presOf" srcId="{46AEDCA1-EF99-4B20-91AD-B06DDF03DC7F}" destId="{CD4D7537-4334-4F86-8C22-CDE0251D56E1}" srcOrd="0" destOrd="0" presId="urn:microsoft.com/office/officeart/2005/8/layout/venn2"/>
    <dgm:cxn modelId="{70CDA25F-F8C7-4368-9EC8-35A898944E7B}" type="presOf" srcId="{8F21DD30-C011-485F-8169-527538C42789}" destId="{0883C5BB-C45E-4561-8190-7963B6C82BA3}" srcOrd="1" destOrd="0" presId="urn:microsoft.com/office/officeart/2005/8/layout/venn2"/>
    <dgm:cxn modelId="{AFF6EF71-D647-4422-BD02-684A3BE19A3E}" type="presOf" srcId="{8F21DD30-C011-485F-8169-527538C42789}" destId="{3238BCDF-441B-44E7-A6F8-EE4067F91A11}" srcOrd="0" destOrd="0" presId="urn:microsoft.com/office/officeart/2005/8/layout/venn2"/>
    <dgm:cxn modelId="{D825B799-E9C2-4486-B2F1-9EB4E6CCCA43}" srcId="{9800B101-915A-4090-ACFE-83A6409953E2}" destId="{8F21DD30-C011-485F-8169-527538C42789}" srcOrd="1" destOrd="0" parTransId="{52551032-CCF2-4BA9-8ED2-2218865410DB}" sibTransId="{86AC3898-8CA0-4A0A-9C80-FF117D90C34A}"/>
    <dgm:cxn modelId="{3F9E66A4-DDDF-492A-A45E-AC9D9F08A734}" type="presOf" srcId="{48E84228-E2E2-4DE3-B500-A2CDB12AE733}" destId="{07F025BC-C989-42C0-8D17-75D58C59EA3F}" srcOrd="0" destOrd="0" presId="urn:microsoft.com/office/officeart/2005/8/layout/venn2"/>
    <dgm:cxn modelId="{7F8E1DBA-7DDB-4978-9B25-FF5A8108FFB3}" type="presOf" srcId="{46AEDCA1-EF99-4B20-91AD-B06DDF03DC7F}" destId="{DE5E3478-4EFC-42AC-AC63-88307457280F}" srcOrd="1" destOrd="0" presId="urn:microsoft.com/office/officeart/2005/8/layout/venn2"/>
    <dgm:cxn modelId="{8C7836E1-1398-4002-A1AF-4C16A01409B8}" srcId="{9800B101-915A-4090-ACFE-83A6409953E2}" destId="{48E84228-E2E2-4DE3-B500-A2CDB12AE733}" srcOrd="2" destOrd="0" parTransId="{DCDD0074-423E-43E0-B866-8709DDBCC26B}" sibTransId="{384BE251-1903-4691-995E-BB60CE3F0367}"/>
    <dgm:cxn modelId="{F507440D-0E84-436C-8771-4E204F934E27}" type="presParOf" srcId="{7DA94072-324E-49A5-9F4F-EA09AB6211AF}" destId="{91DFFA3A-6E7E-4B4D-90D8-ACD7D3250A8E}" srcOrd="0" destOrd="0" presId="urn:microsoft.com/office/officeart/2005/8/layout/venn2"/>
    <dgm:cxn modelId="{31FB243D-3BE3-4CF5-ADC8-468A70CF6161}" type="presParOf" srcId="{91DFFA3A-6E7E-4B4D-90D8-ACD7D3250A8E}" destId="{CD4D7537-4334-4F86-8C22-CDE0251D56E1}" srcOrd="0" destOrd="0" presId="urn:microsoft.com/office/officeart/2005/8/layout/venn2"/>
    <dgm:cxn modelId="{4C66C702-1328-494E-B4E2-6FC665195E42}" type="presParOf" srcId="{91DFFA3A-6E7E-4B4D-90D8-ACD7D3250A8E}" destId="{DE5E3478-4EFC-42AC-AC63-88307457280F}" srcOrd="1" destOrd="0" presId="urn:microsoft.com/office/officeart/2005/8/layout/venn2"/>
    <dgm:cxn modelId="{F5378868-7D44-4612-A361-4288BE1BB35A}" type="presParOf" srcId="{7DA94072-324E-49A5-9F4F-EA09AB6211AF}" destId="{560D216D-C223-4082-9C0B-D90BD6CF5671}" srcOrd="1" destOrd="0" presId="urn:microsoft.com/office/officeart/2005/8/layout/venn2"/>
    <dgm:cxn modelId="{4904C64F-D370-4E74-8DFC-BCBE4C668EF5}" type="presParOf" srcId="{560D216D-C223-4082-9C0B-D90BD6CF5671}" destId="{3238BCDF-441B-44E7-A6F8-EE4067F91A11}" srcOrd="0" destOrd="0" presId="urn:microsoft.com/office/officeart/2005/8/layout/venn2"/>
    <dgm:cxn modelId="{AED16844-CF69-450B-9815-12D9C51EF24C}" type="presParOf" srcId="{560D216D-C223-4082-9C0B-D90BD6CF5671}" destId="{0883C5BB-C45E-4561-8190-7963B6C82BA3}" srcOrd="1" destOrd="0" presId="urn:microsoft.com/office/officeart/2005/8/layout/venn2"/>
    <dgm:cxn modelId="{7B4BEEAA-1CF1-47FB-B837-2CC9DBD31361}" type="presParOf" srcId="{7DA94072-324E-49A5-9F4F-EA09AB6211AF}" destId="{A1DFB08D-DC3E-49BC-99FC-DEC01882079E}" srcOrd="2" destOrd="0" presId="urn:microsoft.com/office/officeart/2005/8/layout/venn2"/>
    <dgm:cxn modelId="{0537889C-88ED-469C-9C4C-8B3FD590B84C}" type="presParOf" srcId="{A1DFB08D-DC3E-49BC-99FC-DEC01882079E}" destId="{07F025BC-C989-42C0-8D17-75D58C59EA3F}" srcOrd="0" destOrd="0" presId="urn:microsoft.com/office/officeart/2005/8/layout/venn2"/>
    <dgm:cxn modelId="{AC2EE3D7-DAF6-47AF-A4DF-FA811252FE25}" type="presParOf" srcId="{A1DFB08D-DC3E-49BC-99FC-DEC01882079E}" destId="{094EBBAC-4721-406F-ABB4-A66D3AACD0A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C2148E-B3C9-4C8B-A5FC-CD69F6D5456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9A6E12C-4CA5-4E6D-A722-A99E61F0CA65}">
      <dgm:prSet/>
      <dgm:spPr/>
      <dgm:t>
        <a:bodyPr/>
        <a:lstStyle/>
        <a:p>
          <a:r>
            <a:rPr lang="en-US"/>
            <a:t>Because</a:t>
          </a:r>
        </a:p>
      </dgm:t>
    </dgm:pt>
    <dgm:pt modelId="{68D664DF-B3F9-4435-85A2-2CC4E9A5BFB7}" type="parTrans" cxnId="{80008196-60F7-4BF6-B631-93A8648D4111}">
      <dgm:prSet/>
      <dgm:spPr/>
      <dgm:t>
        <a:bodyPr/>
        <a:lstStyle/>
        <a:p>
          <a:endParaRPr lang="en-US"/>
        </a:p>
      </dgm:t>
    </dgm:pt>
    <dgm:pt modelId="{A2AEE5F4-6521-4B71-8DC2-A7526FA3FFBA}" type="sibTrans" cxnId="{80008196-60F7-4BF6-B631-93A8648D4111}">
      <dgm:prSet/>
      <dgm:spPr/>
      <dgm:t>
        <a:bodyPr/>
        <a:lstStyle/>
        <a:p>
          <a:endParaRPr lang="en-US"/>
        </a:p>
      </dgm:t>
    </dgm:pt>
    <dgm:pt modelId="{CABA1B05-8781-422A-98B2-E8D743C93CF2}">
      <dgm:prSet/>
      <dgm:spPr/>
      <dgm:t>
        <a:bodyPr/>
        <a:lstStyle/>
        <a:p>
          <a:r>
            <a:rPr lang="en-US"/>
            <a:t>Next time…</a:t>
          </a:r>
        </a:p>
      </dgm:t>
    </dgm:pt>
    <dgm:pt modelId="{875AF3CA-F094-441A-BF80-4CF5F09BAE14}" type="parTrans" cxnId="{8899ED7A-DE4C-4456-9404-B871C84DB082}">
      <dgm:prSet/>
      <dgm:spPr/>
      <dgm:t>
        <a:bodyPr/>
        <a:lstStyle/>
        <a:p>
          <a:endParaRPr lang="en-US"/>
        </a:p>
      </dgm:t>
    </dgm:pt>
    <dgm:pt modelId="{70C95E78-129D-43C2-939D-ED500F9D7F49}" type="sibTrans" cxnId="{8899ED7A-DE4C-4456-9404-B871C84DB082}">
      <dgm:prSet/>
      <dgm:spPr/>
      <dgm:t>
        <a:bodyPr/>
        <a:lstStyle/>
        <a:p>
          <a:endParaRPr lang="en-US"/>
        </a:p>
      </dgm:t>
    </dgm:pt>
    <dgm:pt modelId="{30393E06-4C86-4A20-8B94-E0E9FA392689}">
      <dgm:prSet/>
      <dgm:spPr/>
      <dgm:t>
        <a:bodyPr/>
        <a:lstStyle/>
        <a:p>
          <a:r>
            <a:rPr lang="en-US"/>
            <a:t>Try…</a:t>
          </a:r>
        </a:p>
      </dgm:t>
    </dgm:pt>
    <dgm:pt modelId="{D93F1D96-D60C-42B9-ACA6-AC6AA5767361}" type="parTrans" cxnId="{EAF781E4-8AF2-4EFC-B055-79D326266263}">
      <dgm:prSet/>
      <dgm:spPr/>
      <dgm:t>
        <a:bodyPr/>
        <a:lstStyle/>
        <a:p>
          <a:endParaRPr lang="en-US"/>
        </a:p>
      </dgm:t>
    </dgm:pt>
    <dgm:pt modelId="{A665E9E3-4DEE-4700-B011-695397CC9410}" type="sibTrans" cxnId="{EAF781E4-8AF2-4EFC-B055-79D326266263}">
      <dgm:prSet/>
      <dgm:spPr/>
      <dgm:t>
        <a:bodyPr/>
        <a:lstStyle/>
        <a:p>
          <a:endParaRPr lang="en-US"/>
        </a:p>
      </dgm:t>
    </dgm:pt>
    <dgm:pt modelId="{BCE0F5BF-E88F-43CB-B6E4-B314D0916780}">
      <dgm:prSet/>
      <dgm:spPr/>
      <dgm:t>
        <a:bodyPr/>
        <a:lstStyle/>
        <a:p>
          <a:r>
            <a:rPr lang="en-US"/>
            <a:t>Recommend…</a:t>
          </a:r>
        </a:p>
      </dgm:t>
    </dgm:pt>
    <dgm:pt modelId="{E431225D-0D69-4046-BD36-DE02FF131462}" type="parTrans" cxnId="{D7035E66-6A28-4C4F-86F1-1E608ECA20F5}">
      <dgm:prSet/>
      <dgm:spPr/>
      <dgm:t>
        <a:bodyPr/>
        <a:lstStyle/>
        <a:p>
          <a:endParaRPr lang="en-US"/>
        </a:p>
      </dgm:t>
    </dgm:pt>
    <dgm:pt modelId="{6414EE71-4F37-4100-A2E4-ABCBF0671E89}" type="sibTrans" cxnId="{D7035E66-6A28-4C4F-86F1-1E608ECA20F5}">
      <dgm:prSet/>
      <dgm:spPr/>
      <dgm:t>
        <a:bodyPr/>
        <a:lstStyle/>
        <a:p>
          <a:endParaRPr lang="en-US"/>
        </a:p>
      </dgm:t>
    </dgm:pt>
    <dgm:pt modelId="{CA8568EE-61C7-4589-B009-8378A461BFC0}">
      <dgm:prSet/>
      <dgm:spPr/>
      <dgm:t>
        <a:bodyPr/>
        <a:lstStyle/>
        <a:p>
          <a:r>
            <a:rPr lang="en-US"/>
            <a:t>Consider….</a:t>
          </a:r>
        </a:p>
      </dgm:t>
    </dgm:pt>
    <dgm:pt modelId="{2C693DD2-35FA-4AC4-A49A-8B0CEF5376A3}" type="parTrans" cxnId="{845591B1-DB75-4791-B093-E6EB55F7A442}">
      <dgm:prSet/>
      <dgm:spPr/>
      <dgm:t>
        <a:bodyPr/>
        <a:lstStyle/>
        <a:p>
          <a:endParaRPr lang="en-US"/>
        </a:p>
      </dgm:t>
    </dgm:pt>
    <dgm:pt modelId="{82F5288F-8E1F-49F5-908F-391AFF88E08E}" type="sibTrans" cxnId="{845591B1-DB75-4791-B093-E6EB55F7A442}">
      <dgm:prSet/>
      <dgm:spPr/>
      <dgm:t>
        <a:bodyPr/>
        <a:lstStyle/>
        <a:p>
          <a:endParaRPr lang="en-US"/>
        </a:p>
      </dgm:t>
    </dgm:pt>
    <dgm:pt modelId="{B823AECE-E292-4062-95F5-7A07F9EF68F0}">
      <dgm:prSet/>
      <dgm:spPr/>
      <dgm:t>
        <a:bodyPr/>
        <a:lstStyle/>
        <a:p>
          <a:r>
            <a:rPr lang="en-US"/>
            <a:t>I suggest…</a:t>
          </a:r>
        </a:p>
      </dgm:t>
    </dgm:pt>
    <dgm:pt modelId="{613F1950-421F-478C-AA0C-2A0D4F14EFDF}" type="parTrans" cxnId="{3CC2DF6F-D91C-46CD-90CD-62C31DD8E041}">
      <dgm:prSet/>
      <dgm:spPr/>
      <dgm:t>
        <a:bodyPr/>
        <a:lstStyle/>
        <a:p>
          <a:endParaRPr lang="en-US"/>
        </a:p>
      </dgm:t>
    </dgm:pt>
    <dgm:pt modelId="{C8DBC46C-71B5-4176-BED5-D05D3E7A270E}" type="sibTrans" cxnId="{3CC2DF6F-D91C-46CD-90CD-62C31DD8E041}">
      <dgm:prSet/>
      <dgm:spPr/>
      <dgm:t>
        <a:bodyPr/>
        <a:lstStyle/>
        <a:p>
          <a:endParaRPr lang="en-US"/>
        </a:p>
      </dgm:t>
    </dgm:pt>
    <dgm:pt modelId="{B2948C68-0BA4-8841-BF93-0A064F9AF430}" type="pres">
      <dgm:prSet presAssocID="{A6C2148E-B3C9-4C8B-A5FC-CD69F6D54562}" presName="linear" presStyleCnt="0">
        <dgm:presLayoutVars>
          <dgm:animLvl val="lvl"/>
          <dgm:resizeHandles val="exact"/>
        </dgm:presLayoutVars>
      </dgm:prSet>
      <dgm:spPr/>
    </dgm:pt>
    <dgm:pt modelId="{64D2110F-A254-FD46-AFDD-2D217125A418}" type="pres">
      <dgm:prSet presAssocID="{09A6E12C-4CA5-4E6D-A722-A99E61F0CA65}" presName="parentText" presStyleLbl="node1" presStyleIdx="0" presStyleCnt="6">
        <dgm:presLayoutVars>
          <dgm:chMax val="0"/>
          <dgm:bulletEnabled val="1"/>
        </dgm:presLayoutVars>
      </dgm:prSet>
      <dgm:spPr/>
    </dgm:pt>
    <dgm:pt modelId="{932CAB60-8970-DB40-9EEE-D9269D904D03}" type="pres">
      <dgm:prSet presAssocID="{A2AEE5F4-6521-4B71-8DC2-A7526FA3FFBA}" presName="spacer" presStyleCnt="0"/>
      <dgm:spPr/>
    </dgm:pt>
    <dgm:pt modelId="{A1546CD9-3D8C-EC43-AA99-2F67B93089D4}" type="pres">
      <dgm:prSet presAssocID="{CABA1B05-8781-422A-98B2-E8D743C93CF2}" presName="parentText" presStyleLbl="node1" presStyleIdx="1" presStyleCnt="6">
        <dgm:presLayoutVars>
          <dgm:chMax val="0"/>
          <dgm:bulletEnabled val="1"/>
        </dgm:presLayoutVars>
      </dgm:prSet>
      <dgm:spPr/>
    </dgm:pt>
    <dgm:pt modelId="{7DC1161A-4E8D-D946-B5B5-10B358092B88}" type="pres">
      <dgm:prSet presAssocID="{70C95E78-129D-43C2-939D-ED500F9D7F49}" presName="spacer" presStyleCnt="0"/>
      <dgm:spPr/>
    </dgm:pt>
    <dgm:pt modelId="{6E1899CD-F8F6-1946-B477-80D6BE9DBA35}" type="pres">
      <dgm:prSet presAssocID="{30393E06-4C86-4A20-8B94-E0E9FA392689}" presName="parentText" presStyleLbl="node1" presStyleIdx="2" presStyleCnt="6">
        <dgm:presLayoutVars>
          <dgm:chMax val="0"/>
          <dgm:bulletEnabled val="1"/>
        </dgm:presLayoutVars>
      </dgm:prSet>
      <dgm:spPr/>
    </dgm:pt>
    <dgm:pt modelId="{1BEB6615-C811-3047-8E50-51FDEEF64346}" type="pres">
      <dgm:prSet presAssocID="{A665E9E3-4DEE-4700-B011-695397CC9410}" presName="spacer" presStyleCnt="0"/>
      <dgm:spPr/>
    </dgm:pt>
    <dgm:pt modelId="{31B60071-4DAB-364F-9911-56C34A3F9352}" type="pres">
      <dgm:prSet presAssocID="{BCE0F5BF-E88F-43CB-B6E4-B314D0916780}" presName="parentText" presStyleLbl="node1" presStyleIdx="3" presStyleCnt="6">
        <dgm:presLayoutVars>
          <dgm:chMax val="0"/>
          <dgm:bulletEnabled val="1"/>
        </dgm:presLayoutVars>
      </dgm:prSet>
      <dgm:spPr/>
    </dgm:pt>
    <dgm:pt modelId="{D30F2BA6-B7A2-184B-AA0B-377A0E7C182E}" type="pres">
      <dgm:prSet presAssocID="{6414EE71-4F37-4100-A2E4-ABCBF0671E89}" presName="spacer" presStyleCnt="0"/>
      <dgm:spPr/>
    </dgm:pt>
    <dgm:pt modelId="{196F5D37-B502-4541-ABAF-3A00316C9A9C}" type="pres">
      <dgm:prSet presAssocID="{CA8568EE-61C7-4589-B009-8378A461BFC0}" presName="parentText" presStyleLbl="node1" presStyleIdx="4" presStyleCnt="6">
        <dgm:presLayoutVars>
          <dgm:chMax val="0"/>
          <dgm:bulletEnabled val="1"/>
        </dgm:presLayoutVars>
      </dgm:prSet>
      <dgm:spPr/>
    </dgm:pt>
    <dgm:pt modelId="{CE951A88-242E-F149-8D31-03DEF696CEFC}" type="pres">
      <dgm:prSet presAssocID="{82F5288F-8E1F-49F5-908F-391AFF88E08E}" presName="spacer" presStyleCnt="0"/>
      <dgm:spPr/>
    </dgm:pt>
    <dgm:pt modelId="{E9E9D333-3994-8540-867C-2BD9DA4331F8}" type="pres">
      <dgm:prSet presAssocID="{B823AECE-E292-4062-95F5-7A07F9EF68F0}" presName="parentText" presStyleLbl="node1" presStyleIdx="5" presStyleCnt="6">
        <dgm:presLayoutVars>
          <dgm:chMax val="0"/>
          <dgm:bulletEnabled val="1"/>
        </dgm:presLayoutVars>
      </dgm:prSet>
      <dgm:spPr/>
    </dgm:pt>
  </dgm:ptLst>
  <dgm:cxnLst>
    <dgm:cxn modelId="{60436D1D-2D4C-2648-9823-A11956F53F08}" type="presOf" srcId="{09A6E12C-4CA5-4E6D-A722-A99E61F0CA65}" destId="{64D2110F-A254-FD46-AFDD-2D217125A418}" srcOrd="0" destOrd="0" presId="urn:microsoft.com/office/officeart/2005/8/layout/vList2"/>
    <dgm:cxn modelId="{90809935-AFFF-7F42-B392-B1D1267C75C8}" type="presOf" srcId="{A6C2148E-B3C9-4C8B-A5FC-CD69F6D54562}" destId="{B2948C68-0BA4-8841-BF93-0A064F9AF430}" srcOrd="0" destOrd="0" presId="urn:microsoft.com/office/officeart/2005/8/layout/vList2"/>
    <dgm:cxn modelId="{078F2B42-413E-BE4A-A440-2C3C687FE8FA}" type="presOf" srcId="{BCE0F5BF-E88F-43CB-B6E4-B314D0916780}" destId="{31B60071-4DAB-364F-9911-56C34A3F9352}" srcOrd="0" destOrd="0" presId="urn:microsoft.com/office/officeart/2005/8/layout/vList2"/>
    <dgm:cxn modelId="{D7035E66-6A28-4C4F-86F1-1E608ECA20F5}" srcId="{A6C2148E-B3C9-4C8B-A5FC-CD69F6D54562}" destId="{BCE0F5BF-E88F-43CB-B6E4-B314D0916780}" srcOrd="3" destOrd="0" parTransId="{E431225D-0D69-4046-BD36-DE02FF131462}" sibTransId="{6414EE71-4F37-4100-A2E4-ABCBF0671E89}"/>
    <dgm:cxn modelId="{3CC2DF6F-D91C-46CD-90CD-62C31DD8E041}" srcId="{A6C2148E-B3C9-4C8B-A5FC-CD69F6D54562}" destId="{B823AECE-E292-4062-95F5-7A07F9EF68F0}" srcOrd="5" destOrd="0" parTransId="{613F1950-421F-478C-AA0C-2A0D4F14EFDF}" sibTransId="{C8DBC46C-71B5-4176-BED5-D05D3E7A270E}"/>
    <dgm:cxn modelId="{8899ED7A-DE4C-4456-9404-B871C84DB082}" srcId="{A6C2148E-B3C9-4C8B-A5FC-CD69F6D54562}" destId="{CABA1B05-8781-422A-98B2-E8D743C93CF2}" srcOrd="1" destOrd="0" parTransId="{875AF3CA-F094-441A-BF80-4CF5F09BAE14}" sibTransId="{70C95E78-129D-43C2-939D-ED500F9D7F49}"/>
    <dgm:cxn modelId="{FBC9F87D-79DD-5542-845D-BB11F9AC71C1}" type="presOf" srcId="{CA8568EE-61C7-4589-B009-8378A461BFC0}" destId="{196F5D37-B502-4541-ABAF-3A00316C9A9C}" srcOrd="0" destOrd="0" presId="urn:microsoft.com/office/officeart/2005/8/layout/vList2"/>
    <dgm:cxn modelId="{80008196-60F7-4BF6-B631-93A8648D4111}" srcId="{A6C2148E-B3C9-4C8B-A5FC-CD69F6D54562}" destId="{09A6E12C-4CA5-4E6D-A722-A99E61F0CA65}" srcOrd="0" destOrd="0" parTransId="{68D664DF-B3F9-4435-85A2-2CC4E9A5BFB7}" sibTransId="{A2AEE5F4-6521-4B71-8DC2-A7526FA3FFBA}"/>
    <dgm:cxn modelId="{F5C191A1-FF79-D247-9501-019E0141A08C}" type="presOf" srcId="{30393E06-4C86-4A20-8B94-E0E9FA392689}" destId="{6E1899CD-F8F6-1946-B477-80D6BE9DBA35}" srcOrd="0" destOrd="0" presId="urn:microsoft.com/office/officeart/2005/8/layout/vList2"/>
    <dgm:cxn modelId="{89AEA6A4-BF4E-1248-A64E-4DE48CF705B5}" type="presOf" srcId="{B823AECE-E292-4062-95F5-7A07F9EF68F0}" destId="{E9E9D333-3994-8540-867C-2BD9DA4331F8}" srcOrd="0" destOrd="0" presId="urn:microsoft.com/office/officeart/2005/8/layout/vList2"/>
    <dgm:cxn modelId="{845591B1-DB75-4791-B093-E6EB55F7A442}" srcId="{A6C2148E-B3C9-4C8B-A5FC-CD69F6D54562}" destId="{CA8568EE-61C7-4589-B009-8378A461BFC0}" srcOrd="4" destOrd="0" parTransId="{2C693DD2-35FA-4AC4-A49A-8B0CEF5376A3}" sibTransId="{82F5288F-8E1F-49F5-908F-391AFF88E08E}"/>
    <dgm:cxn modelId="{8AEE93DC-8811-D643-97F0-6770D820FA9D}" type="presOf" srcId="{CABA1B05-8781-422A-98B2-E8D743C93CF2}" destId="{A1546CD9-3D8C-EC43-AA99-2F67B93089D4}" srcOrd="0" destOrd="0" presId="urn:microsoft.com/office/officeart/2005/8/layout/vList2"/>
    <dgm:cxn modelId="{EAF781E4-8AF2-4EFC-B055-79D326266263}" srcId="{A6C2148E-B3C9-4C8B-A5FC-CD69F6D54562}" destId="{30393E06-4C86-4A20-8B94-E0E9FA392689}" srcOrd="2" destOrd="0" parTransId="{D93F1D96-D60C-42B9-ACA6-AC6AA5767361}" sibTransId="{A665E9E3-4DEE-4700-B011-695397CC9410}"/>
    <dgm:cxn modelId="{931E5894-18EF-D64C-9E74-7B02128FFD32}" type="presParOf" srcId="{B2948C68-0BA4-8841-BF93-0A064F9AF430}" destId="{64D2110F-A254-FD46-AFDD-2D217125A418}" srcOrd="0" destOrd="0" presId="urn:microsoft.com/office/officeart/2005/8/layout/vList2"/>
    <dgm:cxn modelId="{8F42F672-0D90-974E-AE9B-44B19A19A697}" type="presParOf" srcId="{B2948C68-0BA4-8841-BF93-0A064F9AF430}" destId="{932CAB60-8970-DB40-9EEE-D9269D904D03}" srcOrd="1" destOrd="0" presId="urn:microsoft.com/office/officeart/2005/8/layout/vList2"/>
    <dgm:cxn modelId="{CCAF196C-DE5A-494F-8977-0F78958BCB22}" type="presParOf" srcId="{B2948C68-0BA4-8841-BF93-0A064F9AF430}" destId="{A1546CD9-3D8C-EC43-AA99-2F67B93089D4}" srcOrd="2" destOrd="0" presId="urn:microsoft.com/office/officeart/2005/8/layout/vList2"/>
    <dgm:cxn modelId="{AB0457D9-C33C-FA41-9BA0-6D0C4684BB96}" type="presParOf" srcId="{B2948C68-0BA4-8841-BF93-0A064F9AF430}" destId="{7DC1161A-4E8D-D946-B5B5-10B358092B88}" srcOrd="3" destOrd="0" presId="urn:microsoft.com/office/officeart/2005/8/layout/vList2"/>
    <dgm:cxn modelId="{9DA88DFA-C7D8-FC41-B585-4F733AEB22B6}" type="presParOf" srcId="{B2948C68-0BA4-8841-BF93-0A064F9AF430}" destId="{6E1899CD-F8F6-1946-B477-80D6BE9DBA35}" srcOrd="4" destOrd="0" presId="urn:microsoft.com/office/officeart/2005/8/layout/vList2"/>
    <dgm:cxn modelId="{B4E87E1B-1F31-8B4F-A8DE-363805AE75D2}" type="presParOf" srcId="{B2948C68-0BA4-8841-BF93-0A064F9AF430}" destId="{1BEB6615-C811-3047-8E50-51FDEEF64346}" srcOrd="5" destOrd="0" presId="urn:microsoft.com/office/officeart/2005/8/layout/vList2"/>
    <dgm:cxn modelId="{AD27BF26-64C8-974C-A8B8-466C7007312B}" type="presParOf" srcId="{B2948C68-0BA4-8841-BF93-0A064F9AF430}" destId="{31B60071-4DAB-364F-9911-56C34A3F9352}" srcOrd="6" destOrd="0" presId="urn:microsoft.com/office/officeart/2005/8/layout/vList2"/>
    <dgm:cxn modelId="{6698E46B-221A-0140-B371-3C4B714AD394}" type="presParOf" srcId="{B2948C68-0BA4-8841-BF93-0A064F9AF430}" destId="{D30F2BA6-B7A2-184B-AA0B-377A0E7C182E}" srcOrd="7" destOrd="0" presId="urn:microsoft.com/office/officeart/2005/8/layout/vList2"/>
    <dgm:cxn modelId="{497681E8-8BB8-884C-8159-A430DFEA5408}" type="presParOf" srcId="{B2948C68-0BA4-8841-BF93-0A064F9AF430}" destId="{196F5D37-B502-4541-ABAF-3A00316C9A9C}" srcOrd="8" destOrd="0" presId="urn:microsoft.com/office/officeart/2005/8/layout/vList2"/>
    <dgm:cxn modelId="{5928A930-6BDE-0B45-B41E-D6607B88B50B}" type="presParOf" srcId="{B2948C68-0BA4-8841-BF93-0A064F9AF430}" destId="{CE951A88-242E-F149-8D31-03DEF696CEFC}" srcOrd="9" destOrd="0" presId="urn:microsoft.com/office/officeart/2005/8/layout/vList2"/>
    <dgm:cxn modelId="{3CA857C2-24EC-E443-96F1-7E292D290B73}" type="presParOf" srcId="{B2948C68-0BA4-8841-BF93-0A064F9AF430}" destId="{E9E9D333-3994-8540-867C-2BD9DA4331F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A0C83-0AD8-7C43-B3DE-D2FC8F77D496}">
      <dsp:nvSpPr>
        <dsp:cNvPr id="0" name=""/>
        <dsp:cNvSpPr/>
      </dsp:nvSpPr>
      <dsp:spPr>
        <a:xfrm>
          <a:off x="1527723" y="1724202"/>
          <a:ext cx="6182613" cy="1629533"/>
        </a:xfrm>
        <a:prstGeom prst="rect">
          <a:avLst/>
        </a:prstGeom>
        <a:solidFill>
          <a:schemeClr val="accent3">
            <a:lumMod val="20000"/>
            <a:lumOff val="80000"/>
            <a:alpha val="9000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977900">
            <a:lnSpc>
              <a:spcPct val="90000"/>
            </a:lnSpc>
            <a:spcBef>
              <a:spcPct val="0"/>
            </a:spcBef>
            <a:spcAft>
              <a:spcPct val="35000"/>
            </a:spcAft>
            <a:buNone/>
          </a:pPr>
          <a:r>
            <a:rPr lang="en-US" sz="2200" kern="1200" dirty="0"/>
            <a:t>Help learner to do a task better, develop a skill or achieve a specific goal. </a:t>
          </a:r>
        </a:p>
      </dsp:txBody>
      <dsp:txXfrm>
        <a:off x="1527723" y="1724202"/>
        <a:ext cx="6182613" cy="1629533"/>
      </dsp:txXfrm>
    </dsp:sp>
    <dsp:sp modelId="{69E710DC-92FD-4946-A5DD-DE580F8CA4ED}">
      <dsp:nvSpPr>
        <dsp:cNvPr id="0" name=""/>
        <dsp:cNvSpPr/>
      </dsp:nvSpPr>
      <dsp:spPr>
        <a:xfrm>
          <a:off x="0" y="1589"/>
          <a:ext cx="1545653" cy="1629533"/>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1244600">
            <a:lnSpc>
              <a:spcPct val="90000"/>
            </a:lnSpc>
            <a:spcBef>
              <a:spcPct val="0"/>
            </a:spcBef>
            <a:spcAft>
              <a:spcPct val="35000"/>
            </a:spcAft>
            <a:buNone/>
          </a:pPr>
          <a:r>
            <a:rPr lang="en-US" sz="2800" kern="1200" dirty="0"/>
            <a:t>Explain</a:t>
          </a:r>
        </a:p>
      </dsp:txBody>
      <dsp:txXfrm>
        <a:off x="0" y="1589"/>
        <a:ext cx="1545653" cy="1629533"/>
      </dsp:txXfrm>
    </dsp:sp>
    <dsp:sp modelId="{82C16E9F-B129-3E46-8645-2F479E781478}">
      <dsp:nvSpPr>
        <dsp:cNvPr id="0" name=""/>
        <dsp:cNvSpPr/>
      </dsp:nvSpPr>
      <dsp:spPr>
        <a:xfrm>
          <a:off x="1545653" y="0"/>
          <a:ext cx="6182613" cy="1629533"/>
        </a:xfrm>
        <a:prstGeom prst="rect">
          <a:avLst/>
        </a:prstGeom>
        <a:solidFill>
          <a:schemeClr val="accent2">
            <a:lumMod val="40000"/>
            <a:lumOff val="60000"/>
            <a:alpha val="9000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977900">
            <a:lnSpc>
              <a:spcPct val="90000"/>
            </a:lnSpc>
            <a:spcBef>
              <a:spcPct val="0"/>
            </a:spcBef>
            <a:spcAft>
              <a:spcPct val="35000"/>
            </a:spcAft>
            <a:buNone/>
          </a:pPr>
          <a:r>
            <a:rPr lang="en-US" sz="2200" kern="1200" dirty="0"/>
            <a:t>Help learner understand what adjustments will allow them to progress to the next level of capability.  </a:t>
          </a:r>
        </a:p>
      </dsp:txBody>
      <dsp:txXfrm>
        <a:off x="1545653" y="0"/>
        <a:ext cx="6182613" cy="1629533"/>
      </dsp:txXfrm>
    </dsp:sp>
    <dsp:sp modelId="{C189A617-C9FA-974D-BDFA-7EFD1FF27668}">
      <dsp:nvSpPr>
        <dsp:cNvPr id="0" name=""/>
        <dsp:cNvSpPr/>
      </dsp:nvSpPr>
      <dsp:spPr>
        <a:xfrm>
          <a:off x="0" y="1728895"/>
          <a:ext cx="1545653" cy="1629533"/>
        </a:xfrm>
        <a:prstGeom prst="rect">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1244600">
            <a:lnSpc>
              <a:spcPct val="90000"/>
            </a:lnSpc>
            <a:spcBef>
              <a:spcPct val="0"/>
            </a:spcBef>
            <a:spcAft>
              <a:spcPct val="35000"/>
            </a:spcAft>
            <a:buNone/>
          </a:pPr>
          <a:r>
            <a:rPr lang="en-US" sz="2800" kern="1200" dirty="0"/>
            <a:t>Develop Skill</a:t>
          </a:r>
        </a:p>
      </dsp:txBody>
      <dsp:txXfrm>
        <a:off x="0" y="1728895"/>
        <a:ext cx="1545653" cy="1629533"/>
      </dsp:txXfrm>
    </dsp:sp>
    <dsp:sp modelId="{5A31220A-86D3-1540-BDB9-B82130F948EC}">
      <dsp:nvSpPr>
        <dsp:cNvPr id="0" name=""/>
        <dsp:cNvSpPr/>
      </dsp:nvSpPr>
      <dsp:spPr>
        <a:xfrm>
          <a:off x="1545653" y="3456200"/>
          <a:ext cx="6182613" cy="1629533"/>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977900">
            <a:lnSpc>
              <a:spcPct val="90000"/>
            </a:lnSpc>
            <a:spcBef>
              <a:spcPct val="0"/>
            </a:spcBef>
            <a:spcAft>
              <a:spcPct val="35000"/>
            </a:spcAft>
            <a:buNone/>
          </a:pPr>
          <a:r>
            <a:rPr lang="en-US" sz="2200" kern="1200" dirty="0"/>
            <a:t>Give actionable, concrete suggestions for improvement.  </a:t>
          </a:r>
        </a:p>
      </dsp:txBody>
      <dsp:txXfrm>
        <a:off x="1545653" y="3456200"/>
        <a:ext cx="6182613" cy="1629533"/>
      </dsp:txXfrm>
    </dsp:sp>
    <dsp:sp modelId="{7D38BC40-B8CC-0D42-B3D3-6D9E15F7A704}">
      <dsp:nvSpPr>
        <dsp:cNvPr id="0" name=""/>
        <dsp:cNvSpPr/>
      </dsp:nvSpPr>
      <dsp:spPr>
        <a:xfrm>
          <a:off x="0" y="3456200"/>
          <a:ext cx="1545653" cy="1629533"/>
        </a:xfrm>
        <a:prstGeom prst="rect">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1244600">
            <a:lnSpc>
              <a:spcPct val="90000"/>
            </a:lnSpc>
            <a:spcBef>
              <a:spcPct val="0"/>
            </a:spcBef>
            <a:spcAft>
              <a:spcPct val="35000"/>
            </a:spcAft>
            <a:buNone/>
          </a:pPr>
          <a:r>
            <a:rPr lang="en-US" sz="2800" kern="1200" dirty="0"/>
            <a:t>Suggest Actions</a:t>
          </a:r>
        </a:p>
      </dsp:txBody>
      <dsp:txXfrm>
        <a:off x="0" y="3456200"/>
        <a:ext cx="1545653" cy="1629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FFE79-D803-7946-94E1-0112BBFF2B0F}">
      <dsp:nvSpPr>
        <dsp:cNvPr id="0" name=""/>
        <dsp:cNvSpPr/>
      </dsp:nvSpPr>
      <dsp:spPr>
        <a:xfrm>
          <a:off x="359298" y="1397470"/>
          <a:ext cx="3255777" cy="2685335"/>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b" anchorCtr="0">
          <a:noAutofit/>
        </a:bodyPr>
        <a:lstStyle/>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“Summative assessment”</a:t>
          </a: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High stakes</a:t>
          </a:r>
          <a:endParaRPr lang="en-US" sz="15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At end of learning process</a:t>
          </a:r>
        </a:p>
        <a:p>
          <a:pPr marL="114300" lvl="1" indent="-114300" algn="l" defTabSz="666750">
            <a:lnSpc>
              <a:spcPct val="90000"/>
            </a:lnSpc>
            <a:spcBef>
              <a:spcPct val="0"/>
            </a:spcBef>
            <a:spcAft>
              <a:spcPct val="15000"/>
            </a:spcAft>
            <a:buChar char="•"/>
          </a:pPr>
          <a:r>
            <a:rPr lang="en-CA" sz="1500" kern="1200" dirty="0">
              <a:latin typeface="Verdana" panose="020B0604030504040204" pitchFamily="34" charset="0"/>
              <a:ea typeface="Verdana" panose="020B0604030504040204" pitchFamily="34" charset="0"/>
              <a:cs typeface="Verdana" panose="020B0604030504040204" pitchFamily="34" charset="0"/>
            </a:rPr>
            <a:t>Goal: judge/evaluate learning</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421095" y="1459267"/>
        <a:ext cx="3132183" cy="1986312"/>
      </dsp:txXfrm>
    </dsp:sp>
    <dsp:sp modelId="{7B73048D-E0C7-F946-AFDD-ACF91FE41FA6}">
      <dsp:nvSpPr>
        <dsp:cNvPr id="0" name=""/>
        <dsp:cNvSpPr/>
      </dsp:nvSpPr>
      <dsp:spPr>
        <a:xfrm>
          <a:off x="2225475" y="2168178"/>
          <a:ext cx="3396779" cy="3396779"/>
        </a:xfrm>
        <a:prstGeom prst="leftCircularArrow">
          <a:avLst>
            <a:gd name="adj1" fmla="val 2588"/>
            <a:gd name="adj2" fmla="val 314290"/>
            <a:gd name="adj3" fmla="val 2089801"/>
            <a:gd name="adj4" fmla="val 9024489"/>
            <a:gd name="adj5" fmla="val 301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AB774-E170-5A45-BC32-48945B46BA9C}">
      <dsp:nvSpPr>
        <dsp:cNvPr id="0" name=""/>
        <dsp:cNvSpPr/>
      </dsp:nvSpPr>
      <dsp:spPr>
        <a:xfrm>
          <a:off x="1082804" y="3507377"/>
          <a:ext cx="2894024" cy="1150858"/>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Assessment </a:t>
          </a:r>
          <a:br>
            <a:rPr lang="en-US" sz="2400" kern="1200" dirty="0">
              <a:latin typeface="Verdana" panose="020B0604030504040204" pitchFamily="34" charset="0"/>
              <a:ea typeface="Verdana" panose="020B0604030504040204" pitchFamily="34" charset="0"/>
              <a:cs typeface="Verdana" panose="020B0604030504040204" pitchFamily="34" charset="0"/>
            </a:rPr>
          </a:br>
          <a:r>
            <a:rPr lang="en-US" sz="2400" u="sng" kern="1200" dirty="0">
              <a:latin typeface="Verdana" panose="020B0604030504040204" pitchFamily="34" charset="0"/>
              <a:ea typeface="Verdana" panose="020B0604030504040204" pitchFamily="34" charset="0"/>
              <a:cs typeface="Verdana" panose="020B0604030504040204" pitchFamily="34" charset="0"/>
            </a:rPr>
            <a:t>OF</a:t>
          </a:r>
          <a:r>
            <a:rPr lang="en-US" sz="2400" kern="1200" dirty="0">
              <a:latin typeface="Verdana" panose="020B0604030504040204" pitchFamily="34" charset="0"/>
              <a:ea typeface="Verdana" panose="020B0604030504040204" pitchFamily="34" charset="0"/>
              <a:cs typeface="Verdana" panose="020B0604030504040204" pitchFamily="34" charset="0"/>
            </a:rPr>
            <a:t> Learning </a:t>
          </a:r>
        </a:p>
      </dsp:txBody>
      <dsp:txXfrm>
        <a:off x="1116511" y="3541084"/>
        <a:ext cx="2826610" cy="1083444"/>
      </dsp:txXfrm>
    </dsp:sp>
    <dsp:sp modelId="{8323A35E-5C1C-7443-92EF-97AF75B44E21}">
      <dsp:nvSpPr>
        <dsp:cNvPr id="0" name=""/>
        <dsp:cNvSpPr/>
      </dsp:nvSpPr>
      <dsp:spPr>
        <a:xfrm>
          <a:off x="4395442" y="1397470"/>
          <a:ext cx="3255777" cy="2685335"/>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“Formative assessment”</a:t>
          </a:r>
          <a:endParaRPr lang="en-US" sz="15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Low stakes, safe environment</a:t>
          </a:r>
          <a:endParaRPr lang="en-US" sz="15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Embedded in learning process (frequent &amp; ongoing)</a:t>
          </a:r>
        </a:p>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Goal: monitor progress &amp; provide immediate feedback to improve (feedback loop)</a:t>
          </a:r>
        </a:p>
      </dsp:txBody>
      <dsp:txXfrm>
        <a:off x="4457239" y="2034696"/>
        <a:ext cx="3132183" cy="1986312"/>
      </dsp:txXfrm>
    </dsp:sp>
    <dsp:sp modelId="{B0DB4D0F-638A-6647-B276-B7AEECE109E3}">
      <dsp:nvSpPr>
        <dsp:cNvPr id="0" name=""/>
        <dsp:cNvSpPr/>
      </dsp:nvSpPr>
      <dsp:spPr>
        <a:xfrm>
          <a:off x="5118948" y="822041"/>
          <a:ext cx="2894024" cy="1150858"/>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Assessment </a:t>
          </a:r>
          <a:r>
            <a:rPr lang="en-US" sz="2400" u="sng" kern="1200" dirty="0">
              <a:latin typeface="Verdana" panose="020B0604030504040204" pitchFamily="34" charset="0"/>
              <a:ea typeface="Verdana" panose="020B0604030504040204" pitchFamily="34" charset="0"/>
              <a:cs typeface="Verdana" panose="020B0604030504040204" pitchFamily="34" charset="0"/>
            </a:rPr>
            <a:t>FOR</a:t>
          </a:r>
          <a:r>
            <a:rPr lang="en-US" sz="2400" kern="1200" dirty="0">
              <a:latin typeface="Verdana" panose="020B0604030504040204" pitchFamily="34" charset="0"/>
              <a:ea typeface="Verdana" panose="020B0604030504040204" pitchFamily="34" charset="0"/>
              <a:cs typeface="Verdana" panose="020B0604030504040204" pitchFamily="34" charset="0"/>
            </a:rPr>
            <a:t> Learning (Observations) </a:t>
          </a:r>
        </a:p>
      </dsp:txBody>
      <dsp:txXfrm>
        <a:off x="5152655" y="855748"/>
        <a:ext cx="2826610" cy="1083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7537-4334-4F86-8C22-CDE0251D56E1}">
      <dsp:nvSpPr>
        <dsp:cNvPr id="0" name=""/>
        <dsp:cNvSpPr/>
      </dsp:nvSpPr>
      <dsp:spPr>
        <a:xfrm>
          <a:off x="597627" y="0"/>
          <a:ext cx="4640396" cy="4640396"/>
        </a:xfrm>
        <a:prstGeom prst="ellipse">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b="1" kern="1200" dirty="0"/>
            <a:t>Coaching Feedback</a:t>
          </a:r>
        </a:p>
      </dsp:txBody>
      <dsp:txXfrm>
        <a:off x="2106916" y="232019"/>
        <a:ext cx="1621818" cy="696059"/>
      </dsp:txXfrm>
    </dsp:sp>
    <dsp:sp modelId="{3238BCDF-441B-44E7-A6F8-EE4067F91A11}">
      <dsp:nvSpPr>
        <dsp:cNvPr id="0" name=""/>
        <dsp:cNvSpPr/>
      </dsp:nvSpPr>
      <dsp:spPr>
        <a:xfrm>
          <a:off x="1177676" y="1160099"/>
          <a:ext cx="3480297" cy="3480297"/>
        </a:xfrm>
        <a:prstGeom prst="ellipse">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Feedback</a:t>
          </a:r>
        </a:p>
      </dsp:txBody>
      <dsp:txXfrm>
        <a:off x="2106916" y="1377617"/>
        <a:ext cx="1621818" cy="652555"/>
      </dsp:txXfrm>
    </dsp:sp>
    <dsp:sp modelId="{07F025BC-C989-42C0-8D17-75D58C59EA3F}">
      <dsp:nvSpPr>
        <dsp:cNvPr id="0" name=""/>
        <dsp:cNvSpPr/>
      </dsp:nvSpPr>
      <dsp:spPr>
        <a:xfrm>
          <a:off x="1642783" y="2320198"/>
          <a:ext cx="2550083" cy="2320198"/>
        </a:xfrm>
        <a:prstGeom prst="ellipse">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kern="1200" dirty="0">
              <a:solidFill>
                <a:schemeClr val="bg1"/>
              </a:solidFill>
            </a:rPr>
            <a:t>Observation of Work</a:t>
          </a:r>
        </a:p>
      </dsp:txBody>
      <dsp:txXfrm>
        <a:off x="2016234" y="2900248"/>
        <a:ext cx="1803181" cy="1160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2110F-A254-FD46-AFDD-2D217125A418}">
      <dsp:nvSpPr>
        <dsp:cNvPr id="0" name=""/>
        <dsp:cNvSpPr/>
      </dsp:nvSpPr>
      <dsp:spPr>
        <a:xfrm>
          <a:off x="0" y="53360"/>
          <a:ext cx="7104549" cy="791505"/>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Because</a:t>
          </a:r>
        </a:p>
      </dsp:txBody>
      <dsp:txXfrm>
        <a:off x="38638" y="91998"/>
        <a:ext cx="7027273" cy="714229"/>
      </dsp:txXfrm>
    </dsp:sp>
    <dsp:sp modelId="{A1546CD9-3D8C-EC43-AA99-2F67B93089D4}">
      <dsp:nvSpPr>
        <dsp:cNvPr id="0" name=""/>
        <dsp:cNvSpPr/>
      </dsp:nvSpPr>
      <dsp:spPr>
        <a:xfrm>
          <a:off x="0" y="939905"/>
          <a:ext cx="7104549" cy="791505"/>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Next time…</a:t>
          </a:r>
        </a:p>
      </dsp:txBody>
      <dsp:txXfrm>
        <a:off x="38638" y="978543"/>
        <a:ext cx="7027273" cy="714229"/>
      </dsp:txXfrm>
    </dsp:sp>
    <dsp:sp modelId="{6E1899CD-F8F6-1946-B477-80D6BE9DBA35}">
      <dsp:nvSpPr>
        <dsp:cNvPr id="0" name=""/>
        <dsp:cNvSpPr/>
      </dsp:nvSpPr>
      <dsp:spPr>
        <a:xfrm>
          <a:off x="0" y="1826451"/>
          <a:ext cx="7104549" cy="791505"/>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Try…</a:t>
          </a:r>
        </a:p>
      </dsp:txBody>
      <dsp:txXfrm>
        <a:off x="38638" y="1865089"/>
        <a:ext cx="7027273" cy="714229"/>
      </dsp:txXfrm>
    </dsp:sp>
    <dsp:sp modelId="{31B60071-4DAB-364F-9911-56C34A3F9352}">
      <dsp:nvSpPr>
        <dsp:cNvPr id="0" name=""/>
        <dsp:cNvSpPr/>
      </dsp:nvSpPr>
      <dsp:spPr>
        <a:xfrm>
          <a:off x="0" y="2712996"/>
          <a:ext cx="7104549" cy="791505"/>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Recommend…</a:t>
          </a:r>
        </a:p>
      </dsp:txBody>
      <dsp:txXfrm>
        <a:off x="38638" y="2751634"/>
        <a:ext cx="7027273" cy="714229"/>
      </dsp:txXfrm>
    </dsp:sp>
    <dsp:sp modelId="{196F5D37-B502-4541-ABAF-3A00316C9A9C}">
      <dsp:nvSpPr>
        <dsp:cNvPr id="0" name=""/>
        <dsp:cNvSpPr/>
      </dsp:nvSpPr>
      <dsp:spPr>
        <a:xfrm>
          <a:off x="0" y="3599541"/>
          <a:ext cx="7104549" cy="791505"/>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Consider….</a:t>
          </a:r>
        </a:p>
      </dsp:txBody>
      <dsp:txXfrm>
        <a:off x="38638" y="3638179"/>
        <a:ext cx="7027273" cy="714229"/>
      </dsp:txXfrm>
    </dsp:sp>
    <dsp:sp modelId="{E9E9D333-3994-8540-867C-2BD9DA4331F8}">
      <dsp:nvSpPr>
        <dsp:cNvPr id="0" name=""/>
        <dsp:cNvSpPr/>
      </dsp:nvSpPr>
      <dsp:spPr>
        <a:xfrm>
          <a:off x="0" y="4486086"/>
          <a:ext cx="7104549" cy="791505"/>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 suggest…</a:t>
          </a:r>
        </a:p>
      </dsp:txBody>
      <dsp:txXfrm>
        <a:off x="38638" y="4524724"/>
        <a:ext cx="7027273" cy="71422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3A800-7771-DA4F-A24A-81E14E6303FE}" type="datetimeFigureOut">
              <a:rPr lang="en-US" smtClean="0"/>
              <a:t>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662F8-0207-AF40-96C0-461087EE54F4}" type="slidenum">
              <a:rPr lang="en-US" smtClean="0"/>
              <a:t>‹#›</a:t>
            </a:fld>
            <a:endParaRPr lang="en-US"/>
          </a:p>
        </p:txBody>
      </p:sp>
    </p:spTree>
    <p:extLst>
      <p:ext uri="{BB962C8B-B14F-4D97-AF65-F5344CB8AC3E}">
        <p14:creationId xmlns:p14="http://schemas.microsoft.com/office/powerpoint/2010/main" val="158002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2</a:t>
            </a:fld>
            <a:endParaRPr lang="en-US"/>
          </a:p>
        </p:txBody>
      </p:sp>
    </p:spTree>
    <p:extLst>
      <p:ext uri="{BB962C8B-B14F-4D97-AF65-F5344CB8AC3E}">
        <p14:creationId xmlns:p14="http://schemas.microsoft.com/office/powerpoint/2010/main" val="35750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FACILITATOR TIP: The  series of slides on Coaching in the Moment is broadly applicable to all clinical teachers b/c the Coaching in the Moment concept is expected to have the most direct impact on their day-to-day work. We suggest you emphasize these slides when presenting to front-line clinical teachers.   Note: if your program already does these things well then you can “shrink the change” for your colleagues and simply tell them to keep up the good work.  If, however, there isn’t a lot of coaching in the moment already, then encourage your colleagues to set realistic goals and targets for incorporating this process into their work.</a:t>
            </a:r>
          </a:p>
          <a:p>
            <a:endParaRPr lang="en-US" dirty="0"/>
          </a:p>
          <a:p>
            <a:r>
              <a:rPr lang="en-US" dirty="0"/>
              <a:t>Coaching in the Moment is foundational</a:t>
            </a:r>
            <a:r>
              <a:rPr lang="en-US" baseline="0" dirty="0"/>
              <a:t> to competency focused instruction and workplace-based learning.</a:t>
            </a:r>
          </a:p>
          <a:p>
            <a:endParaRPr lang="en-US" baseline="0" dirty="0"/>
          </a:p>
          <a:p>
            <a:r>
              <a:rPr lang="en-US" baseline="0" dirty="0"/>
              <a:t>It is a process that is to occur “in the moment”, close to the time the observation occurred and in a clinical environment.</a:t>
            </a:r>
            <a:r>
              <a:rPr lang="en-US" dirty="0"/>
              <a:t> </a:t>
            </a:r>
          </a:p>
          <a:p>
            <a:endParaRPr lang="en-US" dirty="0"/>
          </a:p>
          <a:p>
            <a:r>
              <a:rPr lang="en-US" dirty="0"/>
              <a:t>Clinicians</a:t>
            </a:r>
            <a:r>
              <a:rPr lang="en-CA" dirty="0"/>
              <a:t> observe residents doing their daily work .</a:t>
            </a:r>
            <a:r>
              <a:rPr lang="en-CA" baseline="0" dirty="0"/>
              <a:t> </a:t>
            </a:r>
            <a:r>
              <a:rPr lang="en-CA" dirty="0"/>
              <a:t>The observations are shared with residents in a way that guides learning </a:t>
            </a:r>
            <a:r>
              <a:rPr lang="en-CA" u="none" dirty="0"/>
              <a:t>and </a:t>
            </a:r>
            <a:r>
              <a:rPr lang="en-CA" dirty="0"/>
              <a:t>improvement</a:t>
            </a:r>
            <a:r>
              <a:rPr lang="en-CA" baseline="0" dirty="0"/>
              <a:t> and then the observations and feedback is documented for the resident learning portfolio.</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Reinforcing that the observations done</a:t>
            </a:r>
            <a:r>
              <a:rPr lang="en-US" baseline="0" dirty="0"/>
              <a:t> as part of Coaching in the Moment are </a:t>
            </a:r>
            <a:r>
              <a:rPr lang="en-US" dirty="0"/>
              <a:t>low stakes daily assessments</a:t>
            </a:r>
            <a:r>
              <a:rPr lang="en-US" baseline="0" dirty="0"/>
              <a:t> </a:t>
            </a:r>
            <a:r>
              <a:rPr lang="en-US" dirty="0"/>
              <a:t>and that the feedback given is part of the learning process to facilitate</a:t>
            </a:r>
            <a:r>
              <a:rPr lang="en-US" baseline="0" dirty="0"/>
              <a:t> development </a:t>
            </a:r>
            <a:r>
              <a:rPr lang="en-US" dirty="0"/>
              <a:t>toward competent practice should help to reassure the resident. This is part of establishing a safe environment for learning.</a:t>
            </a:r>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8857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Coaching in the Moment </a:t>
            </a:r>
            <a:r>
              <a:rPr lang="en-US" dirty="0"/>
              <a:t>follows a </a:t>
            </a:r>
            <a:r>
              <a:rPr lang="en-US" baseline="0" dirty="0"/>
              <a:t>process,  </a:t>
            </a:r>
          </a:p>
          <a:p>
            <a:endParaRPr lang="en-US" baseline="0" dirty="0"/>
          </a:p>
          <a:p>
            <a:r>
              <a:rPr lang="en-CA" dirty="0"/>
              <a:t>This process has been coined</a:t>
            </a:r>
            <a:r>
              <a:rPr lang="en-CA" baseline="0" dirty="0"/>
              <a:t> </a:t>
            </a:r>
            <a:r>
              <a:rPr lang="en-CA" dirty="0"/>
              <a:t>as the RX-OCD coaching process between the clinician coach and the resident.</a:t>
            </a:r>
          </a:p>
          <a:p>
            <a:endParaRPr lang="en-CA" dirty="0"/>
          </a:p>
          <a:p>
            <a:r>
              <a:rPr lang="en-CA" dirty="0"/>
              <a:t>The steps</a:t>
            </a:r>
            <a:r>
              <a:rPr lang="en-CA" baseline="0" dirty="0"/>
              <a:t> in the process are:  </a:t>
            </a:r>
          </a:p>
          <a:p>
            <a:pPr marL="228600" indent="-228600">
              <a:buFont typeface="+mj-lt"/>
              <a:buAutoNum type="arabicParenR"/>
            </a:pPr>
            <a:r>
              <a:rPr lang="en-CA" baseline="0" dirty="0"/>
              <a:t>R: </a:t>
            </a:r>
            <a:r>
              <a:rPr lang="en-US" dirty="0"/>
              <a:t>Establishing</a:t>
            </a:r>
            <a:r>
              <a:rPr lang="en-US" baseline="0" dirty="0"/>
              <a:t> educational “Rapport” between the resident and the clinician</a:t>
            </a:r>
          </a:p>
          <a:p>
            <a:pPr marL="228600" indent="-228600">
              <a:buFont typeface="+mj-lt"/>
              <a:buAutoNum type="arabicParenR"/>
            </a:pPr>
            <a:r>
              <a:rPr lang="en-US" dirty="0"/>
              <a:t>X: Setting</a:t>
            </a:r>
            <a:r>
              <a:rPr lang="en-US" baseline="0" dirty="0"/>
              <a:t> </a:t>
            </a:r>
            <a:r>
              <a:rPr lang="en-US" dirty="0"/>
              <a:t>“</a:t>
            </a:r>
            <a:r>
              <a:rPr lang="en-US" dirty="0" err="1"/>
              <a:t>eXpectations</a:t>
            </a:r>
            <a:r>
              <a:rPr lang="en-US" dirty="0"/>
              <a:t>” for the particular</a:t>
            </a:r>
            <a:r>
              <a:rPr lang="en-US" baseline="0" dirty="0"/>
              <a:t> clinical time period;</a:t>
            </a:r>
          </a:p>
          <a:p>
            <a:pPr marL="228600" indent="-228600">
              <a:buNone/>
            </a:pPr>
            <a:endParaRPr lang="en-US" dirty="0"/>
          </a:p>
          <a:p>
            <a:pPr marL="228600" indent="-228600">
              <a:buNone/>
            </a:pPr>
            <a:r>
              <a:rPr lang="en-US" baseline="0" dirty="0"/>
              <a:t>These initial 2 steps need not take longer than a few minutes.</a:t>
            </a:r>
          </a:p>
          <a:p>
            <a:pPr marL="228600" indent="-228600">
              <a:buNone/>
            </a:pPr>
            <a:endParaRPr lang="en-US" dirty="0"/>
          </a:p>
          <a:p>
            <a:r>
              <a:rPr lang="en-US" dirty="0"/>
              <a:t>3) O: “Observing” some type of work that the resident does</a:t>
            </a:r>
          </a:p>
          <a:p>
            <a:r>
              <a:rPr lang="en-US" dirty="0"/>
              <a:t>4) C:</a:t>
            </a:r>
            <a:r>
              <a:rPr lang="en-US" baseline="0" dirty="0"/>
              <a:t> </a:t>
            </a:r>
            <a:r>
              <a:rPr lang="en-US" dirty="0"/>
              <a:t>Engaging in a</a:t>
            </a:r>
            <a:r>
              <a:rPr lang="en-US" baseline="0" dirty="0"/>
              <a:t> “Conversation” </a:t>
            </a:r>
            <a:r>
              <a:rPr lang="en-US" dirty="0"/>
              <a:t>for the purpose of improvement of that work (“coaching”);</a:t>
            </a:r>
          </a:p>
          <a:p>
            <a:r>
              <a:rPr lang="en-US" dirty="0"/>
              <a:t>5) D: “Documenting” a summary of the dialogue that occurred so that the resident can build a portfolio of observations demonstrating progress and areas to be improved.</a:t>
            </a:r>
            <a:endParaRPr lang="en-CA"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0463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conversation, RAPPORT</a:t>
            </a:r>
            <a:r>
              <a:rPr lang="en-US" baseline="0" dirty="0"/>
              <a:t> development, </a:t>
            </a:r>
            <a:r>
              <a:rPr lang="en-US" dirty="0"/>
              <a:t>as implied, needs to occur at the outset of any learning experience as it will serve as foundational to convey</a:t>
            </a:r>
            <a:r>
              <a:rPr lang="en-US" baseline="0" dirty="0"/>
              <a:t> </a:t>
            </a:r>
            <a:r>
              <a:rPr lang="en-US" dirty="0"/>
              <a:t>to the resident</a:t>
            </a:r>
            <a:r>
              <a:rPr lang="en-US" baseline="0" dirty="0"/>
              <a:t> </a:t>
            </a:r>
            <a:r>
              <a:rPr lang="en-US" dirty="0"/>
              <a:t>an established safe learning environment. </a:t>
            </a:r>
          </a:p>
          <a:p>
            <a:endParaRPr lang="en-US" dirty="0"/>
          </a:p>
          <a:p>
            <a:r>
              <a:rPr lang="en-US" dirty="0"/>
              <a:t>Establishing this learning partnership (or educational alliance) between the resident and clinician </a:t>
            </a:r>
            <a:r>
              <a:rPr lang="en-US" u="none" dirty="0"/>
              <a:t>is a critical reason for the initial conversation</a:t>
            </a:r>
            <a:r>
              <a:rPr lang="en-US" dirty="0"/>
              <a:t>.  It confirms, for the resident, the clinician’s engagement in the educational process, and specifically the clinician’s commitment to providing guidance for the growth </a:t>
            </a:r>
            <a:r>
              <a:rPr lang="en-US" baseline="0" dirty="0"/>
              <a:t> and </a:t>
            </a:r>
            <a:r>
              <a:rPr lang="en-US" dirty="0"/>
              <a:t>development of the resident;</a:t>
            </a:r>
            <a:r>
              <a:rPr lang="en-US" baseline="0" dirty="0"/>
              <a:t> in other words, employing  and conveying a</a:t>
            </a:r>
            <a:r>
              <a:rPr lang="en-US" dirty="0"/>
              <a:t> growth</a:t>
            </a:r>
            <a:r>
              <a:rPr lang="en-US" baseline="0" dirty="0"/>
              <a:t> mindset.   Explicitly stating this is important to assure it is understood.</a:t>
            </a:r>
          </a:p>
          <a:p>
            <a:endParaRPr lang="en-US" dirty="0"/>
          </a:p>
          <a:p>
            <a:r>
              <a:rPr lang="en-US" dirty="0"/>
              <a:t>This initial discussion could also allow the resident to disclose past experiences and preferences related to learning and assessment.</a:t>
            </a:r>
            <a:r>
              <a:rPr lang="en-US" baseline="0" dirty="0"/>
              <a:t> </a:t>
            </a:r>
            <a:r>
              <a:rPr lang="en-US" dirty="0"/>
              <a:t>Similarly, the clinician could convey their style in the learning environment.  </a:t>
            </a:r>
          </a:p>
          <a:p>
            <a:endParaRPr lang="en-US" dirty="0"/>
          </a:p>
          <a:p>
            <a:r>
              <a:rPr lang="en-US" b="1" baseline="0" dirty="0"/>
              <a:t>R</a:t>
            </a:r>
            <a:r>
              <a:rPr lang="en-US" baseline="0" dirty="0"/>
              <a:t>APPORT  is the “R” in RX-OCD</a:t>
            </a:r>
          </a:p>
          <a:p>
            <a:endParaRPr lang="en-US" baseline="0" dirty="0"/>
          </a:p>
          <a:p>
            <a:r>
              <a:rPr lang="en-US" baseline="0" dirty="0"/>
              <a:t>Image source: https://pixabay.com/en/shops-partnership-cooperation-1014038/ </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1665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Discussing specific learning goals and objectives, particularly</a:t>
            </a:r>
            <a:r>
              <a:rPr lang="en-US" baseline="0" dirty="0"/>
              <a:t> as related to </a:t>
            </a:r>
            <a:r>
              <a:rPr lang="en-US" dirty="0"/>
              <a:t>milestones, competencies and EPAs (Entrustable Professional Activities) that the resident is currently working toward, while considering the particular expectations of the clinical setting, will assure that both the resident and clinician have a shared understanding and agreement from the outset. </a:t>
            </a:r>
          </a:p>
          <a:p>
            <a:endParaRPr lang="en-US" dirty="0"/>
          </a:p>
          <a:p>
            <a:r>
              <a:rPr lang="en-US" dirty="0"/>
              <a:t>Again,</a:t>
            </a:r>
            <a:r>
              <a:rPr lang="en-US" baseline="0" dirty="0"/>
              <a:t> t</a:t>
            </a:r>
            <a:r>
              <a:rPr lang="en-US" dirty="0"/>
              <a:t>his discussion need not take longer than a few minutes at the beginning of a clinic or a day</a:t>
            </a:r>
            <a:r>
              <a:rPr lang="en-US" baseline="0" dirty="0"/>
              <a:t> or week </a:t>
            </a:r>
            <a:r>
              <a:rPr lang="en-US" dirty="0"/>
              <a:t>working together.</a:t>
            </a:r>
          </a:p>
          <a:p>
            <a:endParaRPr lang="en-US" dirty="0"/>
          </a:p>
          <a:p>
            <a:r>
              <a:rPr lang="en-US" baseline="0" dirty="0"/>
              <a:t>E</a:t>
            </a:r>
            <a:r>
              <a:rPr lang="en-US" b="1" baseline="0" dirty="0"/>
              <a:t>X</a:t>
            </a:r>
            <a:r>
              <a:rPr lang="en-US" baseline="0" dirty="0"/>
              <a:t>PECTATIONS  is the “X” in RX-OCD</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1606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Discussing specific learning goals and objectives, particularly</a:t>
            </a:r>
            <a:r>
              <a:rPr lang="en-US" baseline="0" dirty="0"/>
              <a:t> as related to </a:t>
            </a:r>
            <a:r>
              <a:rPr lang="en-US" dirty="0"/>
              <a:t>milestones, competencies and EPAs (Entrustable Professional Activities) that the resident is currently working toward, while considering the particular expectations of the clinical setting, will assure that both the resident and clinician have a shared understanding and agreement from the outset. </a:t>
            </a:r>
          </a:p>
          <a:p>
            <a:endParaRPr lang="en-US" dirty="0"/>
          </a:p>
          <a:p>
            <a:r>
              <a:rPr lang="en-US" dirty="0"/>
              <a:t>Again,</a:t>
            </a:r>
            <a:r>
              <a:rPr lang="en-US" baseline="0" dirty="0"/>
              <a:t> t</a:t>
            </a:r>
            <a:r>
              <a:rPr lang="en-US" dirty="0"/>
              <a:t>his discussion need not take longer than a few minutes at the beginning of a clinic or a day</a:t>
            </a:r>
            <a:r>
              <a:rPr lang="en-US" baseline="0" dirty="0"/>
              <a:t> or week </a:t>
            </a:r>
            <a:r>
              <a:rPr lang="en-US" dirty="0"/>
              <a:t>working together.</a:t>
            </a:r>
          </a:p>
          <a:p>
            <a:endParaRPr lang="en-US" dirty="0"/>
          </a:p>
          <a:p>
            <a:r>
              <a:rPr lang="en-US" baseline="0" dirty="0"/>
              <a:t>E</a:t>
            </a:r>
            <a:r>
              <a:rPr lang="en-US" b="1" baseline="0" dirty="0"/>
              <a:t>X</a:t>
            </a:r>
            <a:r>
              <a:rPr lang="en-US" baseline="0" dirty="0"/>
              <a:t>PECTATIONS  is the “X” in RX-OCD</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3248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to the process</a:t>
            </a:r>
            <a:r>
              <a:rPr lang="en-US" baseline="0" dirty="0"/>
              <a:t> is the </a:t>
            </a:r>
            <a:r>
              <a:rPr lang="en-US" dirty="0"/>
              <a:t>dialogue that must occur between the clinician and the resident once</a:t>
            </a:r>
            <a:r>
              <a:rPr lang="en-US" baseline="0" dirty="0"/>
              <a:t> the clinician has observed the resident or the resident’s work</a:t>
            </a:r>
            <a:r>
              <a:rPr lang="en-US" dirty="0"/>
              <a:t>.</a:t>
            </a:r>
            <a:r>
              <a:rPr lang="en-US" baseline="0" dirty="0"/>
              <a:t> </a:t>
            </a:r>
          </a:p>
          <a:p>
            <a:endParaRPr lang="en-US" baseline="0" dirty="0"/>
          </a:p>
          <a:p>
            <a:r>
              <a:rPr lang="en-US" dirty="0"/>
              <a:t>The purpose of this conversation is </a:t>
            </a:r>
            <a:r>
              <a:rPr lang="en-US" u="none" dirty="0"/>
              <a:t>to ensure the resident understands </a:t>
            </a:r>
            <a:r>
              <a:rPr lang="en-US" dirty="0"/>
              <a:t>how improvements could be made. This is “</a:t>
            </a:r>
            <a:r>
              <a:rPr lang="en-US" b="1" dirty="0"/>
              <a:t>coaching feedback”</a:t>
            </a:r>
            <a:r>
              <a:rPr lang="en-US" dirty="0"/>
              <a:t>.</a:t>
            </a:r>
          </a:p>
          <a:p>
            <a:endParaRPr lang="en-US" dirty="0"/>
          </a:p>
          <a:p>
            <a:r>
              <a:rPr lang="en-US" dirty="0"/>
              <a:t>This type of coaching conversation would happen, most often, after the particular work task was completed but still “in the moment” of that clinical experience.   </a:t>
            </a:r>
          </a:p>
          <a:p>
            <a:endParaRPr lang="en-US" dirty="0"/>
          </a:p>
          <a:p>
            <a:r>
              <a:rPr lang="en-US" dirty="0"/>
              <a:t>In some instances, this feedback may be offered as the work is being done with the clinician providing real time coaching in the moment. This, of course, needs to be agreed upon by the resident and the clinician prior to the observation occurring and is dependent on the context.  </a:t>
            </a:r>
          </a:p>
          <a:p>
            <a:endParaRPr lang="en-US" dirty="0"/>
          </a:p>
          <a:p>
            <a:r>
              <a:rPr lang="en-US" b="1" baseline="0" dirty="0"/>
              <a:t>C</a:t>
            </a:r>
            <a:r>
              <a:rPr lang="en-US" baseline="0" dirty="0"/>
              <a:t>ONVERSATION is the ‘C’ in RX-OCD</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18</a:t>
            </a:fld>
            <a:endParaRPr lang="en-US" dirty="0"/>
          </a:p>
        </p:txBody>
      </p:sp>
    </p:spTree>
    <p:extLst>
      <p:ext uri="{BB962C8B-B14F-4D97-AF65-F5344CB8AC3E}">
        <p14:creationId xmlns:p14="http://schemas.microsoft.com/office/powerpoint/2010/main" val="305452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final but essential step to the CinM</a:t>
            </a:r>
            <a:r>
              <a:rPr lang="en-US" baseline="0" dirty="0"/>
              <a:t> </a:t>
            </a:r>
            <a:r>
              <a:rPr lang="en-US" dirty="0"/>
              <a:t>process is for the clinician to take a few minutes to document a summary of the coaching feedback dialogue that takes place</a:t>
            </a:r>
            <a:r>
              <a:rPr lang="en-US" baseline="0" dirty="0"/>
              <a:t> (</a:t>
            </a:r>
            <a:r>
              <a:rPr lang="en-US" dirty="0"/>
              <a:t>at least some of the time) </a:t>
            </a:r>
            <a:r>
              <a:rPr lang="en-US" baseline="0" dirty="0"/>
              <a:t>in the resident portfolio</a:t>
            </a:r>
            <a:r>
              <a:rPr lang="en-US" dirty="0"/>
              <a:t>.  </a:t>
            </a:r>
          </a:p>
          <a:p>
            <a:endParaRPr lang="en-US" dirty="0"/>
          </a:p>
          <a:p>
            <a:pPr defTabSz="931774">
              <a:defRPr/>
            </a:pPr>
            <a:r>
              <a:rPr lang="en-US" dirty="0"/>
              <a:t>Every coaching interaction might not be documented in</a:t>
            </a:r>
            <a:r>
              <a:rPr lang="en-US" baseline="0" dirty="0"/>
              <a:t> clinical experiences of longer duration, </a:t>
            </a:r>
            <a:r>
              <a:rPr lang="en-US" dirty="0"/>
              <a:t>but a representative sample of the observations during that clinical time period is essential.  For short duration clinical  experiences </a:t>
            </a:r>
            <a:r>
              <a:rPr lang="en-CA" dirty="0"/>
              <a:t>(i.e. a resident spending</a:t>
            </a:r>
            <a:r>
              <a:rPr lang="en-CA" baseline="0" dirty="0"/>
              <a:t> only </a:t>
            </a:r>
            <a:r>
              <a:rPr lang="en-CA" dirty="0"/>
              <a:t>one half</a:t>
            </a:r>
            <a:r>
              <a:rPr lang="en-CA" baseline="0" dirty="0"/>
              <a:t> day clinic with a particular staff clinician) the goal should be for at least one coaching conversation to be recorded.  I</a:t>
            </a:r>
            <a:r>
              <a:rPr lang="en-US" dirty="0"/>
              <a:t>n</a:t>
            </a:r>
            <a:r>
              <a:rPr lang="en-US" baseline="0" dirty="0"/>
              <a:t> some instances, more than one observation of work and coaching opportunity might occur in one clinic and could be documented.</a:t>
            </a:r>
            <a:r>
              <a:rPr lang="en-US" dirty="0"/>
              <a:t>   </a:t>
            </a:r>
          </a:p>
          <a:p>
            <a:pPr defTabSz="931774">
              <a:defRPr/>
            </a:pPr>
            <a:endParaRPr lang="en-US" dirty="0"/>
          </a:p>
          <a:p>
            <a:pPr defTabSz="931774">
              <a:defRPr/>
            </a:pPr>
            <a:r>
              <a:rPr lang="en-US" baseline="0" dirty="0"/>
              <a:t>It is not critical t</a:t>
            </a:r>
            <a:r>
              <a:rPr lang="en-CA" dirty="0"/>
              <a:t>hat the </a:t>
            </a:r>
            <a:r>
              <a:rPr lang="en-US" dirty="0"/>
              <a:t>clinician know whether</a:t>
            </a:r>
            <a:r>
              <a:rPr lang="en-US" baseline="0" dirty="0"/>
              <a:t> what was observed is</a:t>
            </a:r>
            <a:r>
              <a:rPr lang="en-US" dirty="0"/>
              <a:t> a representative performance of a task</a:t>
            </a:r>
            <a:r>
              <a:rPr lang="en-US" baseline="0" dirty="0"/>
              <a:t> for a particular learner.  Documenting observations and suggestions for improvement, whether representative or an outlier execution of a task, helps create a comprehensive illustration of competence. A</a:t>
            </a:r>
            <a:r>
              <a:rPr lang="en-US" dirty="0"/>
              <a:t>ny one observation leading</a:t>
            </a:r>
            <a:r>
              <a:rPr lang="en-US" baseline="0" dirty="0"/>
              <a:t> to </a:t>
            </a:r>
            <a:r>
              <a:rPr lang="en-US" dirty="0"/>
              <a:t>Coaching</a:t>
            </a:r>
            <a:r>
              <a:rPr lang="en-US" baseline="0" dirty="0"/>
              <a:t> in the Moment</a:t>
            </a:r>
            <a:r>
              <a:rPr lang="en-US" dirty="0"/>
              <a:t> is not high stakes and will not lead to grave consequences, but</a:t>
            </a:r>
            <a:r>
              <a:rPr lang="en-US" baseline="0" dirty="0"/>
              <a:t> </a:t>
            </a:r>
            <a:r>
              <a:rPr lang="en-US" dirty="0"/>
              <a:t>is part of the process to support resident development and progress.</a:t>
            </a:r>
          </a:p>
          <a:p>
            <a:pPr defTabSz="931774">
              <a:defRPr/>
            </a:pPr>
            <a:endParaRPr lang="en-US" dirty="0"/>
          </a:p>
          <a:p>
            <a:r>
              <a:rPr lang="en-US" dirty="0"/>
              <a:t>Whether or not a clinician documents</a:t>
            </a:r>
            <a:r>
              <a:rPr lang="en-US" baseline="0" dirty="0"/>
              <a:t> an encounter does not </a:t>
            </a:r>
            <a:r>
              <a:rPr lang="en-US" dirty="0"/>
              <a:t>restrict the resident from making their own record of the feedback and suggestions given, including their personal reflections on how it was helpful for and/or integrated into their practice performance.</a:t>
            </a:r>
          </a:p>
          <a:p>
            <a:endParaRPr lang="en-US" dirty="0"/>
          </a:p>
          <a:p>
            <a:r>
              <a:rPr lang="en-US" dirty="0"/>
              <a:t>DOCUMENT is</a:t>
            </a:r>
            <a:r>
              <a:rPr lang="en-US" baseline="0" dirty="0"/>
              <a:t> the ‘D’ in RX-OCD</a:t>
            </a:r>
            <a:endParaRPr lang="en-US" dirty="0"/>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20</a:t>
            </a:fld>
            <a:endParaRPr lang="en-US" dirty="0"/>
          </a:p>
        </p:txBody>
      </p:sp>
    </p:spTree>
    <p:extLst>
      <p:ext uri="{BB962C8B-B14F-4D97-AF65-F5344CB8AC3E}">
        <p14:creationId xmlns:p14="http://schemas.microsoft.com/office/powerpoint/2010/main" val="42549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is overlap</a:t>
            </a:r>
          </a:p>
          <a:p>
            <a:r>
              <a:rPr lang="en-US" dirty="0"/>
              <a:t>Also important to understand which kind of feedback the recipient thinks they are going to get, need to get at that moment in time.</a:t>
            </a:r>
          </a:p>
        </p:txBody>
      </p:sp>
      <p:sp>
        <p:nvSpPr>
          <p:cNvPr id="4" name="Slide Number Placeholder 3"/>
          <p:cNvSpPr>
            <a:spLocks noGrp="1"/>
          </p:cNvSpPr>
          <p:nvPr>
            <p:ph type="sldNum" sz="quarter" idx="5"/>
          </p:nvPr>
        </p:nvSpPr>
        <p:spPr/>
        <p:txBody>
          <a:bodyPr/>
          <a:lstStyle/>
          <a:p>
            <a:fld id="{8FA662F8-0207-AF40-96C0-461087EE54F4}" type="slidenum">
              <a:rPr lang="en-US" smtClean="0"/>
              <a:t>4</a:t>
            </a:fld>
            <a:endParaRPr lang="en-US"/>
          </a:p>
        </p:txBody>
      </p:sp>
    </p:spTree>
    <p:extLst>
      <p:ext uri="{BB962C8B-B14F-4D97-AF65-F5344CB8AC3E}">
        <p14:creationId xmlns:p14="http://schemas.microsoft.com/office/powerpoint/2010/main" val="35794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none" baseline="0" dirty="0"/>
              <a:t>With CBME, you will hear the term Coaching often.  Coaching refers to the manner in which feedback is given.</a:t>
            </a:r>
          </a:p>
          <a:p>
            <a:r>
              <a:rPr lang="en-CA" u="none" baseline="0" dirty="0"/>
              <a:t>Coaching over time – PD and Academic Coaches will do.</a:t>
            </a:r>
          </a:p>
          <a:p>
            <a:r>
              <a:rPr lang="en-CA" u="none" baseline="0" dirty="0"/>
              <a:t>As Supervisors, the coaching you will do is Coaching in the moment.</a:t>
            </a:r>
          </a:p>
          <a:p>
            <a:endParaRPr lang="en-CA" u="none" baseline="0" dirty="0"/>
          </a:p>
          <a:p>
            <a:r>
              <a:rPr lang="en-CA" u="none" baseline="0" dirty="0"/>
              <a:t>Coaching feedback is the prominent method to facilitate the learning and development.</a:t>
            </a:r>
          </a:p>
          <a:p>
            <a:pPr defTabSz="931774">
              <a:defRPr/>
            </a:pPr>
            <a:endParaRPr lang="en-CA" u="none" baseline="0" dirty="0"/>
          </a:p>
          <a:p>
            <a:pPr marL="0" marR="0" indent="0" algn="l" defTabSz="931774" rtl="0" eaLnBrk="1" fontAlgn="auto" latinLnBrk="0" hangingPunct="1">
              <a:lnSpc>
                <a:spcPct val="100000"/>
              </a:lnSpc>
              <a:spcBef>
                <a:spcPts val="0"/>
              </a:spcBef>
              <a:spcAft>
                <a:spcPts val="0"/>
              </a:spcAft>
              <a:buClrTx/>
              <a:buSzTx/>
              <a:buFontTx/>
              <a:buNone/>
              <a:tabLst/>
              <a:defRPr/>
            </a:pPr>
            <a:r>
              <a:rPr lang="en-CA" u="none" baseline="0" dirty="0"/>
              <a:t>(Resident learning is captured by documentation that is kept in the e-Portfolio and the blue pixelated ring represents the increasingly filled in depiction of the resident’s competence as development of expertise occurs.)</a:t>
            </a:r>
          </a:p>
          <a:p>
            <a:pPr marL="232943" indent="-232943">
              <a:buFont typeface="+mj-lt"/>
              <a:buNone/>
            </a:pP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6341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a:endParaRPr lang="en-US" dirty="0"/>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baseline="0" dirty="0">
                <a:latin typeface="Times" pitchFamily="-112" charset="0"/>
              </a:rPr>
              <a:t>In CBD, the role of clinical teacher is evolving from supervisor to observer and coach. When clinical teachers directly or indirectly observe the work residents do, these observations provide learning opportunities. </a:t>
            </a:r>
            <a:endParaRPr lang="en-US" dirty="0"/>
          </a:p>
          <a:p>
            <a:pPr algn="l"/>
            <a:endParaRPr lang="en-US" dirty="0"/>
          </a:p>
          <a:p>
            <a:pPr algn="l"/>
            <a:r>
              <a:rPr lang="en-US" dirty="0"/>
              <a:t>A coach is a person who</a:t>
            </a:r>
            <a:r>
              <a:rPr lang="en-US" baseline="0" dirty="0"/>
              <a:t> </a:t>
            </a:r>
            <a:r>
              <a:rPr lang="en-CA" sz="1200" b="0" dirty="0">
                <a:solidFill>
                  <a:schemeClr val="tx1"/>
                </a:solidFill>
              </a:rPr>
              <a:t>“… can help learners reflect on where their performance stands and how to improve” (</a:t>
            </a:r>
            <a:r>
              <a:rPr lang="en-CA" sz="1200" b="0" dirty="0" err="1">
                <a:solidFill>
                  <a:schemeClr val="tx1"/>
                </a:solidFill>
              </a:rPr>
              <a:t>Deiorio</a:t>
            </a:r>
            <a:r>
              <a:rPr lang="en-CA" sz="1200" b="0" dirty="0">
                <a:solidFill>
                  <a:schemeClr val="tx1"/>
                </a:solidFill>
              </a:rPr>
              <a:t>, 2016). </a:t>
            </a:r>
            <a:endParaRPr lang="en-US" dirty="0"/>
          </a:p>
          <a:p>
            <a:pPr>
              <a:buFont typeface="Arial" pitchFamily="34" charset="0"/>
              <a:buNone/>
            </a:pPr>
            <a:r>
              <a:rPr lang="en-US" dirty="0"/>
              <a:t> </a:t>
            </a:r>
          </a:p>
          <a:p>
            <a:pPr>
              <a:buFont typeface="Arial" pitchFamily="34" charset="0"/>
              <a:buChar char="•"/>
            </a:pPr>
            <a:r>
              <a:rPr lang="en-US" dirty="0"/>
              <a:t>Ask what qualities made one of their past coaches effective.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CA" altLang="en-US" baseline="0" dirty="0">
              <a:latin typeface="Times" pitchFamily="-112" charset="0"/>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6</a:t>
            </a:fld>
            <a:endParaRPr lang="en-US" dirty="0"/>
          </a:p>
        </p:txBody>
      </p:sp>
    </p:spTree>
    <p:extLst>
      <p:ext uri="{BB962C8B-B14F-4D97-AF65-F5344CB8AC3E}">
        <p14:creationId xmlns:p14="http://schemas.microsoft.com/office/powerpoint/2010/main" val="220777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Coaching is a form of teaching or instruction. It is focused on future performance or practice and is developmental.</a:t>
            </a:r>
          </a:p>
          <a:p>
            <a:endParaRPr lang="en-US" u="none" dirty="0"/>
          </a:p>
          <a:p>
            <a:endParaRPr lang="en-US" u="none" dirty="0"/>
          </a:p>
          <a:p>
            <a:r>
              <a:rPr lang="en-US" u="none" dirty="0"/>
              <a:t>Judgment</a:t>
            </a:r>
            <a:r>
              <a:rPr lang="en-US" u="none" baseline="0" dirty="0"/>
              <a:t> is NOT the purpose of the observation (Assessment)</a:t>
            </a:r>
            <a:r>
              <a:rPr lang="en-US" u="none" dirty="0"/>
              <a:t>.  Of course,</a:t>
            </a:r>
            <a:r>
              <a:rPr lang="en-US" u="none" baseline="0" dirty="0"/>
              <a:t> a coach will make decisions about the quality of the task performed but a</a:t>
            </a:r>
            <a:r>
              <a:rPr lang="en-US" u="none" dirty="0"/>
              <a:t> </a:t>
            </a:r>
            <a:r>
              <a:rPr lang="en-US" b="1" u="none" dirty="0">
                <a:solidFill>
                  <a:srgbClr val="FF0000"/>
                </a:solidFill>
              </a:rPr>
              <a:t>coach’s priority is to promote improvement</a:t>
            </a:r>
            <a:r>
              <a:rPr lang="en-US" u="none" dirty="0"/>
              <a:t>.  </a:t>
            </a:r>
          </a:p>
          <a:p>
            <a:endParaRPr lang="en-US" u="none" dirty="0"/>
          </a:p>
          <a:p>
            <a:r>
              <a:rPr lang="en-US" u="none" dirty="0"/>
              <a:t>A</a:t>
            </a:r>
            <a:r>
              <a:rPr lang="en-US" u="none" baseline="0" dirty="0"/>
              <a:t> coach always has the best interests and goal of performance improvement of the resident as their primary concerns. </a:t>
            </a:r>
            <a:r>
              <a:rPr lang="en-US" u="none" dirty="0"/>
              <a:t>Beneficence</a:t>
            </a:r>
            <a:r>
              <a:rPr lang="en-US" u="none" baseline="0" dirty="0"/>
              <a:t> of the learner!</a:t>
            </a:r>
          </a:p>
          <a:p>
            <a:endParaRPr lang="en-US" u="none" baseline="0" dirty="0"/>
          </a:p>
          <a:p>
            <a:r>
              <a:rPr lang="en-US" u="none" baseline="0" dirty="0"/>
              <a:t>Although coaching does involve observing the task, the purpose of observation is for the coach and resident to identify learning opportunities.</a:t>
            </a:r>
          </a:p>
          <a:p>
            <a:endParaRPr lang="en-US" u="none" baseline="0" dirty="0"/>
          </a:p>
          <a:p>
            <a:endParaRPr lang="en-US" dirty="0"/>
          </a:p>
          <a:p>
            <a:endParaRPr lang="en-US" dirty="0"/>
          </a:p>
          <a:p>
            <a:endParaRPr lang="en-US" dirty="0"/>
          </a:p>
          <a:p>
            <a:endParaRPr lang="en-US" dirty="0"/>
          </a:p>
          <a:p>
            <a:endParaRPr lang="en-US" u="none" baseline="0"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8</a:t>
            </a:fld>
            <a:endParaRPr lang="en-US" dirty="0"/>
          </a:p>
        </p:txBody>
      </p:sp>
    </p:spTree>
    <p:extLst>
      <p:ext uri="{BB962C8B-B14F-4D97-AF65-F5344CB8AC3E}">
        <p14:creationId xmlns:p14="http://schemas.microsoft.com/office/powerpoint/2010/main" val="239702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9</a:t>
            </a:fld>
            <a:endParaRPr lang="en-US"/>
          </a:p>
        </p:txBody>
      </p:sp>
    </p:spTree>
    <p:extLst>
      <p:ext uri="{BB962C8B-B14F-4D97-AF65-F5344CB8AC3E}">
        <p14:creationId xmlns:p14="http://schemas.microsoft.com/office/powerpoint/2010/main" val="25634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dirty="0"/>
              <a:t>Carol Dweck is Psychology professor, at Stanford</a:t>
            </a:r>
            <a:r>
              <a:rPr lang="en-CA" baseline="0" dirty="0"/>
              <a:t> University, in California, and she has been doing research on achievement and success of students for the last several decades.  She coined the terms “Growth Mindset” and “Fixed Mindset” to describe peoples beliefs about and therefore their approach to learning.</a:t>
            </a:r>
          </a:p>
          <a:p>
            <a:endParaRPr lang="en-CA" baseline="0" dirty="0"/>
          </a:p>
          <a:p>
            <a:r>
              <a:rPr lang="en-CA" baseline="0" dirty="0"/>
              <a:t>The Growth Mindset, is one in which it is believed that there is potential for an individual’s growth and improvement and this very much aligns with coaching as a teaching and learning method to promote development. </a:t>
            </a:r>
          </a:p>
          <a:p>
            <a:endParaRPr lang="en-CA" baseline="0" dirty="0"/>
          </a:p>
          <a:p>
            <a:r>
              <a:rPr lang="en-CA" baseline="0" dirty="0"/>
              <a:t>Whereas someone who ascribes to the Fixed mindset (example features of which are in the yellow column) believes the level of achievement is predetermined, and effort dedicated toward learning will not promote greater achievement.</a:t>
            </a:r>
          </a:p>
          <a:p>
            <a:endParaRPr lang="en-CA" baseline="0" dirty="0"/>
          </a:p>
          <a:p>
            <a:r>
              <a:rPr lang="en-CA" baseline="0" dirty="0"/>
              <a:t>According to Dweck, someone with a Growth mindset has:</a:t>
            </a:r>
          </a:p>
          <a:p>
            <a:pPr>
              <a:buFontTx/>
              <a:buChar char="-"/>
            </a:pPr>
            <a:r>
              <a:rPr lang="en-CA" baseline="0" dirty="0"/>
              <a:t> a high DESIRE to learn, looks for opportunities to challenge their current status &amp; grow as a result of taking on challenges, </a:t>
            </a:r>
          </a:p>
          <a:p>
            <a:pPr>
              <a:buFontTx/>
              <a:buChar char="-"/>
            </a:pPr>
            <a:r>
              <a:rPr lang="en-CA" baseline="0" dirty="0"/>
              <a:t> learns from feedback and wants to know how to improve, while recognising that the improvement will require practice and effort.</a:t>
            </a:r>
          </a:p>
          <a:p>
            <a:pPr>
              <a:buFontTx/>
              <a:buNone/>
            </a:pPr>
            <a:endParaRPr lang="en-CA" baseline="0" dirty="0"/>
          </a:p>
          <a:p>
            <a:pPr>
              <a:buFontTx/>
              <a:buNone/>
            </a:pPr>
            <a:r>
              <a:rPr lang="en-CA" baseline="0" dirty="0"/>
              <a:t>In contrast, someone with a Fixed Mindset perspective:</a:t>
            </a:r>
          </a:p>
          <a:p>
            <a:pPr>
              <a:buFontTx/>
              <a:buChar char="-"/>
            </a:pPr>
            <a:r>
              <a:rPr lang="en-CA" baseline="0" dirty="0"/>
              <a:t>approaches situations with a judgement lens, wondering “how will I look – smart or not?” Individuals who are of a Fixed Mindset don’t value challenging situations as learning opportunities </a:t>
            </a:r>
          </a:p>
          <a:p>
            <a:pPr>
              <a:buFontTx/>
              <a:buChar char="-"/>
            </a:pPr>
            <a:r>
              <a:rPr lang="en-CA" baseline="0" dirty="0"/>
              <a:t>because effort is pointless as is responding to feedback</a:t>
            </a:r>
          </a:p>
          <a:p>
            <a:endParaRPr lang="en-CA" baseline="0" dirty="0"/>
          </a:p>
          <a:p>
            <a:r>
              <a:rPr lang="en-CA" dirty="0"/>
              <a:t>If we consider</a:t>
            </a:r>
            <a:r>
              <a:rPr lang="en-CA" baseline="0" dirty="0"/>
              <a:t> this in the context of clinical teaching, from the residents’ perspective – someone who is aligned with a Fixed Mindset  would view observation done by a coach as an assessment at that p</a:t>
            </a:r>
            <a:r>
              <a:rPr lang="en-CA" dirty="0"/>
              <a:t>oint in time</a:t>
            </a:r>
            <a:r>
              <a:rPr lang="en-CA" baseline="0" dirty="0"/>
              <a:t> for </a:t>
            </a:r>
            <a:r>
              <a:rPr lang="en-CA" dirty="0"/>
              <a:t>what they</a:t>
            </a:r>
            <a:r>
              <a:rPr lang="en-CA" baseline="0" dirty="0"/>
              <a:t> know, and that judgements and decisions about my future will be made based on this point in time status.  This could be called an “assessment OF the learning” that has taken place.</a:t>
            </a:r>
          </a:p>
          <a:p>
            <a:r>
              <a:rPr lang="en-CA" baseline="0" dirty="0"/>
              <a:t>Someone holding a Growth mindset, would see an opportunity to have an expert coach observe their work at any point in time as an opportunity to get expert input and feedback on what they could improve.  This could be called an “assessment FOR learning”</a:t>
            </a:r>
          </a:p>
          <a:p>
            <a:endParaRPr lang="en-CA" baseline="0" dirty="0"/>
          </a:p>
          <a:p>
            <a:r>
              <a:rPr lang="en-CA" sz="1200" b="0" i="0" kern="1200" dirty="0">
                <a:solidFill>
                  <a:schemeClr val="tx1"/>
                </a:solidFill>
                <a:effectLst/>
                <a:latin typeface="+mn-lt"/>
                <a:ea typeface="+mn-ea"/>
                <a:cs typeface="+mn-cs"/>
              </a:rPr>
              <a:t>Dweck, C. S. (2006). </a:t>
            </a:r>
            <a:r>
              <a:rPr lang="en-CA" sz="1200" b="0" i="1" kern="1200" dirty="0">
                <a:solidFill>
                  <a:schemeClr val="tx1"/>
                </a:solidFill>
                <a:effectLst/>
                <a:latin typeface="+mn-lt"/>
                <a:ea typeface="+mn-ea"/>
                <a:cs typeface="+mn-cs"/>
              </a:rPr>
              <a:t>Mindset: The new psychology of success</a:t>
            </a:r>
            <a:r>
              <a:rPr lang="en-CA" sz="1200" b="0" i="0" kern="1200" dirty="0">
                <a:solidFill>
                  <a:schemeClr val="tx1"/>
                </a:solidFill>
                <a:effectLst/>
                <a:latin typeface="+mn-lt"/>
                <a:ea typeface="+mn-ea"/>
                <a:cs typeface="+mn-cs"/>
              </a:rPr>
              <a:t>. New York: Random House.</a:t>
            </a:r>
          </a:p>
        </p:txBody>
      </p:sp>
      <p:sp>
        <p:nvSpPr>
          <p:cNvPr id="4" name="Slide Number Placeholder 3"/>
          <p:cNvSpPr>
            <a:spLocks noGrp="1"/>
          </p:cNvSpPr>
          <p:nvPr>
            <p:ph type="sldNum" sz="quarter" idx="10"/>
          </p:nvPr>
        </p:nvSpPr>
        <p:spPr/>
        <p:txBody>
          <a:bodyPr/>
          <a:lstStyle/>
          <a:p>
            <a:fld id="{C363E9D8-54C9-C64E-AA8F-4430CA68FE93}" type="slidenum">
              <a:rPr lang="en-US" smtClean="0"/>
              <a:pPr/>
              <a:t>10</a:t>
            </a:fld>
            <a:endParaRPr lang="en-US" dirty="0"/>
          </a:p>
        </p:txBody>
      </p:sp>
    </p:spTree>
    <p:extLst>
      <p:ext uri="{BB962C8B-B14F-4D97-AF65-F5344CB8AC3E}">
        <p14:creationId xmlns:p14="http://schemas.microsoft.com/office/powerpoint/2010/main" val="351672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CA" b="1" baseline="0" dirty="0"/>
              <a:t>FACILITATOR TIP: This slide is illustrating a change in how we, residents and teachers, need to </a:t>
            </a:r>
            <a:r>
              <a:rPr lang="en-CA" b="1" i="1" baseline="0" dirty="0"/>
              <a:t>view and value </a:t>
            </a:r>
            <a:r>
              <a:rPr lang="en-CA" b="1" baseline="0" dirty="0"/>
              <a:t>observation and assessment.  A shift in thinking to Assessment (Observation) FOR Learning is a big part of the change required for CBME to work. This is a paradigm shift that will take time.</a:t>
            </a:r>
          </a:p>
          <a:p>
            <a:pPr defTabSz="931774">
              <a:defRPr/>
            </a:pPr>
            <a:endParaRPr lang="en-CA" b="1" baseline="0" dirty="0"/>
          </a:p>
          <a:p>
            <a:pPr defTabSz="931774">
              <a:defRPr/>
            </a:pPr>
            <a:r>
              <a:rPr lang="en-US" dirty="0"/>
              <a:t>To be truly successful, the CBD coaching model requires an important philosophical shift in thinking about assessment of residents and, particularly, the purpose of such assessment. </a:t>
            </a:r>
            <a:r>
              <a:rPr lang="en-CA" baseline="0" dirty="0"/>
              <a:t>In our current system, many of our commonly used assessment methods do not get at what a resident does on a typical clinical day. There needs to be more observation of residents doing their daily work, rather than performing in a “testing” environment/situation. </a:t>
            </a:r>
            <a:r>
              <a:rPr lang="en-US" dirty="0"/>
              <a:t>Hence, the emphasis on Assessment </a:t>
            </a:r>
            <a:r>
              <a:rPr lang="en-US" b="1" dirty="0"/>
              <a:t>FOR</a:t>
            </a:r>
            <a:r>
              <a:rPr lang="en-US" dirty="0"/>
              <a:t> the</a:t>
            </a:r>
            <a:r>
              <a:rPr lang="en-US" baseline="0" dirty="0"/>
              <a:t> purpose of Learning </a:t>
            </a:r>
            <a:r>
              <a:rPr lang="en-US" dirty="0"/>
              <a:t>needs to be far greater</a:t>
            </a:r>
            <a:r>
              <a:rPr lang="en-US" baseline="0" dirty="0"/>
              <a:t> </a:t>
            </a:r>
            <a:r>
              <a:rPr lang="en-US" dirty="0"/>
              <a:t>than what currently exists. </a:t>
            </a:r>
            <a:r>
              <a:rPr lang="en-US" u="none" dirty="0"/>
              <a:t>I</a:t>
            </a:r>
            <a:r>
              <a:rPr lang="en-US" u="none" baseline="0" dirty="0"/>
              <a:t>n other words, assessments (or observations) identify opportunities for learning.</a:t>
            </a:r>
            <a:endParaRPr lang="en-US" u="none" dirty="0"/>
          </a:p>
          <a:p>
            <a:endParaRPr lang="en-US" baseline="0" dirty="0"/>
          </a:p>
          <a:p>
            <a:r>
              <a:rPr lang="en-US" dirty="0"/>
              <a:t>With</a:t>
            </a:r>
            <a:r>
              <a:rPr lang="en-US" baseline="0" dirty="0"/>
              <a:t>in a mindset of Assessment </a:t>
            </a:r>
            <a:r>
              <a:rPr lang="en-US" b="1" baseline="0" dirty="0"/>
              <a:t>OF</a:t>
            </a:r>
            <a:r>
              <a:rPr lang="en-US" baseline="0" dirty="0"/>
              <a:t> Learning (summative assessment), the </a:t>
            </a:r>
            <a:r>
              <a:rPr lang="en-US" dirty="0"/>
              <a:t>predominant purpose for assessment is that of a judgement or evaluation of what a resident knows or can do at that particular instant in time (or sometimes even a judgement of what the resident doesn’t know or can’t do).</a:t>
            </a:r>
            <a:r>
              <a:rPr lang="en-US" baseline="0" dirty="0"/>
              <a:t>  This can create unease for the resident and often puts them in a position of performing – doing what they believe is on “a checklist” as opposed to doing what they would normally do, as they felt appropriate, in the real clinical environment. </a:t>
            </a:r>
          </a:p>
          <a:p>
            <a:endParaRPr lang="en-US" baseline="0" dirty="0"/>
          </a:p>
          <a:p>
            <a:pPr defTabSz="931774">
              <a:defRPr/>
            </a:pPr>
            <a:r>
              <a:rPr lang="en-US" dirty="0"/>
              <a:t>With a shift in mindset,</a:t>
            </a:r>
            <a:r>
              <a:rPr lang="en-US" baseline="0" dirty="0"/>
              <a:t> to the framing of Assessment </a:t>
            </a:r>
            <a:r>
              <a:rPr lang="en-US" b="1" baseline="0" dirty="0"/>
              <a:t>FOR</a:t>
            </a:r>
            <a:r>
              <a:rPr lang="en-US" baseline="0" dirty="0"/>
              <a:t> Learning (formative assessment), t</a:t>
            </a:r>
            <a:r>
              <a:rPr lang="en-US" dirty="0"/>
              <a:t>he purpose of</a:t>
            </a:r>
            <a:r>
              <a:rPr lang="en-US" baseline="0" dirty="0"/>
              <a:t> assessment </a:t>
            </a:r>
            <a:r>
              <a:rPr lang="en-US" dirty="0"/>
              <a:t>is to be part of a process to guide the resident to what they can do to improve their current understanding or practice. </a:t>
            </a:r>
            <a:r>
              <a:rPr lang="en-US" baseline="0" dirty="0"/>
              <a:t>Formative assessment is lower stakes, frequent and ongoing and is embedded throughout the learning process rather than at the end. The goal is to monitor learning and provide immediate feedback that can be used to improve both teaching and learning and subsequent resident performance, thereby promoting a growth mindset. </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11</a:t>
            </a:fld>
            <a:endParaRPr lang="en-US" dirty="0"/>
          </a:p>
        </p:txBody>
      </p:sp>
    </p:spTree>
    <p:extLst>
      <p:ext uri="{BB962C8B-B14F-4D97-AF65-F5344CB8AC3E}">
        <p14:creationId xmlns:p14="http://schemas.microsoft.com/office/powerpoint/2010/main" val="372454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12</a:t>
            </a:fld>
            <a:endParaRPr lang="en-US"/>
          </a:p>
        </p:txBody>
      </p:sp>
    </p:spTree>
    <p:extLst>
      <p:ext uri="{BB962C8B-B14F-4D97-AF65-F5344CB8AC3E}">
        <p14:creationId xmlns:p14="http://schemas.microsoft.com/office/powerpoint/2010/main" val="279459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37348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877A8-5B4B-164C-BA7C-09293E983B4C}" type="datetimeFigureOut">
              <a:rPr lang="en-US" smtClean="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1892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877A8-5B4B-164C-BA7C-09293E983B4C}" type="datetimeFigureOut">
              <a:rPr lang="en-US" smtClean="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13689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35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115690" y="78887"/>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762869" y="169858"/>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885840" y="196114"/>
            <a:ext cx="6601061" cy="844917"/>
          </a:xfrm>
        </p:spPr>
        <p:txBody>
          <a:bodyPr>
            <a:normAutofit/>
          </a:bodyPr>
          <a:lstStyle>
            <a:lvl1pPr algn="l">
              <a:defRPr sz="1800">
                <a:solidFill>
                  <a:schemeClr val="bg1"/>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171450" indent="-171450">
              <a:spcAft>
                <a:spcPts val="648"/>
              </a:spcAft>
              <a:defRPr sz="1800" b="0" i="0">
                <a:solidFill>
                  <a:srgbClr val="0F3350"/>
                </a:solidFill>
                <a:latin typeface="Verdana"/>
                <a:cs typeface="Verdana"/>
              </a:defRPr>
            </a:lvl1pPr>
            <a:lvl2pPr marL="557213" indent="-214313">
              <a:spcBef>
                <a:spcPts val="36"/>
              </a:spcBef>
              <a:buFont typeface="Arial"/>
              <a:buChar char="•"/>
              <a:defRPr sz="1500" b="0" i="0">
                <a:solidFill>
                  <a:schemeClr val="accent2"/>
                </a:solidFill>
                <a:latin typeface="Verdana"/>
                <a:cs typeface="Verdana"/>
              </a:defRPr>
            </a:lvl2pPr>
            <a:lvl3pPr marL="857250" indent="-171450">
              <a:spcBef>
                <a:spcPts val="450"/>
              </a:spcBef>
              <a:buFont typeface="Lucida Grande"/>
              <a:buChar char="-"/>
              <a:defRPr sz="1350" b="0" i="0">
                <a:solidFill>
                  <a:srgbClr val="414F5C"/>
                </a:solidFill>
                <a:latin typeface="Verdana"/>
                <a:cs typeface="Verdana"/>
              </a:defRPr>
            </a:lvl3pPr>
            <a:lvl4pPr marL="1062990" indent="-171450">
              <a:spcBef>
                <a:spcPts val="450"/>
              </a:spcBef>
              <a:buFont typeface="Lucida Grande"/>
              <a:buChar char="-"/>
              <a:defRPr sz="1200" b="0" i="0">
                <a:solidFill>
                  <a:schemeClr val="accent6"/>
                </a:solidFill>
                <a:latin typeface="Verdana"/>
                <a:cs typeface="Verdana"/>
              </a:defRPr>
            </a:lvl4pPr>
            <a:lvl5pPr marL="1268730" indent="-171450">
              <a:spcBef>
                <a:spcPts val="450"/>
              </a:spcBef>
              <a:buFont typeface="Lucida Grande"/>
              <a:buChar char="-"/>
              <a:defRPr sz="1200" b="0" i="0">
                <a:solidFill>
                  <a:schemeClr val="accent6"/>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9"/>
            <a:ext cx="4165072" cy="365125"/>
          </a:xfrm>
        </p:spPr>
        <p:txBody>
          <a:bodyPr/>
          <a:lstStyle>
            <a:lvl1pPr>
              <a:defRPr sz="750">
                <a:latin typeface="Verdana"/>
                <a:cs typeface="Verdana"/>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8" y="244546"/>
            <a:ext cx="1646081" cy="749677"/>
          </a:xfrm>
          <a:ln w="19050" cmpd="sng">
            <a:solidFill>
              <a:schemeClr val="bg1"/>
            </a:solidFill>
          </a:ln>
        </p:spPr>
        <p:txBody>
          <a:bodyPr>
            <a:normAutofit/>
          </a:bodyPr>
          <a:lstStyle>
            <a:lvl1pPr marL="0" indent="0">
              <a:buFontTx/>
              <a:buNone/>
              <a:defRPr sz="75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8" y="139099"/>
            <a:ext cx="2499761" cy="969264"/>
          </a:xfrm>
          <a:prstGeom prst="rect">
            <a:avLst/>
          </a:prstGeom>
        </p:spPr>
      </p:pic>
    </p:spTree>
    <p:extLst>
      <p:ext uri="{BB962C8B-B14F-4D97-AF65-F5344CB8AC3E}">
        <p14:creationId xmlns:p14="http://schemas.microsoft.com/office/powerpoint/2010/main" val="55976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2877A8-5B4B-164C-BA7C-09293E983B4C}" type="datetimeFigureOut">
              <a:rPr lang="en-US" smtClean="0"/>
              <a:t>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332625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4655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63258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62877A8-5B4B-164C-BA7C-09293E983B4C}" type="datetimeFigureOut">
              <a:rPr lang="en-US" smtClean="0"/>
              <a:t>2/6/21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13654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62877A8-5B4B-164C-BA7C-09293E983B4C}" type="datetimeFigureOut">
              <a:rPr lang="en-US" smtClean="0"/>
              <a:t>2/6/21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1516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62877A8-5B4B-164C-BA7C-09293E983B4C}" type="datetimeFigureOut">
              <a:rPr lang="en-US" smtClean="0"/>
              <a:t>2/6/21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9211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2877A8-5B4B-164C-BA7C-09293E983B4C}" type="datetimeFigureOut">
              <a:rPr lang="en-US" smtClean="0"/>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66925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62877A8-5B4B-164C-BA7C-09293E983B4C}" type="datetimeFigureOut">
              <a:rPr lang="en-US" smtClean="0"/>
              <a:t>2/6/21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36342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62877A8-5B4B-164C-BA7C-09293E983B4C}" type="datetimeFigureOut">
              <a:rPr lang="en-US" smtClean="0"/>
              <a:t>2/6/21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12266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62877A8-5B4B-164C-BA7C-09293E983B4C}" type="datetimeFigureOut">
              <a:rPr lang="en-US" smtClean="0"/>
              <a:t>2/6/21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7150D19-294F-8846-93DA-B480E7FA2117}" type="slidenum">
              <a:rPr lang="en-US" smtClean="0"/>
              <a:t>‹#›</a:t>
            </a:fld>
            <a:endParaRPr lang="en-US"/>
          </a:p>
        </p:txBody>
      </p:sp>
    </p:spTree>
    <p:extLst>
      <p:ext uri="{BB962C8B-B14F-4D97-AF65-F5344CB8AC3E}">
        <p14:creationId xmlns:p14="http://schemas.microsoft.com/office/powerpoint/2010/main" val="17281487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662" r:id="rId12"/>
    <p:sldLayoutId id="214748373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12" Type="http://schemas.openxmlformats.org/officeDocument/2006/relationships/image" Target="../media/image19.sv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2.xml"/><Relationship Id="rId11" Type="http://schemas.openxmlformats.org/officeDocument/2006/relationships/image" Target="../media/image18.png"/><Relationship Id="rId5" Type="http://schemas.openxmlformats.org/officeDocument/2006/relationships/diagramLayout" Target="../diagrams/layout2.xml"/><Relationship Id="rId10" Type="http://schemas.openxmlformats.org/officeDocument/2006/relationships/image" Target="../media/image17.svg"/><Relationship Id="rId4" Type="http://schemas.openxmlformats.org/officeDocument/2006/relationships/diagramData" Target="../diagrams/data2.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2.gif"/><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0.jp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hyperlink" Target="https://youtu.be/uiErUw8Kj1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0607" y="1298448"/>
            <a:ext cx="3847930" cy="3255264"/>
          </a:xfrm>
        </p:spPr>
        <p:txBody>
          <a:bodyPr>
            <a:normAutofit/>
          </a:bodyPr>
          <a:lstStyle/>
          <a:p>
            <a:r>
              <a:rPr lang="en-US" sz="4600" b="1" dirty="0"/>
              <a:t>On the Road </a:t>
            </a:r>
            <a:br>
              <a:rPr lang="en-US" sz="4600" b="1" dirty="0"/>
            </a:br>
            <a:r>
              <a:rPr lang="en-US" sz="4600" b="1" dirty="0"/>
              <a:t>to Competency Based Medical Education!</a:t>
            </a:r>
          </a:p>
        </p:txBody>
      </p:sp>
      <p:sp>
        <p:nvSpPr>
          <p:cNvPr id="3" name="Subtitle 2"/>
          <p:cNvSpPr>
            <a:spLocks noGrp="1"/>
          </p:cNvSpPr>
          <p:nvPr>
            <p:ph type="subTitle" idx="1"/>
          </p:nvPr>
        </p:nvSpPr>
        <p:spPr>
          <a:xfrm>
            <a:off x="480607" y="4670246"/>
            <a:ext cx="3847929" cy="914400"/>
          </a:xfrm>
        </p:spPr>
        <p:txBody>
          <a:bodyPr>
            <a:normAutofit/>
          </a:bodyPr>
          <a:lstStyle/>
          <a:p>
            <a:pPr>
              <a:spcBef>
                <a:spcPts val="0"/>
              </a:spcBef>
              <a:spcAft>
                <a:spcPts val="600"/>
              </a:spcAft>
            </a:pPr>
            <a:r>
              <a:rPr lang="en-US" sz="1700"/>
              <a:t>JoAnn Corey, CBME Lead</a:t>
            </a:r>
          </a:p>
          <a:p>
            <a:pPr>
              <a:spcBef>
                <a:spcPts val="0"/>
              </a:spcBef>
              <a:spcAft>
                <a:spcPts val="600"/>
              </a:spcAft>
            </a:pPr>
            <a:r>
              <a:rPr lang="en-US" sz="1700"/>
              <a:t>Dept. of Psychiatry, McMaster University</a:t>
            </a:r>
          </a:p>
        </p:txBody>
      </p:sp>
      <p:sp>
        <p:nvSpPr>
          <p:cNvPr id="9" name="Rectangle 13">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C-CB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608" y="1820230"/>
            <a:ext cx="3054096" cy="1068933"/>
          </a:xfrm>
          <a:prstGeom prst="rect">
            <a:avLst/>
          </a:prstGeom>
        </p:spPr>
      </p:pic>
      <p:sp>
        <p:nvSpPr>
          <p:cNvPr id="11" name="Rectangle 15">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BD Logo.jpg"/>
          <p:cNvPicPr>
            <a:picLocks noChangeAspect="1"/>
          </p:cNvPicPr>
          <p:nvPr/>
        </p:nvPicPr>
        <p:blipFill>
          <a:blip r:embed="rId3">
            <a:extLst>
              <a:ext uri="{BEBA8EAE-BF5A-486C-A8C5-ECC9F3942E4B}">
                <a14:imgProps xmlns:a14="http://schemas.microsoft.com/office/drawing/2010/main">
                  <a14:imgLayer r:embed="rId4">
                    <a14:imgEffect>
                      <a14:backgroundRemoval t="0" b="99219" l="424" r="100000">
                        <a14:foregroundMark x1="94915" y1="51563" x2="94915" y2="51563"/>
                        <a14:backgroundMark x1="2542" y1="3125" x2="2542" y2="3125"/>
                      </a14:backgroundRemoval>
                    </a14:imgEffect>
                  </a14:imgLayer>
                </a14:imgProps>
              </a:ext>
              <a:ext uri="{28A0092B-C50C-407E-A947-70E740481C1C}">
                <a14:useLocalDpi xmlns:a14="http://schemas.microsoft.com/office/drawing/2010/main" val="0"/>
              </a:ext>
            </a:extLst>
          </a:blip>
          <a:stretch>
            <a:fillRect/>
          </a:stretch>
        </p:blipFill>
        <p:spPr>
          <a:xfrm>
            <a:off x="8801387" y="3721950"/>
            <a:ext cx="2523744" cy="1368810"/>
          </a:xfrm>
          <a:prstGeom prst="rect">
            <a:avLst/>
          </a:prstGeom>
        </p:spPr>
      </p:pic>
      <p:sp>
        <p:nvSpPr>
          <p:cNvPr id="17" name="Rectangle 21">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785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Growth Mindset</a:t>
            </a:r>
          </a:p>
        </p:txBody>
      </p:sp>
      <p:sp>
        <p:nvSpPr>
          <p:cNvPr id="12" name="Slide Number Placeholder 4"/>
          <p:cNvSpPr>
            <a:spLocks noGrp="1"/>
          </p:cNvSpPr>
          <p:nvPr>
            <p:ph type="sldNum" sz="quarter" idx="12"/>
          </p:nvPr>
        </p:nvSpPr>
        <p:spPr/>
        <p:txBody>
          <a:bodyPr/>
          <a:lstStyle/>
          <a:p>
            <a:fld id="{B035A847-A378-904F-ACB7-6E9049E7A8F5}" type="slidenum">
              <a:rPr lang="en-US" smtClean="0"/>
              <a:pPr/>
              <a:t>10</a:t>
            </a:fld>
            <a:endParaRPr lang="en-US" dirty="0"/>
          </a:p>
        </p:txBody>
      </p:sp>
      <p:sp>
        <p:nvSpPr>
          <p:cNvPr id="11" name="TextBox 10"/>
          <p:cNvSpPr txBox="1"/>
          <p:nvPr/>
        </p:nvSpPr>
        <p:spPr>
          <a:xfrm>
            <a:off x="9868671" y="5820361"/>
            <a:ext cx="1530927" cy="369332"/>
          </a:xfrm>
          <a:prstGeom prst="rect">
            <a:avLst/>
          </a:prstGeom>
          <a:noFill/>
        </p:spPr>
        <p:txBody>
          <a:bodyPr wrap="square" rtlCol="0">
            <a:spAutoFit/>
          </a:bodyPr>
          <a:lstStyle/>
          <a:p>
            <a:r>
              <a:rPr lang="en-CA" dirty="0">
                <a:solidFill>
                  <a:prstClr val="black"/>
                </a:solidFill>
              </a:rPr>
              <a:t>Dweck, 2006</a:t>
            </a:r>
          </a:p>
        </p:txBody>
      </p:sp>
      <p:graphicFrame>
        <p:nvGraphicFramePr>
          <p:cNvPr id="3" name="Table 2"/>
          <p:cNvGraphicFramePr>
            <a:graphicFrameLocks noGrp="1"/>
          </p:cNvGraphicFramePr>
          <p:nvPr/>
        </p:nvGraphicFramePr>
        <p:xfrm>
          <a:off x="2113763" y="553699"/>
          <a:ext cx="9825318" cy="5741457"/>
        </p:xfrm>
        <a:graphic>
          <a:graphicData uri="http://schemas.openxmlformats.org/drawingml/2006/table">
            <a:tbl>
              <a:tblPr firstRow="1" bandRow="1">
                <a:tableStyleId>{00A15C55-8517-42AA-B614-E9B94910E393}</a:tableStyleId>
              </a:tblPr>
              <a:tblGrid>
                <a:gridCol w="4912659">
                  <a:extLst>
                    <a:ext uri="{9D8B030D-6E8A-4147-A177-3AD203B41FA5}">
                      <a16:colId xmlns:a16="http://schemas.microsoft.com/office/drawing/2014/main" val="20000"/>
                    </a:ext>
                  </a:extLst>
                </a:gridCol>
                <a:gridCol w="4912659">
                  <a:extLst>
                    <a:ext uri="{9D8B030D-6E8A-4147-A177-3AD203B41FA5}">
                      <a16:colId xmlns:a16="http://schemas.microsoft.com/office/drawing/2014/main" val="20001"/>
                    </a:ext>
                  </a:extLst>
                </a:gridCol>
              </a:tblGrid>
              <a:tr h="488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Fixed Mindset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Growth Mindset</a:t>
                      </a:r>
                    </a:p>
                  </a:txBody>
                  <a:tcPr/>
                </a:tc>
                <a:extLst>
                  <a:ext uri="{0D108BD9-81ED-4DB2-BD59-A6C34878D82A}">
                    <a16:rowId xmlns:a16="http://schemas.microsoft.com/office/drawing/2014/main" val="10000"/>
                  </a:ext>
                </a:extLst>
              </a:tr>
              <a:tr h="1188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Believes level of achievement is predetermined,</a:t>
                      </a:r>
                      <a:r>
                        <a:rPr lang="en-CA" baseline="0" dirty="0"/>
                        <a:t> and </a:t>
                      </a:r>
                      <a:r>
                        <a:rPr lang="en-CA" baseline="0" dirty="0" err="1"/>
                        <a:t>tha</a:t>
                      </a:r>
                      <a:r>
                        <a:rPr lang="en-CA" baseline="0" dirty="0"/>
                        <a:t> dedicated  </a:t>
                      </a:r>
                      <a:r>
                        <a:rPr lang="en-CA" dirty="0"/>
                        <a:t>effort will not promote greater achievement.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Believes there is potential for an individual’s growth and improvement .</a:t>
                      </a:r>
                    </a:p>
                  </a:txBody>
                  <a:tcPr/>
                </a:tc>
                <a:extLst>
                  <a:ext uri="{0D108BD9-81ED-4DB2-BD59-A6C34878D82A}">
                    <a16:rowId xmlns:a16="http://schemas.microsoft.com/office/drawing/2014/main" val="10001"/>
                  </a:ext>
                </a:extLst>
              </a:tr>
              <a:tr h="116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Desires to prove and avoids looking unintelligent.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Desires to learn, and</a:t>
                      </a:r>
                      <a:r>
                        <a:rPr lang="en-CA" baseline="0" dirty="0"/>
                        <a:t> </a:t>
                      </a:r>
                      <a:r>
                        <a:rPr lang="en-CA" dirty="0"/>
                        <a:t>looks for opportunities to challenge current status.</a:t>
                      </a:r>
                    </a:p>
                  </a:txBody>
                  <a:tcPr/>
                </a:tc>
                <a:extLst>
                  <a:ext uri="{0D108BD9-81ED-4DB2-BD59-A6C34878D82A}">
                    <a16:rowId xmlns:a16="http://schemas.microsoft.com/office/drawing/2014/main" val="10002"/>
                  </a:ext>
                </a:extLst>
              </a:tr>
              <a:tr h="920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Asks: Will I succeed or fail?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Look smart or</a:t>
                      </a:r>
                      <a:r>
                        <a:rPr lang="en-CA" baseline="0" dirty="0"/>
                        <a:t> not?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Asks: Will I grow?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Will I overcome challenges? </a:t>
                      </a:r>
                    </a:p>
                  </a:txBody>
                  <a:tcPr/>
                </a:tc>
                <a:extLst>
                  <a:ext uri="{0D108BD9-81ED-4DB2-BD59-A6C34878D82A}">
                    <a16:rowId xmlns:a16="http://schemas.microsoft.com/office/drawing/2014/main" val="10003"/>
                  </a:ext>
                </a:extLst>
              </a:tr>
              <a:tr h="876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Questions the effort of bothering.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Believes that growth &amp; learning</a:t>
                      </a:r>
                      <a:r>
                        <a:rPr lang="en-CA" baseline="0" dirty="0"/>
                        <a:t> require effort. </a:t>
                      </a:r>
                      <a:endParaRPr lang="en-CA" dirty="0"/>
                    </a:p>
                  </a:txBody>
                  <a:tcPr/>
                </a:tc>
                <a:extLst>
                  <a:ext uri="{0D108BD9-81ED-4DB2-BD59-A6C34878D82A}">
                    <a16:rowId xmlns:a16="http://schemas.microsoft.com/office/drawing/2014/main" val="10004"/>
                  </a:ext>
                </a:extLst>
              </a:tr>
              <a:tr h="1104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Ignores constructive criticism.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Learns</a:t>
                      </a:r>
                      <a:r>
                        <a:rPr lang="en-CA" baseline="0" dirty="0"/>
                        <a:t> from feedback; uses it to improve. </a:t>
                      </a:r>
                      <a:endParaRPr lang="en-CA"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79320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dirty="0"/>
              <a:t>CBME:</a:t>
            </a:r>
            <a:br>
              <a:rPr lang="en-US" sz="3600" dirty="0"/>
            </a:br>
            <a:r>
              <a:rPr lang="en-US" sz="3600" dirty="0"/>
              <a:t>Paradigm Shift</a:t>
            </a:r>
          </a:p>
        </p:txBody>
      </p:sp>
      <p:sp>
        <p:nvSpPr>
          <p:cNvPr id="2" name="Slide Number Placeholder 1"/>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B035A847-A378-904F-ACB7-6E9049E7A8F5}" type="slidenum">
              <a:rPr lang="en-US" b="1" kern="1200" dirty="0">
                <a:solidFill>
                  <a:schemeClr val="accent1"/>
                </a:solidFill>
                <a:latin typeface="+mn-lt"/>
                <a:ea typeface="+mn-ea"/>
                <a:cs typeface="+mn-cs"/>
              </a:rPr>
              <a:pPr>
                <a:spcAft>
                  <a:spcPts val="600"/>
                </a:spcAft>
              </a:pPr>
              <a:t>11</a:t>
            </a:fld>
            <a:endParaRPr lang="en-US" b="1" kern="1200" dirty="0">
              <a:solidFill>
                <a:schemeClr val="accent1"/>
              </a:solidFill>
              <a:latin typeface="+mn-lt"/>
              <a:ea typeface="+mn-ea"/>
              <a:cs typeface="+mn-cs"/>
            </a:endParaRPr>
          </a:p>
        </p:txBody>
      </p:sp>
      <p:graphicFrame>
        <p:nvGraphicFramePr>
          <p:cNvPr id="8" name="Diagram 7"/>
          <p:cNvGraphicFramePr/>
          <p:nvPr>
            <p:extLst>
              <p:ext uri="{D42A27DB-BD31-4B8C-83A1-F6EECF244321}">
                <p14:modId xmlns:p14="http://schemas.microsoft.com/office/powerpoint/2010/main" val="2850065952"/>
              </p:ext>
            </p:extLst>
          </p:nvPr>
        </p:nvGraphicFramePr>
        <p:xfrm>
          <a:off x="3443592" y="492506"/>
          <a:ext cx="8372272" cy="5480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Presentation with media">
            <a:extLst>
              <a:ext uri="{FF2B5EF4-FFF2-40B4-BE49-F238E27FC236}">
                <a16:creationId xmlns:a16="http://schemas.microsoft.com/office/drawing/2014/main" id="{059F4541-9353-FB45-B47B-8DB7D2F6B7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14884" y="4034959"/>
            <a:ext cx="1151629" cy="1151629"/>
          </a:xfrm>
          <a:prstGeom prst="rect">
            <a:avLst/>
          </a:prstGeom>
        </p:spPr>
      </p:pic>
      <p:pic>
        <p:nvPicPr>
          <p:cNvPr id="12" name="Graphic 11" descr="Presentation with checklist">
            <a:extLst>
              <a:ext uri="{FF2B5EF4-FFF2-40B4-BE49-F238E27FC236}">
                <a16:creationId xmlns:a16="http://schemas.microsoft.com/office/drawing/2014/main" id="{D48D9BE6-2060-1E45-A019-7070097D7C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2660" y="1842249"/>
            <a:ext cx="1183340" cy="1183340"/>
          </a:xfrm>
          <a:prstGeom prst="rect">
            <a:avLst/>
          </a:prstGeom>
        </p:spPr>
      </p:pic>
    </p:spTree>
    <p:custDataLst>
      <p:tags r:id="rId1"/>
    </p:custDataLst>
    <p:extLst>
      <p:ext uri="{BB962C8B-B14F-4D97-AF65-F5344CB8AC3E}">
        <p14:creationId xmlns:p14="http://schemas.microsoft.com/office/powerpoint/2010/main" val="39589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D6FFE79-D803-7946-94E1-0112BBFF2B0F}"/>
                                            </p:graphicEl>
                                          </p:spTgt>
                                        </p:tgtEl>
                                        <p:attrNameLst>
                                          <p:attrName>style.visibility</p:attrName>
                                        </p:attrNameLst>
                                      </p:cBhvr>
                                      <p:to>
                                        <p:strVal val="visible"/>
                                      </p:to>
                                    </p:set>
                                    <p:animEffect transition="in" filter="fade">
                                      <p:cBhvr>
                                        <p:cTn id="7" dur="500"/>
                                        <p:tgtEl>
                                          <p:spTgt spid="8">
                                            <p:graphicEl>
                                              <a:dgm id="{3D6FFE79-D803-7946-94E1-0112BBFF2B0F}"/>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8323A35E-5C1C-7443-92EF-97AF75B44E21}"/>
                                            </p:graphicEl>
                                          </p:spTgt>
                                        </p:tgtEl>
                                        <p:attrNameLst>
                                          <p:attrName>style.visibility</p:attrName>
                                        </p:attrNameLst>
                                      </p:cBhvr>
                                      <p:to>
                                        <p:strVal val="visible"/>
                                      </p:to>
                                    </p:set>
                                    <p:animEffect transition="in" filter="fade">
                                      <p:cBhvr>
                                        <p:cTn id="15" dur="500"/>
                                        <p:tgtEl>
                                          <p:spTgt spid="8">
                                            <p:graphicEl>
                                              <a:dgm id="{8323A35E-5C1C-7443-92EF-97AF75B44E21}"/>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75DE5B9A-792F-E943-ACE5-69811D1D88E4}"/>
              </a:ext>
            </a:extLst>
          </p:cNvPr>
          <p:cNvSpPr/>
          <p:nvPr/>
        </p:nvSpPr>
        <p:spPr>
          <a:xfrm>
            <a:off x="2563906" y="2700316"/>
            <a:ext cx="7064188" cy="1949824"/>
          </a:xfrm>
          <a:prstGeom prst="rightArrow">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ED80213-0190-E14C-844B-0A7198FE6C1B}"/>
              </a:ext>
            </a:extLst>
          </p:cNvPr>
          <p:cNvSpPr>
            <a:spLocks noGrp="1"/>
          </p:cNvSpPr>
          <p:nvPr>
            <p:ph type="body" idx="4294967295"/>
          </p:nvPr>
        </p:nvSpPr>
        <p:spPr>
          <a:xfrm>
            <a:off x="296863" y="1001712"/>
            <a:ext cx="3178175" cy="808037"/>
          </a:xfrm>
          <a:solidFill>
            <a:schemeClr val="tx2">
              <a:lumMod val="40000"/>
              <a:lumOff val="60000"/>
            </a:schemeClr>
          </a:solidFill>
        </p:spPr>
        <p:txBody>
          <a:bodyPr/>
          <a:lstStyle/>
          <a:p>
            <a:r>
              <a:rPr lang="en-US" dirty="0"/>
              <a:t>FEEDBACK</a:t>
            </a:r>
          </a:p>
        </p:txBody>
      </p:sp>
      <p:sp>
        <p:nvSpPr>
          <p:cNvPr id="7" name="Content Placeholder 6">
            <a:extLst>
              <a:ext uri="{FF2B5EF4-FFF2-40B4-BE49-F238E27FC236}">
                <a16:creationId xmlns:a16="http://schemas.microsoft.com/office/drawing/2014/main" id="{988DAEC5-DB7A-774B-B7D8-BEFE0A8B9E0C}"/>
              </a:ext>
            </a:extLst>
          </p:cNvPr>
          <p:cNvSpPr>
            <a:spLocks noGrp="1"/>
          </p:cNvSpPr>
          <p:nvPr>
            <p:ph sz="half" idx="4294967295"/>
          </p:nvPr>
        </p:nvSpPr>
        <p:spPr>
          <a:xfrm>
            <a:off x="296863" y="1939045"/>
            <a:ext cx="3178175" cy="4024313"/>
          </a:xfrm>
          <a:ln>
            <a:solidFill>
              <a:schemeClr val="tx2"/>
            </a:solidFill>
          </a:ln>
        </p:spPr>
        <p:txBody>
          <a:bodyPr/>
          <a:lstStyle/>
          <a:p>
            <a:r>
              <a:rPr lang="en-US" b="1" dirty="0"/>
              <a:t>Focuses on what has already occurred </a:t>
            </a:r>
          </a:p>
          <a:p>
            <a:r>
              <a:rPr lang="en-US" b="1" dirty="0"/>
              <a:t>Can increase self-awareness</a:t>
            </a:r>
          </a:p>
          <a:p>
            <a:r>
              <a:rPr lang="en-US" b="1" dirty="0"/>
              <a:t>Emphasis on external insight about what occurred</a:t>
            </a:r>
          </a:p>
        </p:txBody>
      </p:sp>
      <p:sp>
        <p:nvSpPr>
          <p:cNvPr id="8" name="Text Placeholder 7">
            <a:extLst>
              <a:ext uri="{FF2B5EF4-FFF2-40B4-BE49-F238E27FC236}">
                <a16:creationId xmlns:a16="http://schemas.microsoft.com/office/drawing/2014/main" id="{A7FC93CA-4A71-EC4D-851F-FF5AEB18B8E7}"/>
              </a:ext>
            </a:extLst>
          </p:cNvPr>
          <p:cNvSpPr>
            <a:spLocks noGrp="1"/>
          </p:cNvSpPr>
          <p:nvPr>
            <p:ph type="body" sz="quarter" idx="4294967295"/>
          </p:nvPr>
        </p:nvSpPr>
        <p:spPr>
          <a:xfrm>
            <a:off x="8716962" y="1001712"/>
            <a:ext cx="3178175" cy="812800"/>
          </a:xfrm>
          <a:solidFill>
            <a:schemeClr val="accent1"/>
          </a:solidFill>
        </p:spPr>
        <p:txBody>
          <a:bodyPr/>
          <a:lstStyle/>
          <a:p>
            <a:r>
              <a:rPr lang="en-US" dirty="0"/>
              <a:t>COACHING FEEDBACK</a:t>
            </a:r>
          </a:p>
        </p:txBody>
      </p:sp>
      <p:sp>
        <p:nvSpPr>
          <p:cNvPr id="9" name="Content Placeholder 8">
            <a:extLst>
              <a:ext uri="{FF2B5EF4-FFF2-40B4-BE49-F238E27FC236}">
                <a16:creationId xmlns:a16="http://schemas.microsoft.com/office/drawing/2014/main" id="{A1CBC685-A166-2C44-806E-C5843647A074}"/>
              </a:ext>
            </a:extLst>
          </p:cNvPr>
          <p:cNvSpPr>
            <a:spLocks noGrp="1"/>
          </p:cNvSpPr>
          <p:nvPr>
            <p:ph sz="quarter" idx="4294967295"/>
          </p:nvPr>
        </p:nvSpPr>
        <p:spPr>
          <a:xfrm>
            <a:off x="8716962" y="1939046"/>
            <a:ext cx="3178175" cy="4024313"/>
          </a:xfrm>
          <a:ln>
            <a:solidFill>
              <a:schemeClr val="accent1"/>
            </a:solidFill>
          </a:ln>
        </p:spPr>
        <p:txBody>
          <a:bodyPr/>
          <a:lstStyle/>
          <a:p>
            <a:r>
              <a:rPr lang="en-US" b="1" dirty="0"/>
              <a:t>Focus is the learning potential</a:t>
            </a:r>
          </a:p>
          <a:p>
            <a:r>
              <a:rPr lang="en-US" b="1" dirty="0"/>
              <a:t>Provides guidance to improve future practice</a:t>
            </a:r>
          </a:p>
          <a:p>
            <a:r>
              <a:rPr lang="en-US" b="1" dirty="0"/>
              <a:t>Emphasis on specific, actionable advice to strengthen a competency</a:t>
            </a:r>
          </a:p>
        </p:txBody>
      </p:sp>
      <p:graphicFrame>
        <p:nvGraphicFramePr>
          <p:cNvPr id="17" name="Content Placeholder 3">
            <a:extLst>
              <a:ext uri="{FF2B5EF4-FFF2-40B4-BE49-F238E27FC236}">
                <a16:creationId xmlns:a16="http://schemas.microsoft.com/office/drawing/2014/main" id="{AC69829B-52B3-C949-8C93-E0FF74507814}"/>
              </a:ext>
            </a:extLst>
          </p:cNvPr>
          <p:cNvGraphicFramePr>
            <a:graphicFrameLocks/>
          </p:cNvGraphicFramePr>
          <p:nvPr/>
        </p:nvGraphicFramePr>
        <p:xfrm>
          <a:off x="3178175" y="1193665"/>
          <a:ext cx="5835651" cy="464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16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7" grpId="0" uiExpand="1" animBg="1"/>
      <p:bldP spid="8" grpId="0" uiExpan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Coaching in the Moment is…</a:t>
            </a:r>
            <a:endParaRPr lang="en-US" dirty="0"/>
          </a:p>
        </p:txBody>
      </p:sp>
      <p:sp>
        <p:nvSpPr>
          <p:cNvPr id="3" name="Content Placeholder 2"/>
          <p:cNvSpPr>
            <a:spLocks noGrp="1"/>
          </p:cNvSpPr>
          <p:nvPr>
            <p:ph idx="1"/>
          </p:nvPr>
        </p:nvSpPr>
        <p:spPr/>
        <p:txBody>
          <a:bodyPr/>
          <a:lstStyle/>
          <a:p>
            <a:r>
              <a:rPr lang="en-CA" sz="2400" dirty="0"/>
              <a:t>Workplace-based, occurs in a clinical environment</a:t>
            </a:r>
          </a:p>
          <a:p>
            <a:r>
              <a:rPr lang="en-CA" sz="2400" dirty="0"/>
              <a:t>Becomes part of normal learning activities</a:t>
            </a:r>
          </a:p>
          <a:p>
            <a:r>
              <a:rPr lang="en-CA" sz="2400" dirty="0"/>
              <a:t>Low stakes &amp; frequent</a:t>
            </a:r>
          </a:p>
          <a:p>
            <a:r>
              <a:rPr lang="en-CA" sz="2400" dirty="0"/>
              <a:t>Timely &amp; efficient</a:t>
            </a:r>
          </a:p>
          <a:p>
            <a:pPr>
              <a:buNone/>
            </a:pPr>
            <a:endParaRPr lang="en-CA" sz="2400" dirty="0"/>
          </a:p>
          <a:p>
            <a:r>
              <a:rPr lang="en-CA" sz="2400" dirty="0"/>
              <a:t>Guidance for improvement</a:t>
            </a:r>
          </a:p>
          <a:p>
            <a:pPr marL="457200" lvl="1" indent="0">
              <a:buNone/>
            </a:pPr>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13</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780" t="19774" r="23554" b="19774"/>
          <a:stretch/>
        </p:blipFill>
        <p:spPr>
          <a:xfrm>
            <a:off x="8111872" y="3355384"/>
            <a:ext cx="3447609" cy="3000966"/>
          </a:xfrm>
          <a:prstGeom prst="rect">
            <a:avLst/>
          </a:prstGeom>
        </p:spPr>
      </p:pic>
    </p:spTree>
    <p:custDataLst>
      <p:tags r:id="rId1"/>
    </p:custDataLst>
    <p:extLst>
      <p:ext uri="{BB962C8B-B14F-4D97-AF65-F5344CB8AC3E}">
        <p14:creationId xmlns:p14="http://schemas.microsoft.com/office/powerpoint/2010/main" val="158842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Coaching in the Moment: </a:t>
            </a:r>
            <a:br>
              <a:rPr lang="en-CA" dirty="0"/>
            </a:br>
            <a:r>
              <a:rPr lang="en-CA" dirty="0"/>
              <a:t>A Process</a:t>
            </a:r>
          </a:p>
        </p:txBody>
      </p:sp>
      <p:sp>
        <p:nvSpPr>
          <p:cNvPr id="3" name="Content Placeholder 2"/>
          <p:cNvSpPr>
            <a:spLocks noGrp="1"/>
          </p:cNvSpPr>
          <p:nvPr>
            <p:ph idx="1"/>
          </p:nvPr>
        </p:nvSpPr>
        <p:spPr>
          <a:xfrm>
            <a:off x="4172951" y="1942151"/>
            <a:ext cx="3846098" cy="3801181"/>
          </a:xfrm>
        </p:spPr>
        <p:txBody>
          <a:bodyPr/>
          <a:lstStyle/>
          <a:p>
            <a:pPr marL="514350" indent="-514350">
              <a:buClr>
                <a:srgbClr val="F4753C"/>
              </a:buClr>
              <a:buFont typeface="+mj-lt"/>
              <a:buAutoNum type="arabicParenR"/>
            </a:pPr>
            <a:endParaRPr lang="en-CA" sz="2800" b="1" dirty="0">
              <a:solidFill>
                <a:srgbClr val="F4753C"/>
              </a:solidFill>
            </a:endParaRPr>
          </a:p>
          <a:p>
            <a:pPr marL="514350" indent="-514350">
              <a:buClr>
                <a:srgbClr val="F4753C"/>
              </a:buClr>
              <a:buFont typeface="+mj-lt"/>
              <a:buAutoNum type="arabicParenR"/>
            </a:pPr>
            <a:r>
              <a:rPr lang="en-CA" sz="3200" b="1" dirty="0">
                <a:solidFill>
                  <a:schemeClr val="accent5">
                    <a:lumMod val="75000"/>
                  </a:schemeClr>
                </a:solidFill>
              </a:rPr>
              <a:t>R</a:t>
            </a:r>
            <a:r>
              <a:rPr lang="en-CA" sz="3200" b="1" dirty="0">
                <a:solidFill>
                  <a:srgbClr val="F4753C"/>
                </a:solidFill>
              </a:rPr>
              <a:t>APPORT</a:t>
            </a:r>
          </a:p>
          <a:p>
            <a:pPr marL="514350" indent="-514350">
              <a:buClr>
                <a:srgbClr val="F4753C"/>
              </a:buClr>
              <a:buFont typeface="+mj-lt"/>
              <a:buAutoNum type="arabicParenR"/>
            </a:pPr>
            <a:r>
              <a:rPr lang="en-CA" sz="3200" b="1" dirty="0">
                <a:solidFill>
                  <a:srgbClr val="F4753C"/>
                </a:solidFill>
              </a:rPr>
              <a:t>E</a:t>
            </a:r>
            <a:r>
              <a:rPr lang="en-CA" sz="3200" b="1" dirty="0">
                <a:solidFill>
                  <a:schemeClr val="accent5">
                    <a:lumMod val="75000"/>
                  </a:schemeClr>
                </a:solidFill>
              </a:rPr>
              <a:t>X</a:t>
            </a:r>
            <a:r>
              <a:rPr lang="en-CA" sz="3200" b="1" dirty="0">
                <a:solidFill>
                  <a:srgbClr val="F4753C"/>
                </a:solidFill>
              </a:rPr>
              <a:t>PECTATIONS</a:t>
            </a:r>
          </a:p>
          <a:p>
            <a:pPr marL="514350" indent="-514350">
              <a:buClr>
                <a:srgbClr val="F4753C"/>
              </a:buClr>
              <a:buFont typeface="+mj-lt"/>
              <a:buAutoNum type="arabicParenR"/>
            </a:pPr>
            <a:r>
              <a:rPr lang="en-CA" sz="3200" b="1" dirty="0">
                <a:solidFill>
                  <a:schemeClr val="accent5">
                    <a:lumMod val="75000"/>
                  </a:schemeClr>
                </a:solidFill>
              </a:rPr>
              <a:t>O</a:t>
            </a:r>
            <a:r>
              <a:rPr lang="en-CA" sz="3200" b="1" dirty="0">
                <a:solidFill>
                  <a:srgbClr val="F4753C"/>
                </a:solidFill>
              </a:rPr>
              <a:t>BSERVE</a:t>
            </a:r>
          </a:p>
          <a:p>
            <a:pPr marL="514350" indent="-514350">
              <a:buClr>
                <a:srgbClr val="F4753C"/>
              </a:buClr>
              <a:buFont typeface="+mj-lt"/>
              <a:buAutoNum type="arabicParenR"/>
            </a:pPr>
            <a:r>
              <a:rPr lang="en-CA" sz="3200" b="1" dirty="0">
                <a:solidFill>
                  <a:schemeClr val="accent5">
                    <a:lumMod val="75000"/>
                  </a:schemeClr>
                </a:solidFill>
              </a:rPr>
              <a:t>C</a:t>
            </a:r>
            <a:r>
              <a:rPr lang="en-CA" sz="3200" b="1" dirty="0">
                <a:solidFill>
                  <a:srgbClr val="F4753C"/>
                </a:solidFill>
              </a:rPr>
              <a:t>ONVERSATION</a:t>
            </a:r>
          </a:p>
          <a:p>
            <a:pPr marL="514350" indent="-514350">
              <a:buClr>
                <a:srgbClr val="F4753C"/>
              </a:buClr>
              <a:buFont typeface="+mj-lt"/>
              <a:buAutoNum type="arabicParenR"/>
            </a:pPr>
            <a:r>
              <a:rPr lang="en-CA" sz="3200" b="1" dirty="0">
                <a:solidFill>
                  <a:schemeClr val="accent5">
                    <a:lumMod val="75000"/>
                  </a:schemeClr>
                </a:solidFill>
              </a:rPr>
              <a:t>D</a:t>
            </a:r>
            <a:r>
              <a:rPr lang="en-CA" sz="3200" b="1" dirty="0">
                <a:solidFill>
                  <a:srgbClr val="F4753C"/>
                </a:solidFill>
              </a:rPr>
              <a:t>OCUMENT</a:t>
            </a:r>
          </a:p>
          <a:p>
            <a:pPr marL="514350" indent="-514350">
              <a:buNone/>
            </a:pPr>
            <a:endParaRPr lang="en-CA" sz="2800" b="1" dirty="0">
              <a:solidFill>
                <a:srgbClr val="F4753C"/>
              </a:solidFill>
            </a:endParaRPr>
          </a:p>
          <a:p>
            <a:endParaRPr lang="en-CA" dirty="0">
              <a:solidFill>
                <a:srgbClr val="F39C3D"/>
              </a:solidFill>
            </a:endParaRPr>
          </a:p>
        </p:txBody>
      </p:sp>
      <p:sp>
        <p:nvSpPr>
          <p:cNvPr id="4" name="TextBox 3"/>
          <p:cNvSpPr txBox="1"/>
          <p:nvPr/>
        </p:nvSpPr>
        <p:spPr>
          <a:xfrm>
            <a:off x="5158447" y="400562"/>
            <a:ext cx="4973693" cy="1446550"/>
          </a:xfrm>
          <a:prstGeom prst="rect">
            <a:avLst/>
          </a:prstGeom>
          <a:noFill/>
        </p:spPr>
        <p:txBody>
          <a:bodyPr wrap="square" rtlCol="0">
            <a:spAutoFit/>
          </a:bodyPr>
          <a:lstStyle/>
          <a:p>
            <a:pPr algn="ctr"/>
            <a:r>
              <a:rPr lang="en-CA" sz="8800" b="1" dirty="0">
                <a:solidFill>
                  <a:srgbClr val="4472C4">
                    <a:lumMod val="75000"/>
                  </a:srgbClr>
                </a:solidFill>
              </a:rPr>
              <a:t>RX-OC&amp;D</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14</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751" y="3082413"/>
            <a:ext cx="3721508" cy="3293527"/>
          </a:xfrm>
          <a:prstGeom prst="rect">
            <a:avLst/>
          </a:prstGeom>
        </p:spPr>
      </p:pic>
    </p:spTree>
    <p:custDataLst>
      <p:tags r:id="rId1"/>
    </p:custDataLst>
    <p:extLst>
      <p:ext uri="{BB962C8B-B14F-4D97-AF65-F5344CB8AC3E}">
        <p14:creationId xmlns:p14="http://schemas.microsoft.com/office/powerpoint/2010/main" val="427915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889" t="5503" r="13333" b="10532"/>
          <a:stretch/>
        </p:blipFill>
        <p:spPr>
          <a:xfrm>
            <a:off x="9316608" y="3763820"/>
            <a:ext cx="2291445" cy="2838685"/>
          </a:xfrm>
          <a:prstGeom prst="rect">
            <a:avLst/>
          </a:prstGeom>
        </p:spPr>
      </p:pic>
      <p:sp>
        <p:nvSpPr>
          <p:cNvPr id="2" name="Title 1"/>
          <p:cNvSpPr>
            <a:spLocks noGrp="1"/>
          </p:cNvSpPr>
          <p:nvPr>
            <p:ph type="title"/>
          </p:nvPr>
        </p:nvSpPr>
        <p:spPr/>
        <p:txBody>
          <a:bodyPr>
            <a:noAutofit/>
          </a:bodyPr>
          <a:lstStyle/>
          <a:p>
            <a:pPr marL="0" indent="0"/>
            <a:br>
              <a:rPr lang="en-US" dirty="0"/>
            </a:br>
            <a:br>
              <a:rPr lang="en-US" dirty="0"/>
            </a:br>
            <a:br>
              <a:rPr lang="en-US" dirty="0"/>
            </a:br>
            <a:endParaRPr lang="en-US" dirty="0"/>
          </a:p>
        </p:txBody>
      </p:sp>
      <p:sp>
        <p:nvSpPr>
          <p:cNvPr id="3" name="Content Placeholder 2"/>
          <p:cNvSpPr>
            <a:spLocks noGrp="1"/>
          </p:cNvSpPr>
          <p:nvPr>
            <p:ph idx="1"/>
          </p:nvPr>
        </p:nvSpPr>
        <p:spPr>
          <a:xfrm>
            <a:off x="3646311" y="1368616"/>
            <a:ext cx="6522156" cy="4111624"/>
          </a:xfrm>
        </p:spPr>
        <p:txBody>
          <a:bodyPr>
            <a:normAutofit/>
          </a:bodyPr>
          <a:lstStyle/>
          <a:p>
            <a:endParaRPr lang="en-US" sz="2800" dirty="0"/>
          </a:p>
          <a:p>
            <a:r>
              <a:rPr lang="en-US" sz="2800" dirty="0"/>
              <a:t>Create a safe learning environment</a:t>
            </a:r>
          </a:p>
          <a:p>
            <a:r>
              <a:rPr lang="en-CA" sz="2800" dirty="0"/>
              <a:t>Be explicit about role as a learning coach</a:t>
            </a:r>
          </a:p>
          <a:p>
            <a:r>
              <a:rPr lang="en-CA" sz="2800" dirty="0"/>
              <a:t>Form an educational partnership – Growth mindset</a:t>
            </a:r>
          </a:p>
        </p:txBody>
      </p:sp>
      <p:sp>
        <p:nvSpPr>
          <p:cNvPr id="4" name="TextBox 3"/>
          <p:cNvSpPr txBox="1"/>
          <p:nvPr/>
        </p:nvSpPr>
        <p:spPr>
          <a:xfrm>
            <a:off x="3352447" y="1377760"/>
            <a:ext cx="2947482" cy="1107996"/>
          </a:xfrm>
          <a:prstGeom prst="rect">
            <a:avLst/>
          </a:prstGeom>
          <a:noFill/>
        </p:spPr>
        <p:txBody>
          <a:bodyPr wrap="square" rtlCol="0">
            <a:spAutoFit/>
          </a:bodyPr>
          <a:lstStyle/>
          <a:p>
            <a:pPr algn="ctr"/>
            <a:r>
              <a:rPr lang="en-CA" sz="4800" b="1" dirty="0">
                <a:solidFill>
                  <a:srgbClr val="4472C4">
                    <a:lumMod val="75000"/>
                  </a:srgbClr>
                </a:solidFill>
              </a:rPr>
              <a:t>R</a:t>
            </a:r>
            <a:r>
              <a:rPr lang="en-CA" sz="3200" b="1" dirty="0">
                <a:solidFill>
                  <a:srgbClr val="F4753C"/>
                </a:solidFill>
              </a:rPr>
              <a:t>APPORT</a:t>
            </a:r>
          </a:p>
          <a:p>
            <a:r>
              <a:rPr lang="en-CA" dirty="0">
                <a:solidFill>
                  <a:prstClr val="black"/>
                </a:solidFill>
              </a:rPr>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15</a:t>
            </a:fld>
            <a:endParaRPr lang="en-US" dirty="0"/>
          </a:p>
        </p:txBody>
      </p:sp>
      <p:sp>
        <p:nvSpPr>
          <p:cNvPr id="7" name="TextBox 6">
            <a:extLst>
              <a:ext uri="{FF2B5EF4-FFF2-40B4-BE49-F238E27FC236}">
                <a16:creationId xmlns:a16="http://schemas.microsoft.com/office/drawing/2014/main" id="{C40C04A8-EC38-D14A-A9CC-C74B92E9E23F}"/>
              </a:ext>
            </a:extLst>
          </p:cNvPr>
          <p:cNvSpPr txBox="1"/>
          <p:nvPr/>
        </p:nvSpPr>
        <p:spPr>
          <a:xfrm>
            <a:off x="8499064" y="200350"/>
            <a:ext cx="4270141" cy="707886"/>
          </a:xfrm>
          <a:prstGeom prst="rect">
            <a:avLst/>
          </a:prstGeom>
          <a:noFill/>
        </p:spPr>
        <p:txBody>
          <a:bodyPr wrap="square" rtlCol="0">
            <a:spAutoFit/>
          </a:bodyPr>
          <a:lstStyle/>
          <a:p>
            <a:pPr algn="ctr"/>
            <a:r>
              <a:rPr lang="en-CA" sz="4000" b="1" dirty="0">
                <a:solidFill>
                  <a:srgbClr val="4472C4">
                    <a:lumMod val="75000"/>
                  </a:srgbClr>
                </a:solidFill>
              </a:rPr>
              <a:t>RX-OC&amp;D</a:t>
            </a:r>
          </a:p>
        </p:txBody>
      </p:sp>
    </p:spTree>
    <p:custDataLst>
      <p:tags r:id="rId1"/>
    </p:custDataLst>
    <p:extLst>
      <p:ext uri="{BB962C8B-B14F-4D97-AF65-F5344CB8AC3E}">
        <p14:creationId xmlns:p14="http://schemas.microsoft.com/office/powerpoint/2010/main" val="16474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8" y="664307"/>
            <a:ext cx="7315200" cy="5120640"/>
          </a:xfrm>
        </p:spPr>
        <p:txBody>
          <a:bodyPr>
            <a:normAutofit/>
          </a:bodyPr>
          <a:lstStyle/>
          <a:p>
            <a:endParaRPr lang="en-US" sz="2800" dirty="0"/>
          </a:p>
          <a:p>
            <a:r>
              <a:rPr lang="en-US" sz="2800" dirty="0"/>
              <a:t>Discuss:</a:t>
            </a:r>
          </a:p>
          <a:p>
            <a:pPr lvl="1"/>
            <a:r>
              <a:rPr lang="en-US" sz="2600" dirty="0"/>
              <a:t>Specific learning goals</a:t>
            </a:r>
          </a:p>
          <a:p>
            <a:pPr lvl="1"/>
            <a:r>
              <a:rPr lang="en-US" sz="2600" dirty="0"/>
              <a:t>Components of EPA</a:t>
            </a:r>
          </a:p>
          <a:p>
            <a:pPr lvl="1"/>
            <a:r>
              <a:rPr lang="en-CA" sz="2600" dirty="0"/>
              <a:t>Previous feedback</a:t>
            </a:r>
          </a:p>
        </p:txBody>
      </p:sp>
      <p:sp>
        <p:nvSpPr>
          <p:cNvPr id="4" name="TextBox 3"/>
          <p:cNvSpPr txBox="1"/>
          <p:nvPr/>
        </p:nvSpPr>
        <p:spPr>
          <a:xfrm>
            <a:off x="3869268" y="1466850"/>
            <a:ext cx="3238500" cy="1107996"/>
          </a:xfrm>
          <a:prstGeom prst="rect">
            <a:avLst/>
          </a:prstGeom>
          <a:noFill/>
        </p:spPr>
        <p:txBody>
          <a:bodyPr wrap="square" rtlCol="0">
            <a:spAutoFit/>
          </a:bodyPr>
          <a:lstStyle/>
          <a:p>
            <a:pPr algn="ctr"/>
            <a:r>
              <a:rPr lang="en-CA" sz="3200" b="1" dirty="0">
                <a:solidFill>
                  <a:srgbClr val="F4753C"/>
                </a:solidFill>
              </a:rPr>
              <a:t>E</a:t>
            </a:r>
            <a:r>
              <a:rPr lang="en-CA" sz="4800" b="1" dirty="0">
                <a:solidFill>
                  <a:srgbClr val="2F5597"/>
                </a:solidFill>
              </a:rPr>
              <a:t>X</a:t>
            </a:r>
            <a:r>
              <a:rPr lang="en-CA" sz="3200" b="1" dirty="0">
                <a:solidFill>
                  <a:srgbClr val="F4753C"/>
                </a:solidFill>
              </a:rPr>
              <a:t>PECTATIONS</a:t>
            </a:r>
          </a:p>
          <a:p>
            <a:r>
              <a:rPr lang="en-CA" dirty="0">
                <a:solidFill>
                  <a:prstClr val="black"/>
                </a:solidFill>
              </a:rPr>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16</a:t>
            </a:fld>
            <a:endParaRPr lang="en-US" dirty="0"/>
          </a:p>
        </p:txBody>
      </p:sp>
      <p:sp>
        <p:nvSpPr>
          <p:cNvPr id="6" name="Title 5">
            <a:extLst>
              <a:ext uri="{FF2B5EF4-FFF2-40B4-BE49-F238E27FC236}">
                <a16:creationId xmlns:a16="http://schemas.microsoft.com/office/drawing/2014/main" id="{A0A16430-28E4-6C4F-8688-8CAF9F495F6C}"/>
              </a:ext>
            </a:extLst>
          </p:cNvPr>
          <p:cNvSpPr>
            <a:spLocks noGrp="1"/>
          </p:cNvSpPr>
          <p:nvPr>
            <p:ph type="title"/>
          </p:nvPr>
        </p:nvSpPr>
        <p:spPr/>
        <p:txBody>
          <a:bodyPr/>
          <a:lstStyle/>
          <a:p>
            <a:endParaRPr lang="en-US" dirty="0"/>
          </a:p>
        </p:txBody>
      </p:sp>
      <p:sp>
        <p:nvSpPr>
          <p:cNvPr id="7" name="TextBox 6">
            <a:extLst>
              <a:ext uri="{FF2B5EF4-FFF2-40B4-BE49-F238E27FC236}">
                <a16:creationId xmlns:a16="http://schemas.microsoft.com/office/drawing/2014/main" id="{09F0EBA2-83DC-934F-A239-E2139B84BBFF}"/>
              </a:ext>
            </a:extLst>
          </p:cNvPr>
          <p:cNvSpPr txBox="1"/>
          <p:nvPr/>
        </p:nvSpPr>
        <p:spPr>
          <a:xfrm>
            <a:off x="8499064" y="200350"/>
            <a:ext cx="4270141" cy="707886"/>
          </a:xfrm>
          <a:prstGeom prst="rect">
            <a:avLst/>
          </a:prstGeom>
          <a:noFill/>
        </p:spPr>
        <p:txBody>
          <a:bodyPr wrap="square" rtlCol="0">
            <a:spAutoFit/>
          </a:bodyPr>
          <a:lstStyle/>
          <a:p>
            <a:pPr algn="ctr"/>
            <a:r>
              <a:rPr lang="en-CA" sz="4000" b="1" dirty="0">
                <a:solidFill>
                  <a:srgbClr val="4472C4">
                    <a:lumMod val="75000"/>
                  </a:srgbClr>
                </a:solidFill>
              </a:rPr>
              <a:t>RX-OC&amp;D</a:t>
            </a:r>
          </a:p>
        </p:txBody>
      </p:sp>
      <p:pic>
        <p:nvPicPr>
          <p:cNvPr id="8" name="Picture 2" descr="C:\Users\cmohr\AppData\Local\Microsoft\Windows\Temporary Internet Files\Content.IE5\X58L27GS\doctor_illust03_01[1].gif">
            <a:extLst>
              <a:ext uri="{FF2B5EF4-FFF2-40B4-BE49-F238E27FC236}">
                <a16:creationId xmlns:a16="http://schemas.microsoft.com/office/drawing/2014/main" id="{58F24914-922E-B542-BC15-E36EDB25EB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639353" y="4403867"/>
            <a:ext cx="1604961" cy="183424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a:extLst>
              <a:ext uri="{FF2B5EF4-FFF2-40B4-BE49-F238E27FC236}">
                <a16:creationId xmlns:a16="http://schemas.microsoft.com/office/drawing/2014/main" id="{CDCD5C07-63F0-7C43-9A85-142234671953}"/>
              </a:ext>
            </a:extLst>
          </p:cNvPr>
          <p:cNvPicPr>
            <a:picLocks noChangeAspect="1" noChangeArrowheads="1"/>
          </p:cNvPicPr>
          <p:nvPr/>
        </p:nvPicPr>
        <p:blipFill>
          <a:blip r:embed="rId5"/>
          <a:srcRect/>
          <a:stretch/>
        </p:blipFill>
        <p:spPr bwMode="auto">
          <a:xfrm>
            <a:off x="9569231" y="2810089"/>
            <a:ext cx="1445168" cy="323657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Graphic 10" descr="Map with pin">
            <a:extLst>
              <a:ext uri="{FF2B5EF4-FFF2-40B4-BE49-F238E27FC236}">
                <a16:creationId xmlns:a16="http://schemas.microsoft.com/office/drawing/2014/main" id="{EF1CD2DB-47BD-F34C-9EAD-BF64635E4E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6491" y="4279750"/>
            <a:ext cx="1350768" cy="1350768"/>
          </a:xfrm>
          <a:prstGeom prst="rect">
            <a:avLst/>
          </a:prstGeom>
        </p:spPr>
      </p:pic>
    </p:spTree>
    <p:custDataLst>
      <p:tags r:id="rId1"/>
    </p:custDataLst>
    <p:extLst>
      <p:ext uri="{BB962C8B-B14F-4D97-AF65-F5344CB8AC3E}">
        <p14:creationId xmlns:p14="http://schemas.microsoft.com/office/powerpoint/2010/main" val="428796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35A847-A378-904F-ACB7-6E9049E7A8F5}" type="slidenum">
              <a:rPr lang="en-US" smtClean="0"/>
              <a:pPr/>
              <a:t>17</a:t>
            </a:fld>
            <a:endParaRPr lang="en-US" dirty="0"/>
          </a:p>
        </p:txBody>
      </p:sp>
      <p:sp>
        <p:nvSpPr>
          <p:cNvPr id="6" name="Title 5">
            <a:extLst>
              <a:ext uri="{FF2B5EF4-FFF2-40B4-BE49-F238E27FC236}">
                <a16:creationId xmlns:a16="http://schemas.microsoft.com/office/drawing/2014/main" id="{A0A16430-28E4-6C4F-8688-8CAF9F495F6C}"/>
              </a:ext>
            </a:extLst>
          </p:cNvPr>
          <p:cNvSpPr>
            <a:spLocks noGrp="1"/>
          </p:cNvSpPr>
          <p:nvPr>
            <p:ph type="title"/>
          </p:nvPr>
        </p:nvSpPr>
        <p:spPr/>
        <p:txBody>
          <a:bodyPr/>
          <a:lstStyle/>
          <a:p>
            <a:endParaRPr lang="en-US" dirty="0"/>
          </a:p>
        </p:txBody>
      </p:sp>
      <p:sp>
        <p:nvSpPr>
          <p:cNvPr id="7" name="TextBox 6">
            <a:extLst>
              <a:ext uri="{FF2B5EF4-FFF2-40B4-BE49-F238E27FC236}">
                <a16:creationId xmlns:a16="http://schemas.microsoft.com/office/drawing/2014/main" id="{09F0EBA2-83DC-934F-A239-E2139B84BBFF}"/>
              </a:ext>
            </a:extLst>
          </p:cNvPr>
          <p:cNvSpPr txBox="1"/>
          <p:nvPr/>
        </p:nvSpPr>
        <p:spPr>
          <a:xfrm>
            <a:off x="8499064" y="200350"/>
            <a:ext cx="4270141" cy="707886"/>
          </a:xfrm>
          <a:prstGeom prst="rect">
            <a:avLst/>
          </a:prstGeom>
          <a:noFill/>
        </p:spPr>
        <p:txBody>
          <a:bodyPr wrap="square" rtlCol="0">
            <a:spAutoFit/>
          </a:bodyPr>
          <a:lstStyle/>
          <a:p>
            <a:pPr algn="ctr"/>
            <a:r>
              <a:rPr lang="en-CA" sz="4000" b="1" dirty="0">
                <a:solidFill>
                  <a:srgbClr val="4472C4">
                    <a:lumMod val="75000"/>
                  </a:srgbClr>
                </a:solidFill>
              </a:rPr>
              <a:t>RX-OC&amp;D</a:t>
            </a:r>
          </a:p>
        </p:txBody>
      </p:sp>
      <p:sp>
        <p:nvSpPr>
          <p:cNvPr id="10" name="TextBox 9">
            <a:extLst>
              <a:ext uri="{FF2B5EF4-FFF2-40B4-BE49-F238E27FC236}">
                <a16:creationId xmlns:a16="http://schemas.microsoft.com/office/drawing/2014/main" id="{AC387841-10F3-A244-AAE4-04CDE5406D3B}"/>
              </a:ext>
            </a:extLst>
          </p:cNvPr>
          <p:cNvSpPr txBox="1"/>
          <p:nvPr/>
        </p:nvSpPr>
        <p:spPr>
          <a:xfrm>
            <a:off x="3311205" y="1208907"/>
            <a:ext cx="3328147" cy="1107996"/>
          </a:xfrm>
          <a:prstGeom prst="rect">
            <a:avLst/>
          </a:prstGeom>
          <a:noFill/>
        </p:spPr>
        <p:txBody>
          <a:bodyPr wrap="square" rtlCol="0">
            <a:spAutoFit/>
          </a:bodyPr>
          <a:lstStyle/>
          <a:p>
            <a:pPr algn="ctr"/>
            <a:r>
              <a:rPr lang="en-CA" sz="4800" b="1" dirty="0">
                <a:solidFill>
                  <a:srgbClr val="2F5597"/>
                </a:solidFill>
              </a:rPr>
              <a:t>O</a:t>
            </a:r>
            <a:r>
              <a:rPr lang="en-CA" sz="3200" b="1" dirty="0">
                <a:solidFill>
                  <a:srgbClr val="F4753C"/>
                </a:solidFill>
              </a:rPr>
              <a:t>BSERVE</a:t>
            </a:r>
          </a:p>
          <a:p>
            <a:r>
              <a:rPr lang="en-CA" dirty="0">
                <a:solidFill>
                  <a:prstClr val="black"/>
                </a:solidFill>
              </a:rPr>
              <a:t> </a:t>
            </a:r>
          </a:p>
        </p:txBody>
      </p:sp>
      <p:pic>
        <p:nvPicPr>
          <p:cNvPr id="12" name="Picture 2" descr="C:\Users\cmohr\AppData\Local\Microsoft\Windows\Temporary Internet Files\Content.IE5\X58L27GS\doctor_illust03_01[1].gif">
            <a:extLst>
              <a:ext uri="{FF2B5EF4-FFF2-40B4-BE49-F238E27FC236}">
                <a16:creationId xmlns:a16="http://schemas.microsoft.com/office/drawing/2014/main" id="{B98B2DEB-6765-5B4E-ABC3-3A9CFBB789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758017" y="2704289"/>
            <a:ext cx="1217262" cy="132441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hospital-patient-22451002.jpg">
            <a:extLst>
              <a:ext uri="{FF2B5EF4-FFF2-40B4-BE49-F238E27FC236}">
                <a16:creationId xmlns:a16="http://schemas.microsoft.com/office/drawing/2014/main" id="{DBB3462E-C86D-1941-855D-953D5C07B2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98778" l="3125" r="98438">
                        <a14:foregroundMark x1="93438" y1="17333" x2="98438" y2="20556"/>
                        <a14:foregroundMark x1="93438" y1="14222" x2="93438" y2="14222"/>
                        <a14:foregroundMark x1="70256" y1="7195" x2="67656" y2="6556"/>
                        <a14:foregroundMark x1="75975" y1="8599" x2="72777" y2="7814"/>
                        <a14:foregroundMark x1="76603" y1="8753" x2="76043" y2="8616"/>
                        <a14:foregroundMark x1="93438" y1="12889" x2="77709" y2="9025"/>
                        <a14:foregroundMark x1="68750" y1="15444" x2="68750" y2="15444"/>
                        <a14:foregroundMark x1="69688" y1="17333" x2="69688" y2="17333"/>
                        <a14:foregroundMark x1="44844" y1="98111" x2="5313" y2="98778"/>
                        <a14:foregroundMark x1="11250" y1="61889" x2="3281" y2="82778"/>
                        <a14:foregroundMark x1="3281" y1="82778" x2="9219" y2="62556"/>
                        <a14:foregroundMark x1="40000" y1="5333" x2="34063" y2="7222"/>
                        <a14:foregroundMark x1="77656" y1="12889" x2="75625" y2="11000"/>
                        <a14:foregroundMark x1="79531" y1="11667" x2="82656" y2="9778"/>
                        <a14:foregroundMark x1="69688" y1="6556" x2="69688" y2="6556"/>
                        <a14:foregroundMark x1="71719" y1="96222" x2="70625" y2="96222"/>
                        <a14:foregroundMark x1="62813" y1="93111" x2="60781" y2="93667"/>
                        <a14:foregroundMark x1="76563" y1="13556" x2="76563" y2="13556"/>
                        <a14:foregroundMark x1="76563" y1="12889" x2="76563" y2="11000"/>
                        <a14:backgroundMark x1="75625" y1="11667" x2="75625" y2="11667"/>
                        <a14:backgroundMark x1="77656" y1="11000" x2="79531" y2="7778"/>
                        <a14:backgroundMark x1="78594" y1="11000" x2="78594" y2="11000"/>
                        <a14:backgroundMark x1="75756" y1="10562" x2="70625" y2="7778"/>
                        <a14:backgroundMark x1="76563" y1="11000" x2="76562" y2="11000"/>
                        <a14:backgroundMark x1="76563" y1="9778" x2="75625" y2="7778"/>
                        <a14:backgroundMark x1="76128" y1="10030" x2="77656" y2="9111"/>
                        <a14:backgroundMark x1="75625" y1="10333" x2="75756" y2="10254"/>
                      </a14:backgroundRemoval>
                    </a14:imgEffect>
                  </a14:imgLayer>
                </a14:imgProps>
              </a:ext>
              <a:ext uri="{28A0092B-C50C-407E-A947-70E740481C1C}">
                <a14:useLocalDpi xmlns:a14="http://schemas.microsoft.com/office/drawing/2010/main" val="0"/>
              </a:ext>
            </a:extLst>
          </a:blip>
          <a:stretch>
            <a:fillRect/>
          </a:stretch>
        </p:blipFill>
        <p:spPr>
          <a:xfrm flipH="1">
            <a:off x="4718689" y="2166500"/>
            <a:ext cx="1258542" cy="1960940"/>
          </a:xfrm>
          <a:prstGeom prst="rect">
            <a:avLst/>
          </a:prstGeom>
        </p:spPr>
      </p:pic>
      <p:pic>
        <p:nvPicPr>
          <p:cNvPr id="14" name="Picture 2">
            <a:extLst>
              <a:ext uri="{FF2B5EF4-FFF2-40B4-BE49-F238E27FC236}">
                <a16:creationId xmlns:a16="http://schemas.microsoft.com/office/drawing/2014/main" id="{BA4CCA8C-1E9B-F749-B8F6-F3A44305A3CD}"/>
              </a:ext>
            </a:extLst>
          </p:cNvPr>
          <p:cNvPicPr>
            <a:picLocks noChangeAspect="1" noChangeArrowheads="1"/>
          </p:cNvPicPr>
          <p:nvPr/>
        </p:nvPicPr>
        <p:blipFill>
          <a:blip r:embed="rId7"/>
          <a:srcRect/>
          <a:stretch/>
        </p:blipFill>
        <p:spPr bwMode="auto">
          <a:xfrm>
            <a:off x="6044763" y="1399348"/>
            <a:ext cx="893140" cy="200026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ontent Placeholder 3">
            <a:extLst>
              <a:ext uri="{FF2B5EF4-FFF2-40B4-BE49-F238E27FC236}">
                <a16:creationId xmlns:a16="http://schemas.microsoft.com/office/drawing/2014/main" id="{6FB9C92A-A132-8343-A5B2-A7ED26C94F64}"/>
              </a:ext>
            </a:extLst>
          </p:cNvPr>
          <p:cNvSpPr txBox="1">
            <a:spLocks/>
          </p:cNvSpPr>
          <p:nvPr/>
        </p:nvSpPr>
        <p:spPr>
          <a:xfrm>
            <a:off x="3758017" y="4357204"/>
            <a:ext cx="3934986" cy="230321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CA" sz="2400" b="1" dirty="0"/>
              <a:t>Direct Observation</a:t>
            </a:r>
          </a:p>
          <a:p>
            <a:r>
              <a:rPr lang="en-US" sz="2400" dirty="0"/>
              <a:t>Watching a resident doing work</a:t>
            </a:r>
          </a:p>
          <a:p>
            <a:pPr lvl="1"/>
            <a:r>
              <a:rPr lang="en-US" sz="2400" dirty="0"/>
              <a:t>in real time or asynchronously            (i.e. videotaped)</a:t>
            </a:r>
            <a:endParaRPr lang="en-US" sz="2400" b="1" dirty="0"/>
          </a:p>
        </p:txBody>
      </p:sp>
      <p:sp>
        <p:nvSpPr>
          <p:cNvPr id="18" name="Content Placeholder 4">
            <a:extLst>
              <a:ext uri="{FF2B5EF4-FFF2-40B4-BE49-F238E27FC236}">
                <a16:creationId xmlns:a16="http://schemas.microsoft.com/office/drawing/2014/main" id="{757EF130-6F14-D244-AF37-8DD7331E8935}"/>
              </a:ext>
            </a:extLst>
          </p:cNvPr>
          <p:cNvSpPr txBox="1">
            <a:spLocks/>
          </p:cNvSpPr>
          <p:nvPr/>
        </p:nvSpPr>
        <p:spPr>
          <a:xfrm>
            <a:off x="7939949" y="2704289"/>
            <a:ext cx="3610770" cy="2567416"/>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CA" sz="2400" b="1" dirty="0"/>
              <a:t>Indirect Observation</a:t>
            </a:r>
          </a:p>
          <a:p>
            <a:r>
              <a:rPr lang="en-US" sz="2400" dirty="0"/>
              <a:t>Review of products of the resident’s work</a:t>
            </a:r>
          </a:p>
          <a:p>
            <a:pPr lvl="1"/>
            <a:r>
              <a:rPr lang="en-US" sz="2400" dirty="0"/>
              <a:t>clinical notes, presentations, written reflections  </a:t>
            </a:r>
          </a:p>
          <a:p>
            <a:r>
              <a:rPr lang="en-US" sz="2400" dirty="0"/>
              <a:t>Observations from secondary sources</a:t>
            </a:r>
          </a:p>
        </p:txBody>
      </p:sp>
    </p:spTree>
    <p:custDataLst>
      <p:tags r:id="rId1"/>
    </p:custDataLst>
    <p:extLst>
      <p:ext uri="{BB962C8B-B14F-4D97-AF65-F5344CB8AC3E}">
        <p14:creationId xmlns:p14="http://schemas.microsoft.com/office/powerpoint/2010/main" val="78116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622504" y="1771134"/>
            <a:ext cx="4876560" cy="3801181"/>
          </a:xfrm>
        </p:spPr>
        <p:txBody>
          <a:bodyPr>
            <a:normAutofit/>
          </a:bodyPr>
          <a:lstStyle/>
          <a:p>
            <a:pPr>
              <a:buNone/>
            </a:pPr>
            <a:endParaRPr lang="en-US" sz="1800" dirty="0"/>
          </a:p>
          <a:p>
            <a:r>
              <a:rPr lang="en-US" sz="2400" dirty="0"/>
              <a:t>Related to the task that was observed</a:t>
            </a:r>
          </a:p>
          <a:p>
            <a:pPr>
              <a:buNone/>
            </a:pPr>
            <a:endParaRPr lang="en-US" sz="1800" dirty="0"/>
          </a:p>
          <a:p>
            <a:r>
              <a:rPr lang="en-US" sz="2400" dirty="0"/>
              <a:t>To ensure the resident understands how </a:t>
            </a:r>
            <a:r>
              <a:rPr lang="en-US" sz="2400" b="1" dirty="0">
                <a:solidFill>
                  <a:srgbClr val="F4753C"/>
                </a:solidFill>
              </a:rPr>
              <a:t>improvements</a:t>
            </a:r>
            <a:r>
              <a:rPr lang="en-US" sz="2400" dirty="0"/>
              <a:t> could be made</a:t>
            </a:r>
          </a:p>
        </p:txBody>
      </p:sp>
      <p:sp>
        <p:nvSpPr>
          <p:cNvPr id="4" name="TextBox 3"/>
          <p:cNvSpPr txBox="1"/>
          <p:nvPr/>
        </p:nvSpPr>
        <p:spPr>
          <a:xfrm>
            <a:off x="2353282" y="1279266"/>
            <a:ext cx="5867400" cy="1107996"/>
          </a:xfrm>
          <a:prstGeom prst="rect">
            <a:avLst/>
          </a:prstGeom>
          <a:noFill/>
        </p:spPr>
        <p:txBody>
          <a:bodyPr wrap="square" rtlCol="0">
            <a:spAutoFit/>
          </a:bodyPr>
          <a:lstStyle/>
          <a:p>
            <a:pPr algn="ctr"/>
            <a:r>
              <a:rPr lang="en-CA" sz="4800" b="1" dirty="0">
                <a:solidFill>
                  <a:srgbClr val="2F5597"/>
                </a:solidFill>
              </a:rPr>
              <a:t>C</a:t>
            </a:r>
            <a:r>
              <a:rPr lang="en-CA" sz="3200" b="1" dirty="0">
                <a:solidFill>
                  <a:srgbClr val="F4753C"/>
                </a:solidFill>
              </a:rPr>
              <a:t>ONVERSATION</a:t>
            </a:r>
          </a:p>
          <a:p>
            <a:pPr algn="ctr"/>
            <a:r>
              <a:rPr lang="en-CA" dirty="0"/>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18</a:t>
            </a:fld>
            <a:endParaRPr lang="en-US" dirty="0"/>
          </a:p>
        </p:txBody>
      </p:sp>
      <p:sp>
        <p:nvSpPr>
          <p:cNvPr id="6" name="TextBox 5">
            <a:extLst>
              <a:ext uri="{FF2B5EF4-FFF2-40B4-BE49-F238E27FC236}">
                <a16:creationId xmlns:a16="http://schemas.microsoft.com/office/drawing/2014/main" id="{863B6484-77F7-A348-9C8A-8073E29E6926}"/>
              </a:ext>
            </a:extLst>
          </p:cNvPr>
          <p:cNvSpPr txBox="1"/>
          <p:nvPr/>
        </p:nvSpPr>
        <p:spPr>
          <a:xfrm>
            <a:off x="8499064" y="200350"/>
            <a:ext cx="4270141" cy="707886"/>
          </a:xfrm>
          <a:prstGeom prst="rect">
            <a:avLst/>
          </a:prstGeom>
          <a:noFill/>
        </p:spPr>
        <p:txBody>
          <a:bodyPr wrap="square" rtlCol="0">
            <a:spAutoFit/>
          </a:bodyPr>
          <a:lstStyle/>
          <a:p>
            <a:pPr algn="ctr"/>
            <a:r>
              <a:rPr lang="en-CA" sz="4000" b="1" dirty="0">
                <a:solidFill>
                  <a:srgbClr val="4472C4">
                    <a:lumMod val="75000"/>
                  </a:srgbClr>
                </a:solidFill>
              </a:rPr>
              <a:t>RX-OC&amp;D</a:t>
            </a:r>
          </a:p>
        </p:txBody>
      </p:sp>
      <p:sp>
        <p:nvSpPr>
          <p:cNvPr id="7" name="Rounded Rectangle 6">
            <a:extLst>
              <a:ext uri="{FF2B5EF4-FFF2-40B4-BE49-F238E27FC236}">
                <a16:creationId xmlns:a16="http://schemas.microsoft.com/office/drawing/2014/main" id="{F9357E5C-478A-1E4F-A92C-06DDD5B668C3}"/>
              </a:ext>
            </a:extLst>
          </p:cNvPr>
          <p:cNvSpPr/>
          <p:nvPr/>
        </p:nvSpPr>
        <p:spPr>
          <a:xfrm>
            <a:off x="8220682" y="1123837"/>
            <a:ext cx="3130179" cy="261287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72E7DA73-0430-3849-BBC3-68FCE4ED4837}"/>
              </a:ext>
            </a:extLst>
          </p:cNvPr>
          <p:cNvPicPr>
            <a:picLocks noChangeAspect="1" noChangeArrowheads="1"/>
          </p:cNvPicPr>
          <p:nvPr/>
        </p:nvPicPr>
        <p:blipFill>
          <a:blip r:embed="rId4"/>
          <a:srcRect/>
          <a:stretch/>
        </p:blipFill>
        <p:spPr bwMode="auto">
          <a:xfrm flipH="1">
            <a:off x="8499064" y="1299064"/>
            <a:ext cx="838272" cy="18773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cmohr\AppData\Local\Microsoft\Windows\Temporary Internet Files\Content.IE5\X58L27GS\doctor_illust03_01[1].gif">
            <a:extLst>
              <a:ext uri="{FF2B5EF4-FFF2-40B4-BE49-F238E27FC236}">
                <a16:creationId xmlns:a16="http://schemas.microsoft.com/office/drawing/2014/main" id="{DAC3F8F7-1B85-FB40-B595-AF9AEB1F6A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9084" y="2043607"/>
            <a:ext cx="1390099" cy="158868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Graphic 9" descr="Chat">
            <a:extLst>
              <a:ext uri="{FF2B5EF4-FFF2-40B4-BE49-F238E27FC236}">
                <a16:creationId xmlns:a16="http://schemas.microsoft.com/office/drawing/2014/main" id="{EE089F81-EDE5-0B4D-BD03-301E452B09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4151" y="1083102"/>
            <a:ext cx="1051001" cy="1051001"/>
          </a:xfrm>
          <a:prstGeom prst="rect">
            <a:avLst/>
          </a:prstGeom>
        </p:spPr>
      </p:pic>
    </p:spTree>
    <p:custDataLst>
      <p:tags r:id="rId1"/>
    </p:custDataLst>
    <p:extLst>
      <p:ext uri="{BB962C8B-B14F-4D97-AF65-F5344CB8AC3E}">
        <p14:creationId xmlns:p14="http://schemas.microsoft.com/office/powerpoint/2010/main" val="171002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5F98A3-CBB8-E345-A188-4BEEBFABAD14}"/>
              </a:ext>
            </a:extLst>
          </p:cNvPr>
          <p:cNvSpPr>
            <a:spLocks noGrp="1"/>
          </p:cNvSpPr>
          <p:nvPr>
            <p:ph type="title"/>
          </p:nvPr>
        </p:nvSpPr>
        <p:spPr>
          <a:xfrm>
            <a:off x="252919" y="1123837"/>
            <a:ext cx="2947482" cy="4601183"/>
          </a:xfrm>
        </p:spPr>
        <p:txBody>
          <a:bodyPr>
            <a:normAutofit/>
          </a:bodyPr>
          <a:lstStyle/>
          <a:p>
            <a:r>
              <a:rPr lang="en-US">
                <a:solidFill>
                  <a:schemeClr val="bg1"/>
                </a:solidFill>
              </a:rPr>
              <a:t>Key Words for Helpful Coaching Conversations</a:t>
            </a:r>
          </a:p>
        </p:txBody>
      </p:sp>
      <p:graphicFrame>
        <p:nvGraphicFramePr>
          <p:cNvPr id="7" name="Content Placeholder 2">
            <a:extLst>
              <a:ext uri="{FF2B5EF4-FFF2-40B4-BE49-F238E27FC236}">
                <a16:creationId xmlns:a16="http://schemas.microsoft.com/office/drawing/2014/main" id="{379DB1F6-98E0-48FD-ADB4-D3BB42BC211A}"/>
              </a:ext>
            </a:extLst>
          </p:cNvPr>
          <p:cNvGraphicFramePr>
            <a:graphicFrameLocks noGrp="1"/>
          </p:cNvGraphicFramePr>
          <p:nvPr>
            <p:ph idx="1"/>
            <p:extLst>
              <p:ext uri="{D42A27DB-BD31-4B8C-83A1-F6EECF244321}">
                <p14:modId xmlns:p14="http://schemas.microsoft.com/office/powerpoint/2010/main" val="511590475"/>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38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A40086-F554-9545-BFDC-B3B6766B2BA6}"/>
              </a:ext>
            </a:extLst>
          </p:cNvPr>
          <p:cNvSpPr>
            <a:spLocks noGrp="1"/>
          </p:cNvSpPr>
          <p:nvPr>
            <p:ph type="ctrTitle"/>
          </p:nvPr>
        </p:nvSpPr>
        <p:spPr/>
        <p:txBody>
          <a:bodyPr/>
          <a:lstStyle/>
          <a:p>
            <a:r>
              <a:rPr lang="en-US" dirty="0"/>
              <a:t>Part 2:</a:t>
            </a:r>
            <a:br>
              <a:rPr lang="en-US" dirty="0"/>
            </a:br>
            <a:r>
              <a:rPr lang="en-US" dirty="0"/>
              <a:t>Supervisors as Coaches</a:t>
            </a:r>
          </a:p>
        </p:txBody>
      </p:sp>
      <p:sp>
        <p:nvSpPr>
          <p:cNvPr id="8" name="Subtitle 7">
            <a:extLst>
              <a:ext uri="{FF2B5EF4-FFF2-40B4-BE49-F238E27FC236}">
                <a16:creationId xmlns:a16="http://schemas.microsoft.com/office/drawing/2014/main" id="{EB618B9B-BEA1-7243-804B-9A188824EE17}"/>
              </a:ext>
            </a:extLst>
          </p:cNvPr>
          <p:cNvSpPr>
            <a:spLocks noGrp="1"/>
          </p:cNvSpPr>
          <p:nvPr>
            <p:ph type="subTitle" idx="1"/>
          </p:nvPr>
        </p:nvSpPr>
        <p:spPr/>
        <p:txBody>
          <a:bodyPr/>
          <a:lstStyle/>
          <a:p>
            <a:endParaRPr lang="en-US" dirty="0"/>
          </a:p>
        </p:txBody>
      </p:sp>
      <p:pic>
        <p:nvPicPr>
          <p:cNvPr id="14" name="Graphic 13" descr="Star">
            <a:extLst>
              <a:ext uri="{FF2B5EF4-FFF2-40B4-BE49-F238E27FC236}">
                <a16:creationId xmlns:a16="http://schemas.microsoft.com/office/drawing/2014/main" id="{E6903101-4D3F-6B48-8039-F1A7ED3CB5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3036" y="850218"/>
            <a:ext cx="1264023" cy="1264023"/>
          </a:xfrm>
          <a:prstGeom prst="rect">
            <a:avLst/>
          </a:prstGeom>
        </p:spPr>
      </p:pic>
    </p:spTree>
    <p:extLst>
      <p:ext uri="{BB962C8B-B14F-4D97-AF65-F5344CB8AC3E}">
        <p14:creationId xmlns:p14="http://schemas.microsoft.com/office/powerpoint/2010/main" val="150106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63001" y="2428931"/>
            <a:ext cx="6410620" cy="3069962"/>
          </a:xfrm>
        </p:spPr>
        <p:txBody>
          <a:bodyPr>
            <a:noAutofit/>
          </a:bodyPr>
          <a:lstStyle/>
          <a:p>
            <a:r>
              <a:rPr lang="en-US" sz="2400" dirty="0"/>
              <a:t>Summarize feedback &amp; actionable suggestions for improvement </a:t>
            </a:r>
          </a:p>
          <a:p>
            <a:r>
              <a:rPr lang="en-US" sz="2400" dirty="0"/>
              <a:t>It is important to document outlier performances because they could be rare but important</a:t>
            </a:r>
          </a:p>
        </p:txBody>
      </p:sp>
      <p:sp>
        <p:nvSpPr>
          <p:cNvPr id="4" name="TextBox 3"/>
          <p:cNvSpPr txBox="1"/>
          <p:nvPr/>
        </p:nvSpPr>
        <p:spPr>
          <a:xfrm>
            <a:off x="3463857" y="1320935"/>
            <a:ext cx="2947482" cy="1107996"/>
          </a:xfrm>
          <a:prstGeom prst="rect">
            <a:avLst/>
          </a:prstGeom>
          <a:noFill/>
        </p:spPr>
        <p:txBody>
          <a:bodyPr wrap="square" rtlCol="0">
            <a:spAutoFit/>
          </a:bodyPr>
          <a:lstStyle/>
          <a:p>
            <a:pPr algn="ctr"/>
            <a:r>
              <a:rPr lang="en-CA" sz="4800" b="1" dirty="0">
                <a:solidFill>
                  <a:srgbClr val="2F5597"/>
                </a:solidFill>
              </a:rPr>
              <a:t>D</a:t>
            </a:r>
            <a:r>
              <a:rPr lang="en-CA" sz="3200" b="1" dirty="0">
                <a:solidFill>
                  <a:srgbClr val="F4753C"/>
                </a:solidFill>
              </a:rPr>
              <a:t>OCUMENT</a:t>
            </a:r>
          </a:p>
          <a:p>
            <a:r>
              <a:rPr lang="en-CA" dirty="0"/>
              <a:t> </a:t>
            </a:r>
          </a:p>
        </p:txBody>
      </p:sp>
      <p:sp>
        <p:nvSpPr>
          <p:cNvPr id="5" name="Slide Number Placeholder 4"/>
          <p:cNvSpPr>
            <a:spLocks noGrp="1"/>
          </p:cNvSpPr>
          <p:nvPr>
            <p:ph type="sldNum" sz="quarter" idx="12"/>
          </p:nvPr>
        </p:nvSpPr>
        <p:spPr/>
        <p:txBody>
          <a:bodyPr/>
          <a:lstStyle/>
          <a:p>
            <a:fld id="{B035A847-A378-904F-ACB7-6E9049E7A8F5}" type="slidenum">
              <a:rPr lang="en-US" smtClean="0"/>
              <a:pPr/>
              <a:t>20</a:t>
            </a:fld>
            <a:endParaRPr lang="en-US" dirty="0"/>
          </a:p>
        </p:txBody>
      </p:sp>
      <p:sp>
        <p:nvSpPr>
          <p:cNvPr id="6" name="TextBox 5">
            <a:extLst>
              <a:ext uri="{FF2B5EF4-FFF2-40B4-BE49-F238E27FC236}">
                <a16:creationId xmlns:a16="http://schemas.microsoft.com/office/drawing/2014/main" id="{C7A55EC0-C729-7249-A926-1316DC2559E4}"/>
              </a:ext>
            </a:extLst>
          </p:cNvPr>
          <p:cNvSpPr txBox="1"/>
          <p:nvPr/>
        </p:nvSpPr>
        <p:spPr>
          <a:xfrm>
            <a:off x="8499064" y="200350"/>
            <a:ext cx="4270141" cy="707886"/>
          </a:xfrm>
          <a:prstGeom prst="rect">
            <a:avLst/>
          </a:prstGeom>
          <a:noFill/>
        </p:spPr>
        <p:txBody>
          <a:bodyPr wrap="square" rtlCol="0">
            <a:spAutoFit/>
          </a:bodyPr>
          <a:lstStyle/>
          <a:p>
            <a:pPr algn="ctr"/>
            <a:r>
              <a:rPr lang="en-CA" sz="4000" b="1" dirty="0">
                <a:solidFill>
                  <a:srgbClr val="4472C4">
                    <a:lumMod val="75000"/>
                  </a:srgbClr>
                </a:solidFill>
              </a:rPr>
              <a:t>RX-OC&amp;D</a:t>
            </a:r>
          </a:p>
        </p:txBody>
      </p:sp>
      <p:pic>
        <p:nvPicPr>
          <p:cNvPr id="7" name="Picture 4" descr="C:\Users\cmohr\AppData\Local\Microsoft\Windows\Temporary Internet Files\Content.IE5\X58L27GS\1393580373[1].png">
            <a:extLst>
              <a:ext uri="{FF2B5EF4-FFF2-40B4-BE49-F238E27FC236}">
                <a16:creationId xmlns:a16="http://schemas.microsoft.com/office/drawing/2014/main" id="{5D6AEEE6-FD9F-AA4C-B569-A567C5AF31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6411339" y="1307704"/>
            <a:ext cx="1313944" cy="83127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Users\cmohr\AppData\Local\Microsoft\Windows\Temporary Internet Files\Content.IE5\X58L27GS\1393580373[1].png">
            <a:extLst>
              <a:ext uri="{FF2B5EF4-FFF2-40B4-BE49-F238E27FC236}">
                <a16:creationId xmlns:a16="http://schemas.microsoft.com/office/drawing/2014/main" id="{692C0A7B-2F6A-D342-97E4-F8F9C9752B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9838307" y="5368594"/>
            <a:ext cx="1561291" cy="98775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graph.jpg">
            <a:extLst>
              <a:ext uri="{FF2B5EF4-FFF2-40B4-BE49-F238E27FC236}">
                <a16:creationId xmlns:a16="http://schemas.microsoft.com/office/drawing/2014/main" id="{53678583-141C-404C-B22C-F08F1F684999}"/>
              </a:ext>
            </a:extLst>
          </p:cNvPr>
          <p:cNvPicPr>
            <a:picLocks noChangeAspect="1"/>
          </p:cNvPicPr>
          <p:nvPr/>
        </p:nvPicPr>
        <p:blipFill rotWithShape="1">
          <a:blip r:embed="rId5">
            <a:extLst>
              <a:ext uri="{28A0092B-C50C-407E-A947-70E740481C1C}">
                <a14:useLocalDpi xmlns:a14="http://schemas.microsoft.com/office/drawing/2010/main" val="0"/>
              </a:ext>
            </a:extLst>
          </a:blip>
          <a:srcRect r="28091" b="35865"/>
          <a:stretch/>
        </p:blipFill>
        <p:spPr>
          <a:xfrm>
            <a:off x="10273621" y="5629180"/>
            <a:ext cx="446729" cy="298441"/>
          </a:xfrm>
          <a:prstGeom prst="rect">
            <a:avLst/>
          </a:prstGeom>
        </p:spPr>
      </p:pic>
    </p:spTree>
    <p:custDataLst>
      <p:tags r:id="rId1"/>
    </p:custDataLst>
    <p:extLst>
      <p:ext uri="{BB962C8B-B14F-4D97-AF65-F5344CB8AC3E}">
        <p14:creationId xmlns:p14="http://schemas.microsoft.com/office/powerpoint/2010/main" val="347596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07" y="1298448"/>
            <a:ext cx="3847930" cy="3255264"/>
          </a:xfrm>
        </p:spPr>
        <p:txBody>
          <a:bodyPr vert="horz" lIns="91440" tIns="45720" rIns="91440" bIns="45720" rtlCol="0" anchor="b">
            <a:normAutofit/>
          </a:bodyPr>
          <a:lstStyle/>
          <a:p>
            <a:r>
              <a:rPr lang="en-US">
                <a:solidFill>
                  <a:srgbClr val="FFFFFF"/>
                </a:solidFill>
              </a:rPr>
              <a:t>Questions?</a:t>
            </a:r>
          </a:p>
        </p:txBody>
      </p:sp>
      <p:pic>
        <p:nvPicPr>
          <p:cNvPr id="5" name="Picture 4" descr="Question Marks &amp; Speech Bubbles.jpg"/>
          <p:cNvPicPr>
            <a:picLocks noChangeAspect="1"/>
          </p:cNvPicPr>
          <p:nvPr/>
        </p:nvPicPr>
        <p:blipFill>
          <a:blip r:embed="rId2">
            <a:extLst>
              <a:ext uri="{BEBA8EAE-BF5A-486C-A8C5-ECC9F3942E4B}">
                <a14:imgProps xmlns:a14="http://schemas.microsoft.com/office/drawing/2010/main">
                  <a14:imgLayer r:embed="rId3">
                    <a14:imgEffect>
                      <a14:backgroundRemoval t="4750" b="97217" l="3927" r="91170">
                        <a14:foregroundMark x1="31968" y1="70046" x2="31968" y2="70046"/>
                        <a14:foregroundMark x1="29053" y1="88049" x2="29053" y2="88049"/>
                        <a14:foregroundMark x1="46107" y1="77171" x2="46107" y2="77171"/>
                        <a14:foregroundMark x1="42518" y1="91471" x2="42518" y2="91471"/>
                        <a14:foregroundMark x1="57550" y1="65960" x2="57550" y2="65960"/>
                        <a14:foregroundMark x1="54634" y1="79571" x2="54853" y2="79571"/>
                        <a14:foregroundMark x1="73711" y1="76507" x2="73711" y2="76507"/>
                        <a14:foregroundMark x1="68773" y1="91113" x2="68773" y2="91113"/>
                      </a14:backgroundRemoval>
                    </a14:imgEffect>
                  </a14:imgLayer>
                </a14:imgProps>
              </a:ext>
              <a:ext uri="{28A0092B-C50C-407E-A947-70E740481C1C}">
                <a14:useLocalDpi xmlns:a14="http://schemas.microsoft.com/office/drawing/2010/main" val="0"/>
              </a:ext>
            </a:extLst>
          </a:blip>
          <a:stretch>
            <a:fillRect/>
          </a:stretch>
        </p:blipFill>
        <p:spPr>
          <a:xfrm>
            <a:off x="5275608" y="1346845"/>
            <a:ext cx="3054096" cy="2015703"/>
          </a:xfrm>
          <a:prstGeom prst="rect">
            <a:avLst/>
          </a:prstGeom>
        </p:spPr>
      </p:pic>
      <p:pic>
        <p:nvPicPr>
          <p:cNvPr id="4" name="Picture 3" descr="question mark.png"/>
          <p:cNvPicPr>
            <a:picLocks noChangeAspect="1"/>
          </p:cNvPicPr>
          <p:nvPr/>
        </p:nvPicPr>
        <p:blipFill>
          <a:blip r:embed="rId4">
            <a:extLst>
              <a:ext uri="{BEBA8EAE-BF5A-486C-A8C5-ECC9F3942E4B}">
                <a14:imgProps xmlns:a14="http://schemas.microsoft.com/office/drawing/2010/main">
                  <a14:imgLayer r:embed="rId5">
                    <a14:imgEffect>
                      <a14:backgroundRemoval t="177" b="100000" l="1124" r="97472"/>
                    </a14:imgEffect>
                  </a14:imgLayer>
                </a14:imgProps>
              </a:ext>
              <a:ext uri="{28A0092B-C50C-407E-A947-70E740481C1C}">
                <a14:useLocalDpi xmlns:a14="http://schemas.microsoft.com/office/drawing/2010/main" val="0"/>
              </a:ext>
            </a:extLst>
          </a:blip>
          <a:stretch>
            <a:fillRect/>
          </a:stretch>
        </p:blipFill>
        <p:spPr>
          <a:xfrm>
            <a:off x="9106979" y="2888451"/>
            <a:ext cx="1912559" cy="3035808"/>
          </a:xfrm>
          <a:prstGeom prst="rect">
            <a:avLst/>
          </a:prstGeom>
        </p:spPr>
      </p:pic>
    </p:spTree>
    <p:extLst>
      <p:ext uri="{BB962C8B-B14F-4D97-AF65-F5344CB8AC3E}">
        <p14:creationId xmlns:p14="http://schemas.microsoft.com/office/powerpoint/2010/main" val="202177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74263D-78D1-BF4A-BE33-4617784D281A}"/>
              </a:ext>
            </a:extLst>
          </p:cNvPr>
          <p:cNvSpPr>
            <a:spLocks noGrp="1"/>
          </p:cNvSpPr>
          <p:nvPr>
            <p:ph type="title"/>
          </p:nvPr>
        </p:nvSpPr>
        <p:spPr/>
        <p:txBody>
          <a:bodyPr/>
          <a:lstStyle/>
          <a:p>
            <a:r>
              <a:rPr lang="en-US" dirty="0"/>
              <a:t>Workplace Based Assessments</a:t>
            </a:r>
          </a:p>
        </p:txBody>
      </p:sp>
      <p:sp>
        <p:nvSpPr>
          <p:cNvPr id="8" name="Text Placeholder 7">
            <a:extLst>
              <a:ext uri="{FF2B5EF4-FFF2-40B4-BE49-F238E27FC236}">
                <a16:creationId xmlns:a16="http://schemas.microsoft.com/office/drawing/2014/main" id="{38065493-FEBE-BA4F-AAB2-367868408339}"/>
              </a:ext>
            </a:extLst>
          </p:cNvPr>
          <p:cNvSpPr>
            <a:spLocks noGrp="1"/>
          </p:cNvSpPr>
          <p:nvPr>
            <p:ph type="body" idx="1"/>
          </p:nvPr>
        </p:nvSpPr>
        <p:spPr/>
        <p:txBody>
          <a:bodyPr/>
          <a:lstStyle/>
          <a:p>
            <a:r>
              <a:rPr lang="en-CA" u="sng" dirty="0">
                <a:hlinkClick r:id="rId2"/>
              </a:rPr>
              <a:t>https://youtu.be/uiErUw8Kj1A</a:t>
            </a:r>
            <a:endParaRPr lang="en-CA" u="sng" dirty="0"/>
          </a:p>
          <a:p>
            <a:endParaRPr lang="en-CA" dirty="0"/>
          </a:p>
          <a:p>
            <a:endParaRPr lang="en-US" dirty="0"/>
          </a:p>
        </p:txBody>
      </p:sp>
    </p:spTree>
    <p:extLst>
      <p:ext uri="{BB962C8B-B14F-4D97-AF65-F5344CB8AC3E}">
        <p14:creationId xmlns:p14="http://schemas.microsoft.com/office/powerpoint/2010/main" val="23815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D7DBC-133E-524B-8DC5-E7A79CC072CC}"/>
              </a:ext>
            </a:extLst>
          </p:cNvPr>
          <p:cNvSpPr>
            <a:spLocks noGrp="1"/>
          </p:cNvSpPr>
          <p:nvPr>
            <p:ph type="title"/>
          </p:nvPr>
        </p:nvSpPr>
        <p:spPr/>
        <p:txBody>
          <a:bodyPr/>
          <a:lstStyle/>
          <a:p>
            <a:r>
              <a:rPr lang="en-US" dirty="0">
                <a:solidFill>
                  <a:schemeClr val="accent1"/>
                </a:solidFill>
              </a:rPr>
              <a:t>THREE KINDS OF FEEDBACK*</a:t>
            </a:r>
          </a:p>
        </p:txBody>
      </p:sp>
      <p:sp>
        <p:nvSpPr>
          <p:cNvPr id="5" name="Text Placeholder 4">
            <a:extLst>
              <a:ext uri="{FF2B5EF4-FFF2-40B4-BE49-F238E27FC236}">
                <a16:creationId xmlns:a16="http://schemas.microsoft.com/office/drawing/2014/main" id="{5CC47644-DA16-1844-9B9B-E0F0ACC34535}"/>
              </a:ext>
            </a:extLst>
          </p:cNvPr>
          <p:cNvSpPr>
            <a:spLocks noGrp="1"/>
          </p:cNvSpPr>
          <p:nvPr>
            <p:ph type="body" idx="1"/>
          </p:nvPr>
        </p:nvSpPr>
        <p:spPr/>
        <p:txBody>
          <a:bodyPr/>
          <a:lstStyle/>
          <a:p>
            <a:r>
              <a:rPr lang="en-US" sz="2800" dirty="0"/>
              <a:t>APPRECIATION</a:t>
            </a:r>
          </a:p>
        </p:txBody>
      </p:sp>
      <p:pic>
        <p:nvPicPr>
          <p:cNvPr id="19" name="Picture Placeholder 18">
            <a:extLst>
              <a:ext uri="{FF2B5EF4-FFF2-40B4-BE49-F238E27FC236}">
                <a16:creationId xmlns:a16="http://schemas.microsoft.com/office/drawing/2014/main" id="{1F9F6E1B-12C7-7F4D-83AB-548F20BA8D99}"/>
              </a:ext>
            </a:extLst>
          </p:cNvPr>
          <p:cNvPicPr>
            <a:picLocks noGrp="1" noChangeAspect="1"/>
          </p:cNvPicPr>
          <p:nvPr>
            <p:ph type="pic" idx="15"/>
          </p:nvPr>
        </p:nvPicPr>
        <p:blipFill>
          <a:blip r:embed="rId3"/>
          <a:srcRect t="13674" b="13674"/>
          <a:stretch>
            <a:fillRect/>
          </a:stretch>
        </p:blipFill>
        <p:spPr/>
      </p:pic>
      <p:sp>
        <p:nvSpPr>
          <p:cNvPr id="9" name="Text Placeholder 8">
            <a:extLst>
              <a:ext uri="{FF2B5EF4-FFF2-40B4-BE49-F238E27FC236}">
                <a16:creationId xmlns:a16="http://schemas.microsoft.com/office/drawing/2014/main" id="{85028727-095A-A944-85A5-2FB0A6A26827}"/>
              </a:ext>
            </a:extLst>
          </p:cNvPr>
          <p:cNvSpPr>
            <a:spLocks noGrp="1"/>
          </p:cNvSpPr>
          <p:nvPr>
            <p:ph type="body" sz="half" idx="18"/>
          </p:nvPr>
        </p:nvSpPr>
        <p:spPr/>
        <p:txBody>
          <a:bodyPr>
            <a:normAutofit/>
          </a:bodyPr>
          <a:lstStyle/>
          <a:p>
            <a:r>
              <a:rPr lang="en-US" sz="2000" dirty="0"/>
              <a:t>To acknowledge, connect, motivate or thank.</a:t>
            </a:r>
          </a:p>
        </p:txBody>
      </p:sp>
      <p:sp>
        <p:nvSpPr>
          <p:cNvPr id="6" name="Text Placeholder 5">
            <a:extLst>
              <a:ext uri="{FF2B5EF4-FFF2-40B4-BE49-F238E27FC236}">
                <a16:creationId xmlns:a16="http://schemas.microsoft.com/office/drawing/2014/main" id="{E8D865C5-CF7E-BB48-A1A0-8C1A19438EF6}"/>
              </a:ext>
            </a:extLst>
          </p:cNvPr>
          <p:cNvSpPr>
            <a:spLocks noGrp="1"/>
          </p:cNvSpPr>
          <p:nvPr>
            <p:ph type="body" sz="quarter" idx="3"/>
          </p:nvPr>
        </p:nvSpPr>
        <p:spPr/>
        <p:txBody>
          <a:bodyPr/>
          <a:lstStyle/>
          <a:p>
            <a:r>
              <a:rPr lang="en-US" sz="2800" dirty="0"/>
              <a:t>COACHING</a:t>
            </a:r>
          </a:p>
        </p:txBody>
      </p:sp>
      <p:pic>
        <p:nvPicPr>
          <p:cNvPr id="21" name="Picture Placeholder 20">
            <a:extLst>
              <a:ext uri="{FF2B5EF4-FFF2-40B4-BE49-F238E27FC236}">
                <a16:creationId xmlns:a16="http://schemas.microsoft.com/office/drawing/2014/main" id="{70930F5D-B044-1843-A8B6-FB179291BFE5}"/>
              </a:ext>
            </a:extLst>
          </p:cNvPr>
          <p:cNvPicPr>
            <a:picLocks noGrp="1" noChangeAspect="1"/>
          </p:cNvPicPr>
          <p:nvPr>
            <p:ph type="pic" idx="21"/>
          </p:nvPr>
        </p:nvPicPr>
        <p:blipFill>
          <a:blip r:embed="rId4"/>
          <a:srcRect l="6877" r="6877"/>
          <a:stretch>
            <a:fillRect/>
          </a:stretch>
        </p:blipFill>
        <p:spPr/>
      </p:pic>
      <p:sp>
        <p:nvSpPr>
          <p:cNvPr id="10" name="Text Placeholder 9">
            <a:extLst>
              <a:ext uri="{FF2B5EF4-FFF2-40B4-BE49-F238E27FC236}">
                <a16:creationId xmlns:a16="http://schemas.microsoft.com/office/drawing/2014/main" id="{F9E4FF6D-79EE-A445-A384-A95384443E95}"/>
              </a:ext>
            </a:extLst>
          </p:cNvPr>
          <p:cNvSpPr>
            <a:spLocks noGrp="1"/>
          </p:cNvSpPr>
          <p:nvPr>
            <p:ph type="body" sz="half" idx="19"/>
          </p:nvPr>
        </p:nvSpPr>
        <p:spPr/>
        <p:txBody>
          <a:bodyPr>
            <a:normAutofit/>
          </a:bodyPr>
          <a:lstStyle/>
          <a:p>
            <a:r>
              <a:rPr lang="en-US" sz="2000" dirty="0"/>
              <a:t>To expand knowledge, develop skill, improve capability.</a:t>
            </a:r>
          </a:p>
        </p:txBody>
      </p:sp>
      <p:sp>
        <p:nvSpPr>
          <p:cNvPr id="7" name="Text Placeholder 6">
            <a:extLst>
              <a:ext uri="{FF2B5EF4-FFF2-40B4-BE49-F238E27FC236}">
                <a16:creationId xmlns:a16="http://schemas.microsoft.com/office/drawing/2014/main" id="{96110EEB-5A9B-7440-939A-307A4E226700}"/>
              </a:ext>
            </a:extLst>
          </p:cNvPr>
          <p:cNvSpPr>
            <a:spLocks noGrp="1"/>
          </p:cNvSpPr>
          <p:nvPr>
            <p:ph type="body" sz="quarter" idx="13"/>
          </p:nvPr>
        </p:nvSpPr>
        <p:spPr/>
        <p:txBody>
          <a:bodyPr/>
          <a:lstStyle/>
          <a:p>
            <a:r>
              <a:rPr lang="en-US" sz="2800" dirty="0"/>
              <a:t>EVALUATION</a:t>
            </a:r>
          </a:p>
        </p:txBody>
      </p:sp>
      <p:pic>
        <p:nvPicPr>
          <p:cNvPr id="23" name="Picture Placeholder 22">
            <a:extLst>
              <a:ext uri="{FF2B5EF4-FFF2-40B4-BE49-F238E27FC236}">
                <a16:creationId xmlns:a16="http://schemas.microsoft.com/office/drawing/2014/main" id="{0EB7C7CA-5589-DA49-B822-F7DCD597E637}"/>
              </a:ext>
            </a:extLst>
          </p:cNvPr>
          <p:cNvPicPr>
            <a:picLocks noGrp="1" noChangeAspect="1"/>
          </p:cNvPicPr>
          <p:nvPr>
            <p:ph type="pic" idx="22"/>
          </p:nvPr>
        </p:nvPicPr>
        <p:blipFill>
          <a:blip r:embed="rId5"/>
          <a:srcRect l="1300" r="1300"/>
          <a:stretch>
            <a:fillRect/>
          </a:stretch>
        </p:blipFill>
        <p:spPr>
          <a:xfrm>
            <a:off x="7769225" y="2063750"/>
            <a:ext cx="3309938" cy="1536700"/>
          </a:xfrm>
        </p:spPr>
      </p:pic>
      <p:sp>
        <p:nvSpPr>
          <p:cNvPr id="11" name="Text Placeholder 10">
            <a:extLst>
              <a:ext uri="{FF2B5EF4-FFF2-40B4-BE49-F238E27FC236}">
                <a16:creationId xmlns:a16="http://schemas.microsoft.com/office/drawing/2014/main" id="{2C549C01-5B7B-6141-9556-C099C6A798EC}"/>
              </a:ext>
            </a:extLst>
          </p:cNvPr>
          <p:cNvSpPr>
            <a:spLocks noGrp="1"/>
          </p:cNvSpPr>
          <p:nvPr>
            <p:ph type="body" sz="half" idx="20"/>
          </p:nvPr>
        </p:nvSpPr>
        <p:spPr/>
        <p:txBody>
          <a:bodyPr>
            <a:normAutofit/>
          </a:bodyPr>
          <a:lstStyle/>
          <a:p>
            <a:r>
              <a:rPr lang="en-US" sz="2000" dirty="0"/>
              <a:t>To rate against set of standards, align expectations</a:t>
            </a:r>
          </a:p>
        </p:txBody>
      </p:sp>
      <p:sp>
        <p:nvSpPr>
          <p:cNvPr id="24" name="TextBox 23">
            <a:extLst>
              <a:ext uri="{FF2B5EF4-FFF2-40B4-BE49-F238E27FC236}">
                <a16:creationId xmlns:a16="http://schemas.microsoft.com/office/drawing/2014/main" id="{FB4D2C9C-C8F3-1646-B551-7ED9D4B5C60E}"/>
              </a:ext>
            </a:extLst>
          </p:cNvPr>
          <p:cNvSpPr txBox="1"/>
          <p:nvPr/>
        </p:nvSpPr>
        <p:spPr>
          <a:xfrm>
            <a:off x="8122024" y="6096000"/>
            <a:ext cx="3621741" cy="369332"/>
          </a:xfrm>
          <a:prstGeom prst="rect">
            <a:avLst/>
          </a:prstGeom>
          <a:noFill/>
        </p:spPr>
        <p:txBody>
          <a:bodyPr wrap="square" rtlCol="0">
            <a:spAutoFit/>
          </a:bodyPr>
          <a:lstStyle/>
          <a:p>
            <a:pPr algn="r"/>
            <a:r>
              <a:rPr lang="en-US" dirty="0">
                <a:solidFill>
                  <a:schemeClr val="tx1">
                    <a:lumMod val="50000"/>
                    <a:lumOff val="50000"/>
                  </a:schemeClr>
                </a:solidFill>
              </a:rPr>
              <a:t>*Stone &amp; </a:t>
            </a:r>
            <a:r>
              <a:rPr lang="en-US" dirty="0" err="1">
                <a:solidFill>
                  <a:schemeClr val="tx1">
                    <a:lumMod val="50000"/>
                    <a:lumOff val="50000"/>
                  </a:schemeClr>
                </a:solidFill>
              </a:rPr>
              <a:t>Heen</a:t>
            </a:r>
            <a:r>
              <a:rPr lang="en-US" dirty="0">
                <a:solidFill>
                  <a:schemeClr val="tx1">
                    <a:lumMod val="50000"/>
                    <a:lumOff val="50000"/>
                  </a:schemeClr>
                </a:solidFill>
              </a:rPr>
              <a:t>, 2014</a:t>
            </a:r>
          </a:p>
        </p:txBody>
      </p:sp>
    </p:spTree>
    <p:extLst>
      <p:ext uri="{BB962C8B-B14F-4D97-AF65-F5344CB8AC3E}">
        <p14:creationId xmlns:p14="http://schemas.microsoft.com/office/powerpoint/2010/main" val="11217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90" y="874612"/>
            <a:ext cx="3348566" cy="3255264"/>
          </a:xfrm>
        </p:spPr>
        <p:txBody>
          <a:bodyPr vert="horz" lIns="91440" tIns="45720" rIns="91440" bIns="45720" rtlCol="0" anchor="b">
            <a:normAutofit/>
          </a:bodyPr>
          <a:lstStyle/>
          <a:p>
            <a:r>
              <a:rPr lang="en-US" sz="5200" spc="-100" dirty="0">
                <a:solidFill>
                  <a:schemeClr val="tx1"/>
                </a:solidFill>
              </a:rPr>
              <a:t>CBME Coaching Model</a:t>
            </a:r>
          </a:p>
        </p:txBody>
      </p:sp>
      <p:sp>
        <p:nvSpPr>
          <p:cNvPr id="7" name="TextBox 6"/>
          <p:cNvSpPr txBox="1"/>
          <p:nvPr/>
        </p:nvSpPr>
        <p:spPr>
          <a:xfrm>
            <a:off x="231090" y="4129876"/>
            <a:ext cx="3348565" cy="993954"/>
          </a:xfrm>
          <a:prstGeom prst="rect">
            <a:avLst/>
          </a:prstGeom>
        </p:spPr>
        <p:txBody>
          <a:bodyPr vert="horz" lIns="91440" tIns="45720" rIns="91440" bIns="45720" rtlCol="0" anchor="t">
            <a:noAutofit/>
          </a:bodyPr>
          <a:lstStyle/>
          <a:p>
            <a:pPr defTabSz="914400">
              <a:lnSpc>
                <a:spcPct val="90000"/>
              </a:lnSpc>
              <a:spcBef>
                <a:spcPts val="1200"/>
              </a:spcBef>
              <a:buClr>
                <a:schemeClr val="accent1"/>
              </a:buClr>
            </a:pPr>
            <a:r>
              <a:rPr lang="en-US" sz="2400" dirty="0"/>
              <a:t>Facilitating learning &amp; development of a resident’s competence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0902" t="20560" r="21209" b="12761"/>
          <a:stretch/>
        </p:blipFill>
        <p:spPr>
          <a:xfrm>
            <a:off x="4026145" y="92751"/>
            <a:ext cx="7498959" cy="6672497"/>
          </a:xfrm>
          <a:prstGeom prst="rect">
            <a:avLst/>
          </a:prstGeom>
        </p:spPr>
      </p:pic>
      <p:sp>
        <p:nvSpPr>
          <p:cNvPr id="3" name="Slide Number Placeholder 2"/>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B035A847-A378-904F-ACB7-6E9049E7A8F5}" type="slidenum">
              <a:rPr lang="en-US" b="1" kern="1200">
                <a:solidFill>
                  <a:schemeClr val="tx1"/>
                </a:solidFill>
                <a:latin typeface="+mn-lt"/>
                <a:ea typeface="+mn-ea"/>
                <a:cs typeface="+mn-cs"/>
              </a:rPr>
              <a:pPr>
                <a:spcAft>
                  <a:spcPts val="600"/>
                </a:spcAft>
              </a:pPr>
              <a:t>5</a:t>
            </a:fld>
            <a:endParaRPr lang="en-US" b="1" kern="1200">
              <a:solidFill>
                <a:schemeClr val="tx1"/>
              </a:solidFill>
              <a:latin typeface="+mn-lt"/>
              <a:ea typeface="+mn-ea"/>
              <a:cs typeface="+mn-cs"/>
            </a:endParaRPr>
          </a:p>
        </p:txBody>
      </p:sp>
      <p:sp>
        <p:nvSpPr>
          <p:cNvPr id="5" name="Right Arrow 4">
            <a:extLst>
              <a:ext uri="{FF2B5EF4-FFF2-40B4-BE49-F238E27FC236}">
                <a16:creationId xmlns:a16="http://schemas.microsoft.com/office/drawing/2014/main" id="{6392CE1A-D0B7-6C43-92C0-B5FEC619E772}"/>
              </a:ext>
            </a:extLst>
          </p:cNvPr>
          <p:cNvSpPr/>
          <p:nvPr/>
        </p:nvSpPr>
        <p:spPr>
          <a:xfrm rot="1704904">
            <a:off x="4370356" y="3268213"/>
            <a:ext cx="1272208" cy="94090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622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9" y="1123837"/>
            <a:ext cx="4016116" cy="1255469"/>
          </a:xfrm>
        </p:spPr>
        <p:txBody>
          <a:bodyPr vert="horz" lIns="91440" tIns="45720" rIns="91440" bIns="45720" rtlCol="0" anchor="ctr">
            <a:normAutofit/>
          </a:bodyPr>
          <a:lstStyle/>
          <a:p>
            <a:r>
              <a:rPr lang="en-US" sz="3600" dirty="0"/>
              <a:t>A Coach…</a:t>
            </a:r>
          </a:p>
        </p:txBody>
      </p:sp>
      <p:sp>
        <p:nvSpPr>
          <p:cNvPr id="6" name="Content Placeholder 2"/>
          <p:cNvSpPr>
            <a:spLocks noGrp="1"/>
          </p:cNvSpPr>
          <p:nvPr>
            <p:ph type="body" sz="half" idx="2"/>
          </p:nvPr>
        </p:nvSpPr>
        <p:spPr>
          <a:xfrm>
            <a:off x="289249" y="2510395"/>
            <a:ext cx="4016116" cy="3274586"/>
          </a:xfrm>
        </p:spPr>
        <p:txBody>
          <a:bodyPr vert="horz" lIns="91440" tIns="45720" rIns="91440" bIns="45720" rtlCol="0" anchor="t">
            <a:normAutofit/>
          </a:bodyPr>
          <a:lstStyle/>
          <a:p>
            <a:pPr indent="-182880">
              <a:lnSpc>
                <a:spcPct val="90000"/>
              </a:lnSpc>
              <a:buFont typeface="Wingdings 2" pitchFamily="18" charset="2"/>
              <a:buChar char=""/>
            </a:pPr>
            <a:r>
              <a:rPr lang="en-US" sz="2400" b="1" dirty="0"/>
              <a:t>“… helps learners reflect on where their performance stands and how to improve.”</a:t>
            </a:r>
          </a:p>
          <a:p>
            <a:pPr indent="-182880">
              <a:lnSpc>
                <a:spcPct val="90000"/>
              </a:lnSpc>
              <a:buFont typeface="Wingdings 2" pitchFamily="18" charset="2"/>
              <a:buChar char=""/>
            </a:pPr>
            <a:r>
              <a:rPr lang="en-US" sz="2400" b="1" dirty="0"/>
              <a:t>- </a:t>
            </a:r>
            <a:r>
              <a:rPr lang="en-US" sz="2400" b="1" dirty="0" err="1"/>
              <a:t>Deiorio</a:t>
            </a:r>
            <a:r>
              <a:rPr lang="en-US" sz="2400" b="1" dirty="0"/>
              <a:t>, N., 2016</a:t>
            </a:r>
          </a:p>
        </p:txBody>
      </p:sp>
      <p:sp>
        <p:nvSpPr>
          <p:cNvPr id="20" name="Rectangle 19">
            <a:extLst>
              <a:ext uri="{FF2B5EF4-FFF2-40B4-BE49-F238E27FC236}">
                <a16:creationId xmlns:a16="http://schemas.microsoft.com/office/drawing/2014/main" id="{4A94605C-0EB2-4FA5-B05F-7BC682EA2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guitar&#10;&#10;Description automatically generated">
            <a:extLst>
              <a:ext uri="{FF2B5EF4-FFF2-40B4-BE49-F238E27FC236}">
                <a16:creationId xmlns:a16="http://schemas.microsoft.com/office/drawing/2014/main" id="{F287BDB8-8E4B-244D-8CC2-2D9674851474}"/>
              </a:ext>
            </a:extLst>
          </p:cNvPr>
          <p:cNvPicPr>
            <a:picLocks noChangeAspect="1"/>
          </p:cNvPicPr>
          <p:nvPr/>
        </p:nvPicPr>
        <p:blipFill rotWithShape="1">
          <a:blip r:embed="rId4"/>
          <a:srcRect l="4876" r="4" b="4"/>
          <a:stretch/>
        </p:blipFill>
        <p:spPr>
          <a:xfrm>
            <a:off x="7460907" y="3264090"/>
            <a:ext cx="4027002" cy="2825813"/>
          </a:xfrm>
          <a:prstGeom prst="rect">
            <a:avLst/>
          </a:prstGeom>
        </p:spPr>
      </p:pic>
      <p:pic>
        <p:nvPicPr>
          <p:cNvPr id="4" name="Picture Placeholder 3"/>
          <p:cNvPicPr>
            <a:picLocks noGrp="1" noChangeAspect="1"/>
          </p:cNvPicPr>
          <p:nvPr>
            <p:ph type="pic" idx="1"/>
          </p:nvPr>
        </p:nvPicPr>
        <p:blipFill>
          <a:blip r:embed="rId5"/>
          <a:srcRect/>
          <a:stretch/>
        </p:blipFill>
        <p:spPr>
          <a:xfrm>
            <a:off x="4837077" y="768096"/>
            <a:ext cx="4413823" cy="2942548"/>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24" name="Rectangle 23">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B035A847-A378-904F-ACB7-6E9049E7A8F5}" type="slidenum">
              <a:rPr lang="en-US" b="1" kern="1200" dirty="0">
                <a:solidFill>
                  <a:schemeClr val="accent1"/>
                </a:solidFill>
                <a:latin typeface="+mn-lt"/>
                <a:ea typeface="+mn-ea"/>
                <a:cs typeface="+mn-cs"/>
              </a:rPr>
              <a:pPr>
                <a:spcAft>
                  <a:spcPts val="600"/>
                </a:spcAft>
              </a:pPr>
              <a:t>6</a:t>
            </a:fld>
            <a:endParaRPr lang="en-US" b="1" kern="1200" dirty="0">
              <a:solidFill>
                <a:schemeClr val="accent1"/>
              </a:solidFill>
              <a:latin typeface="+mn-lt"/>
              <a:ea typeface="+mn-ea"/>
              <a:cs typeface="+mn-cs"/>
            </a:endParaRPr>
          </a:p>
        </p:txBody>
      </p:sp>
    </p:spTree>
    <p:custDataLst>
      <p:tags r:id="rId1"/>
    </p:custDataLst>
    <p:extLst>
      <p:ext uri="{BB962C8B-B14F-4D97-AF65-F5344CB8AC3E}">
        <p14:creationId xmlns:p14="http://schemas.microsoft.com/office/powerpoint/2010/main" val="212221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9DE-D175-4F40-9CE7-E6DF6D8986CD}"/>
              </a:ext>
            </a:extLst>
          </p:cNvPr>
          <p:cNvSpPr>
            <a:spLocks noGrp="1"/>
          </p:cNvSpPr>
          <p:nvPr>
            <p:ph type="title"/>
          </p:nvPr>
        </p:nvSpPr>
        <p:spPr/>
        <p:txBody>
          <a:bodyPr>
            <a:normAutofit/>
          </a:bodyPr>
          <a:lstStyle/>
          <a:p>
            <a:r>
              <a:rPr lang="en-US" sz="4000" dirty="0">
                <a:solidFill>
                  <a:schemeClr val="accent1"/>
                </a:solidFill>
              </a:rPr>
              <a:t>How is coaching different?</a:t>
            </a:r>
          </a:p>
        </p:txBody>
      </p:sp>
      <p:sp>
        <p:nvSpPr>
          <p:cNvPr id="3" name="Text Placeholder 2">
            <a:extLst>
              <a:ext uri="{FF2B5EF4-FFF2-40B4-BE49-F238E27FC236}">
                <a16:creationId xmlns:a16="http://schemas.microsoft.com/office/drawing/2014/main" id="{756E43F7-184B-DA41-9C20-377FAC0FCD92}"/>
              </a:ext>
            </a:extLst>
          </p:cNvPr>
          <p:cNvSpPr>
            <a:spLocks noGrp="1"/>
          </p:cNvSpPr>
          <p:nvPr>
            <p:ph type="body" idx="1"/>
          </p:nvPr>
        </p:nvSpPr>
        <p:spPr/>
        <p:txBody>
          <a:bodyPr/>
          <a:lstStyle/>
          <a:p>
            <a:r>
              <a:rPr lang="en-US" sz="2400" dirty="0"/>
              <a:t>TEACHING</a:t>
            </a:r>
          </a:p>
        </p:txBody>
      </p:sp>
      <p:pic>
        <p:nvPicPr>
          <p:cNvPr id="13" name="Picture Placeholder 12" descr="A group of people in a room&#10;&#10;Description automatically generated">
            <a:extLst>
              <a:ext uri="{FF2B5EF4-FFF2-40B4-BE49-F238E27FC236}">
                <a16:creationId xmlns:a16="http://schemas.microsoft.com/office/drawing/2014/main" id="{1BD7B078-9BFD-E848-B1BD-524C875736CD}"/>
              </a:ext>
            </a:extLst>
          </p:cNvPr>
          <p:cNvPicPr>
            <a:picLocks noGrp="1" noChangeAspect="1"/>
          </p:cNvPicPr>
          <p:nvPr>
            <p:ph type="pic" idx="15"/>
          </p:nvPr>
        </p:nvPicPr>
        <p:blipFill>
          <a:blip r:embed="rId2"/>
          <a:srcRect t="8547" b="8547"/>
          <a:stretch>
            <a:fillRect/>
          </a:stretch>
        </p:blipFill>
        <p:spPr/>
      </p:pic>
      <p:sp>
        <p:nvSpPr>
          <p:cNvPr id="5" name="Text Placeholder 4">
            <a:extLst>
              <a:ext uri="{FF2B5EF4-FFF2-40B4-BE49-F238E27FC236}">
                <a16:creationId xmlns:a16="http://schemas.microsoft.com/office/drawing/2014/main" id="{A7570367-B518-2444-AA24-8C24677F8B5A}"/>
              </a:ext>
            </a:extLst>
          </p:cNvPr>
          <p:cNvSpPr>
            <a:spLocks noGrp="1"/>
          </p:cNvSpPr>
          <p:nvPr>
            <p:ph type="body" sz="half" idx="18"/>
          </p:nvPr>
        </p:nvSpPr>
        <p:spPr/>
        <p:txBody>
          <a:bodyPr>
            <a:normAutofit/>
          </a:bodyPr>
          <a:lstStyle/>
          <a:p>
            <a:r>
              <a:rPr lang="en-US" sz="2000" dirty="0"/>
              <a:t>To transmit a specified body of knowledge and skills to learners.</a:t>
            </a:r>
          </a:p>
        </p:txBody>
      </p:sp>
      <p:sp>
        <p:nvSpPr>
          <p:cNvPr id="6" name="Text Placeholder 5">
            <a:extLst>
              <a:ext uri="{FF2B5EF4-FFF2-40B4-BE49-F238E27FC236}">
                <a16:creationId xmlns:a16="http://schemas.microsoft.com/office/drawing/2014/main" id="{4DD13E01-A8C9-1040-B2A7-96E244CB6AB6}"/>
              </a:ext>
            </a:extLst>
          </p:cNvPr>
          <p:cNvSpPr>
            <a:spLocks noGrp="1"/>
          </p:cNvSpPr>
          <p:nvPr>
            <p:ph type="body" sz="quarter" idx="3"/>
          </p:nvPr>
        </p:nvSpPr>
        <p:spPr/>
        <p:txBody>
          <a:bodyPr/>
          <a:lstStyle/>
          <a:p>
            <a:r>
              <a:rPr lang="en-US" sz="2400" dirty="0"/>
              <a:t>MENTORING</a:t>
            </a:r>
          </a:p>
        </p:txBody>
      </p:sp>
      <p:pic>
        <p:nvPicPr>
          <p:cNvPr id="15" name="Picture Placeholder 14" descr="A picture containing chair&#10;&#10;Description automatically generated">
            <a:extLst>
              <a:ext uri="{FF2B5EF4-FFF2-40B4-BE49-F238E27FC236}">
                <a16:creationId xmlns:a16="http://schemas.microsoft.com/office/drawing/2014/main" id="{322AEEAF-7D2B-9045-BBDA-D34A477D0EA2}"/>
              </a:ext>
            </a:extLst>
          </p:cNvPr>
          <p:cNvPicPr>
            <a:picLocks noGrp="1" noChangeAspect="1"/>
          </p:cNvPicPr>
          <p:nvPr>
            <p:ph type="pic" idx="21"/>
          </p:nvPr>
        </p:nvPicPr>
        <p:blipFill>
          <a:blip r:embed="rId3"/>
          <a:srcRect t="18169" b="18169"/>
          <a:stretch>
            <a:fillRect/>
          </a:stretch>
        </p:blipFill>
        <p:spPr/>
      </p:pic>
      <p:sp>
        <p:nvSpPr>
          <p:cNvPr id="8" name="Text Placeholder 7">
            <a:extLst>
              <a:ext uri="{FF2B5EF4-FFF2-40B4-BE49-F238E27FC236}">
                <a16:creationId xmlns:a16="http://schemas.microsoft.com/office/drawing/2014/main" id="{7899CA29-70FC-1148-9878-96D8433A0A54}"/>
              </a:ext>
            </a:extLst>
          </p:cNvPr>
          <p:cNvSpPr>
            <a:spLocks noGrp="1"/>
          </p:cNvSpPr>
          <p:nvPr>
            <p:ph type="body" sz="half" idx="19"/>
          </p:nvPr>
        </p:nvSpPr>
        <p:spPr/>
        <p:txBody>
          <a:bodyPr>
            <a:normAutofit/>
          </a:bodyPr>
          <a:lstStyle/>
          <a:p>
            <a:r>
              <a:rPr lang="en-US" sz="2000" dirty="0"/>
              <a:t>To guide mentees in achieving performance and career growth.</a:t>
            </a:r>
          </a:p>
        </p:txBody>
      </p:sp>
      <p:sp>
        <p:nvSpPr>
          <p:cNvPr id="9" name="Text Placeholder 8">
            <a:extLst>
              <a:ext uri="{FF2B5EF4-FFF2-40B4-BE49-F238E27FC236}">
                <a16:creationId xmlns:a16="http://schemas.microsoft.com/office/drawing/2014/main" id="{1109DB1C-9C84-8549-A52D-A282C47DEAEE}"/>
              </a:ext>
            </a:extLst>
          </p:cNvPr>
          <p:cNvSpPr>
            <a:spLocks noGrp="1"/>
          </p:cNvSpPr>
          <p:nvPr>
            <p:ph type="body" sz="quarter" idx="13"/>
          </p:nvPr>
        </p:nvSpPr>
        <p:spPr/>
        <p:txBody>
          <a:bodyPr/>
          <a:lstStyle/>
          <a:p>
            <a:r>
              <a:rPr lang="en-US" sz="2400" dirty="0"/>
              <a:t>COACHING</a:t>
            </a:r>
          </a:p>
        </p:txBody>
      </p:sp>
      <p:pic>
        <p:nvPicPr>
          <p:cNvPr id="17" name="Picture Placeholder 16" descr="A person standing in front of a building&#10;&#10;Description automatically generated">
            <a:extLst>
              <a:ext uri="{FF2B5EF4-FFF2-40B4-BE49-F238E27FC236}">
                <a16:creationId xmlns:a16="http://schemas.microsoft.com/office/drawing/2014/main" id="{37065BF0-D12C-D242-B62E-D884BDDA62BE}"/>
              </a:ext>
            </a:extLst>
          </p:cNvPr>
          <p:cNvPicPr>
            <a:picLocks noGrp="1" noChangeAspect="1"/>
          </p:cNvPicPr>
          <p:nvPr>
            <p:ph type="pic" idx="22"/>
          </p:nvPr>
        </p:nvPicPr>
        <p:blipFill>
          <a:blip r:embed="rId4"/>
          <a:srcRect t="24836" b="24836"/>
          <a:stretch>
            <a:fillRect/>
          </a:stretch>
        </p:blipFill>
        <p:spPr/>
      </p:pic>
      <p:sp>
        <p:nvSpPr>
          <p:cNvPr id="11" name="Text Placeholder 10">
            <a:extLst>
              <a:ext uri="{FF2B5EF4-FFF2-40B4-BE49-F238E27FC236}">
                <a16:creationId xmlns:a16="http://schemas.microsoft.com/office/drawing/2014/main" id="{E431A9F9-95CC-B446-88F2-CE39B4D15D71}"/>
              </a:ext>
            </a:extLst>
          </p:cNvPr>
          <p:cNvSpPr>
            <a:spLocks noGrp="1"/>
          </p:cNvSpPr>
          <p:nvPr>
            <p:ph type="body" sz="half" idx="20"/>
          </p:nvPr>
        </p:nvSpPr>
        <p:spPr/>
        <p:txBody>
          <a:bodyPr/>
          <a:lstStyle/>
          <a:p>
            <a:r>
              <a:rPr lang="en-US" sz="2000" dirty="0"/>
              <a:t>To facilitate skills needed to achieve performance enhancement and growth</a:t>
            </a:r>
            <a:r>
              <a:rPr lang="en-US" dirty="0"/>
              <a:t>.</a:t>
            </a:r>
          </a:p>
        </p:txBody>
      </p:sp>
    </p:spTree>
    <p:extLst>
      <p:ext uri="{BB962C8B-B14F-4D97-AF65-F5344CB8AC3E}">
        <p14:creationId xmlns:p14="http://schemas.microsoft.com/office/powerpoint/2010/main" val="33431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689"/>
          <a:stretch/>
        </p:blipFill>
        <p:spPr bwMode="auto">
          <a:xfrm>
            <a:off x="3473484" y="1123950"/>
            <a:ext cx="5608809" cy="4167969"/>
          </a:xfrm>
          <a:prstGeom prst="rect">
            <a:avLst/>
          </a:prstGeom>
          <a:noFill/>
        </p:spPr>
      </p:pic>
      <p:sp>
        <p:nvSpPr>
          <p:cNvPr id="4" name="Slide Number Placeholder 3"/>
          <p:cNvSpPr>
            <a:spLocks noGrp="1"/>
          </p:cNvSpPr>
          <p:nvPr>
            <p:ph type="sldNum" sz="quarter" idx="12"/>
          </p:nvPr>
        </p:nvSpPr>
        <p:spPr/>
        <p:txBody>
          <a:bodyPr/>
          <a:lstStyle/>
          <a:p>
            <a:fld id="{B035A847-A378-904F-ACB7-6E9049E7A8F5}" type="slidenum">
              <a:rPr lang="en-US" smtClean="0"/>
              <a:pPr/>
              <a:t>8</a:t>
            </a:fld>
            <a:endParaRPr lang="en-US" dirty="0"/>
          </a:p>
        </p:txBody>
      </p:sp>
      <p:sp>
        <p:nvSpPr>
          <p:cNvPr id="2" name="Title 1"/>
          <p:cNvSpPr>
            <a:spLocks noGrp="1"/>
          </p:cNvSpPr>
          <p:nvPr>
            <p:ph type="title" idx="4294967295"/>
          </p:nvPr>
        </p:nvSpPr>
        <p:spPr>
          <a:xfrm>
            <a:off x="0" y="1123950"/>
            <a:ext cx="2947988" cy="4600575"/>
          </a:xfrm>
        </p:spPr>
        <p:txBody>
          <a:bodyPr/>
          <a:lstStyle/>
          <a:p>
            <a:r>
              <a:rPr lang="en-CA" dirty="0"/>
              <a:t>Coaching</a:t>
            </a:r>
          </a:p>
        </p:txBody>
      </p:sp>
      <p:sp>
        <p:nvSpPr>
          <p:cNvPr id="6" name="Content Placeholder 2"/>
          <p:cNvSpPr txBox="1">
            <a:spLocks/>
          </p:cNvSpPr>
          <p:nvPr/>
        </p:nvSpPr>
        <p:spPr>
          <a:xfrm>
            <a:off x="1531499" y="5232403"/>
            <a:ext cx="9492778" cy="98424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sz="600" dirty="0"/>
          </a:p>
          <a:p>
            <a:pPr algn="ctr">
              <a:buNone/>
            </a:pPr>
            <a:r>
              <a:rPr lang="en-US" sz="2800" b="1" dirty="0">
                <a:solidFill>
                  <a:srgbClr val="FF0000"/>
                </a:solidFill>
              </a:rPr>
              <a:t>A coach’s priority is to promote </a:t>
            </a:r>
            <a:r>
              <a:rPr lang="en-US" sz="2800" b="1" i="1" dirty="0">
                <a:solidFill>
                  <a:srgbClr val="FF0000"/>
                </a:solidFill>
              </a:rPr>
              <a:t>improvement</a:t>
            </a:r>
            <a:endParaRPr lang="en-CA" sz="2000" i="1" dirty="0"/>
          </a:p>
        </p:txBody>
      </p:sp>
    </p:spTree>
    <p:custDataLst>
      <p:tags r:id="rId1"/>
    </p:custDataLst>
    <p:extLst>
      <p:ext uri="{BB962C8B-B14F-4D97-AF65-F5344CB8AC3E}">
        <p14:creationId xmlns:p14="http://schemas.microsoft.com/office/powerpoint/2010/main" val="232211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54B9-BD8A-5C4D-A637-B3533E069441}"/>
              </a:ext>
            </a:extLst>
          </p:cNvPr>
          <p:cNvSpPr>
            <a:spLocks noGrp="1"/>
          </p:cNvSpPr>
          <p:nvPr>
            <p:ph type="title"/>
          </p:nvPr>
        </p:nvSpPr>
        <p:spPr>
          <a:xfrm>
            <a:off x="252919" y="1123837"/>
            <a:ext cx="2947482" cy="4601183"/>
          </a:xfrm>
        </p:spPr>
        <p:txBody>
          <a:bodyPr>
            <a:normAutofit/>
          </a:bodyPr>
          <a:lstStyle/>
          <a:p>
            <a:r>
              <a:rPr lang="en-US" dirty="0"/>
              <a:t>Coaches …</a:t>
            </a:r>
          </a:p>
        </p:txBody>
      </p:sp>
      <p:graphicFrame>
        <p:nvGraphicFramePr>
          <p:cNvPr id="7" name="Content Placeholder 2">
            <a:extLst>
              <a:ext uri="{FF2B5EF4-FFF2-40B4-BE49-F238E27FC236}">
                <a16:creationId xmlns:a16="http://schemas.microsoft.com/office/drawing/2014/main" id="{CDBF9955-3136-4DD4-BF47-B64D0CE4DF59}"/>
              </a:ext>
            </a:extLst>
          </p:cNvPr>
          <p:cNvGraphicFramePr/>
          <p:nvPr>
            <p:extLst>
              <p:ext uri="{D42A27DB-BD31-4B8C-83A1-F6EECF244321}">
                <p14:modId xmlns:p14="http://schemas.microsoft.com/office/powerpoint/2010/main" val="117855912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98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2882</Words>
  <Application>Microsoft Macintosh PowerPoint</Application>
  <PresentationFormat>Widescreen</PresentationFormat>
  <Paragraphs>275</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Corbel</vt:lpstr>
      <vt:lpstr>Lucida Grande</vt:lpstr>
      <vt:lpstr>Times</vt:lpstr>
      <vt:lpstr>Verdana</vt:lpstr>
      <vt:lpstr>Wingdings 2</vt:lpstr>
      <vt:lpstr>Frame</vt:lpstr>
      <vt:lpstr>On the Road  to Competency Based Medical Education!</vt:lpstr>
      <vt:lpstr>Part 2: Supervisors as Coaches</vt:lpstr>
      <vt:lpstr>Workplace Based Assessments</vt:lpstr>
      <vt:lpstr>THREE KINDS OF FEEDBACK*</vt:lpstr>
      <vt:lpstr>CBME Coaching Model</vt:lpstr>
      <vt:lpstr>A Coach…</vt:lpstr>
      <vt:lpstr>How is coaching different?</vt:lpstr>
      <vt:lpstr>Coaching</vt:lpstr>
      <vt:lpstr>Coaches …</vt:lpstr>
      <vt:lpstr>Growth Mindset</vt:lpstr>
      <vt:lpstr>CBME: Paradigm Shift</vt:lpstr>
      <vt:lpstr>PowerPoint Presentation</vt:lpstr>
      <vt:lpstr>Coaching in the Moment is…</vt:lpstr>
      <vt:lpstr>Coaching in the Moment:  A Process</vt:lpstr>
      <vt:lpstr>   </vt:lpstr>
      <vt:lpstr>PowerPoint Presentation</vt:lpstr>
      <vt:lpstr>PowerPoint Presentation</vt:lpstr>
      <vt:lpstr>PowerPoint Presentation</vt:lpstr>
      <vt:lpstr>Key Words for Helpful Coaching Conversations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Road  to Competency Based Medical Education!</dc:title>
  <dc:creator>JoAnn Corey</dc:creator>
  <cp:lastModifiedBy>JoAnn Corey</cp:lastModifiedBy>
  <cp:revision>36</cp:revision>
  <dcterms:created xsi:type="dcterms:W3CDTF">2019-06-12T03:00:55Z</dcterms:created>
  <dcterms:modified xsi:type="dcterms:W3CDTF">2021-02-06T12:15:23Z</dcterms:modified>
</cp:coreProperties>
</file>