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A011F-6C20-4EB1-9D3C-7B39B082D029}" v="2" dt="2023-12-11T02:23:33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4629"/>
  </p:normalViewPr>
  <p:slideViewPr>
    <p:cSldViewPr snapToGrid="0">
      <p:cViewPr varScale="1">
        <p:scale>
          <a:sx n="66" d="100"/>
          <a:sy n="66" d="100"/>
        </p:scale>
        <p:origin x="4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1T02:10:40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89 129,'866'0,"-861"0,1 0,-1 0,0 1,0 0,0-1,1 2,-1-1,0 1,0 0,0 0,-1 0,1 0,0 1,-1 0,0 0,0 0,0 1,0-1,0 1,5 6,-6-7,0-1,0 1,0-1,1 0,-1 0,1 0,0-1,-1 1,1-1,0 0,0 0,0-1,0 1,0-1,0 1,0-1,0-1,0 1,0 0,0-1,5-1,12-4,-1 0,36-16,-35 13,20-7,1 2,0 1,1 3,0 1,1 2,0 2,0 2,44 3,485 3,-307-5,-225 0,0-2,64-16,9 0,55 2,189 6,-253 12,-23-2,0 4,82 13,-104-10,-48-5,1 0,-1 1,0 0,0 1,19 6,-30-8,0 0,0 1,0-1,0 0,0 1,0-1,0 1,0-1,0 1,0 0,0-1,0 1,-1 0,1 0,0 0,0-1,-1 1,1 0,-1 0,1 0,-1 0,1 0,-1 0,1 0,-1 0,0 2,0-1,0-1,-1 1,1 0,-1-1,1 1,-1 0,0-1,0 1,0-1,0 0,0 1,0-1,0 0,0 1,-2 0,-7 6,0 0,-1 0,-16 8,23-13,4-3,0 0,0 0,0 0,0 0,1 0,-1 0,0 0,0 0,0 0,0 0,0 0,0 0,0 0,1 0,-1 0,0 1,0-1,0 0,0 0,0 0,0 0,0 0,0 0,0 0,0 0,0 1,0-1,1 0,-1 0,0 0,0 0,0 0,0 0,0 1,0-1,0 0,0 0,0 0,0 0,-1 0,1 1,0-1,0 0,0 0,0 0,0 0,0 0,0 0,0 0,0 1,0-1,0 0,0 0,-1 0,1 0,0 0,0 0,0 0,0 0,0 0,0 0,0 0,-1 0,1 0,0 0,0 0,0 1,18 1,25-1,746-4,-708-1,137-25,-82 8,-108 17,145-19,191 0,894 25,-1248-2,0 0,0 1,0 0,-1 0,1 1,16 6,-23-7,0 0,0 1,-1-1,1 1,-1-1,1 1,-1 0,0 0,1 0,-1 1,0-1,-1 0,1 1,0-1,-1 1,1-1,-1 1,0 0,0 0,0 0,0 0,0-1,-1 1,1 0,-1 5,0 13,-2 1,0-1,-1 0,-1-1,-1 1,-11 26,-3 19,-12 14,22-61,1 0,-7 27,-3 27,-34 166,46-210,-2 0,-1 0,-2-1,0 0,-17 28,-4 11,14-33,-2 0,-2-2,0-1,-46 48,0 4,4 6,37-49,-44 51,65-85,-1 0,0-1,0 1,-1-1,1 0,-1-1,-14 6,20-9,0 0,0 0,0 0,0 0,0-1,0 1,0-1,0 1,-1-1,1 0,0 0,0 1,0-2,0 1,0 0,0 0,0-1,-1 1,1-1,0 0,0 1,0-1,1 0,-1 0,0 0,0-1,0 1,1 0,-1-1,1 1,-1-1,1 1,-1-1,1 0,0 0,-2-2,-13-43,15 40,-1 0,0 0,0 0,-1 0,0 0,-1 0,1 1,-1-1,0 1,-1 0,1 0,-1 1,-1-1,-10-8,0 4,1 0,-1 1,-1 1,0 1,0 0,0 1,-1 1,0 1,0 0,0 1,-1 1,1 1,-24 1,-763 2,776 0,-56 9,55-6,-53 3,62-8,-6 0,1 1,-1 0,1 2,-32 8,-409 129,187-53,33-9,-230 62,410-129,0-3,-1-3,-130-6,65-1,110 1,-1-1,1-1,0-1,-37-11,-89-39,22 7,6 6,-165-82,265 111,0-1,2 0,-26-23,27 21,-1 0,-1 1,-26-15,19 17,1 1,-1 2,-1 0,0 2,-43-6,6 7,-86 2,138 4,-63 2,1-3,-1-3,-142-27,193 24,-44-10,-67-26,76 23,49 18,0 0,1-2,-1 1,1-1,0 0,0-1,1-1,-1 1,1-2,0 1,1-1,-1 0,-10-13,-101-156,89 123,15 26,-26-37,34 54,1 0,0-1,1 0,1 0,-1 0,2-1,-1 0,2 0,-4-20,3-2,1 0,3-42,0 62,0 3,-1 0,-1 1,0 0,0-1,-1 1,0 0,-1 0,0 0,0 1,-1-1,0 1,-1 0,-8-9,12 15,0 1,0-1,0 1,1-1,-1 0,1 1,0-1,-1 0,1 0,1 0,-1 0,0 0,1 0,-1 0,1 0,0 0,0 0,0-1,1 1,-1 0,1 0,-1 0,1 0,0 0,0 0,1 1,-1-1,0 0,4-4,0 2,1 0,-1 1,1-1,0 1,0 1,0-1,0 1,1 0,-1 0,1 1,13-3,52-11,0 4,1 3,145 0,816 10,-784-19,-168 10,-53 3,49-13,9-2,57 2,252 3,-350 13,57-9,37-2,280-8,-358 17,52-8,66-2,515 15,-664 1,1 1,-1 2,39 11,-36-8,0-1,48 3,-31-5,87 19,-9-1,-89-15,-1 1,0 3,-1 1,56 27,70 24,75-8,-121-32,-109-21,0 1,0 0,0 0,-1 1,1 0,-1 0,0 1,-1 0,0 0,10 11,-7-8,0 1,0-2,1 1,16 8,48 31,-61-38,0 0,1 0,0-2,1 1,18 5,-6-6,-1-1,1-1,0-2,0-1,55-1,32 0,104-6,-216 4,1 0,-1-1,1 1,-1-1,0 0,1 0,-1 0,0-1,0 1,0-1,0 0,0 0,0 0,0 0,0 0,-1 0,1-1,-1 1,0-1,0 0,0 0,0 0,0 0,0 0,-1 0,0 0,1-1,0-6,0-3,0-1,-1 0,0 0,-2 0,1 0,-4-14,3 23,0 0,0 1,-1-1,0 1,0-1,0 1,0 0,-1-1,1 1,-1 0,0 1,0-1,-1 1,1-1,-1 1,0 0,0 0,0 0,0 1,0 0,0-1,-1 1,1 1,-1-1,0 1,1 0,-7-1,-17-3,0 1,0 1,-43 2,48 1,-804 0,343 2,464-4,1 0,-1-1,1-1,0-1,-34-14,-45-10,-10 11,-181-6,-112 29,333 1,0 3,-94 27,12-3,-9 5,78-17,59-17,-1-1,-33 1,37-3,0 0,1 1,-1 0,-30 10,-3 3,0-2,0-2,-99 7,88-10,-74 20,88-15,-2-3,-94 6,133-15,0 1,0 0,1 1,-1 0,-21 10,-38 8,9-14,-1-4,-88-5,31-1,97 1,0 0,0-1,-39-12,-40-6,44 15,-1 3,1 2,0 3,0 2,0 3,0 2,1 3,0 2,-74 29,-363 126,367-130,82-22,-55 28,61-26,-77 26,46-34,188-42,-53 15,1 4,1 3,132-2,-131 9,73-11,-42 2,-10 0,-42 5,61-2,-37 9,126-16,-74-4,244-44,-2-32,494-147,-608 196,-139 28,-74 12,0 2,0 1,40 2,-60 2,-1 1,1 0,0 1,-1 1,0 1,0 0,0 2,26 13,-15-3,1-1,1-2,0-1,56 17,-48-21,-3 1,1-1,0-3,63 5,-48-11,3 0,0 2,0 2,85 18,404 111,-168-15,-344-106,0-2,8 4,60 29,-81-34,1-1,0-1,0-1,0-1,1 0,-1-2,26 2,144-4,-87-4,-50 4,-33 1,1-1,-1-1,0-1,0-1,0 0,0-2,33-10,150-60,-202 73,0 1,-1 0,1 0,0 0,0 0,-1 0,1-1,0 1,0 0,0 0,0 0,-1-1,1 1,0 0,0 0,0 0,0-1,0 1,-1 0,1 0,0-1,0 1,0 0,0 0,0-1,0 1,0 0,0-1,0 1,0 0,0 0,0-1,0 1,0 0,0 0,1-1,-1 1,0 0,0 0,0-1,0 1,0 0,1 0,-1 0,0-1,0 1,0 0,0 0,1 0,-1 0,0-1,0 1,1 0,-1 0,0 0,0 0,1 0,-1 0,0 0,0 0,1 0,-1 0,0 0,0 0,1 0,-1 0,1 0,-27-8,21 6,-250-77,-135-33,-115 38,323 53,-55 0,-240 11,202-3,-9 1,267 12,-58-1,1 3,-1 4,-135 28,-127 54,180-38,74-22,-124 26,-195 2,367-48,-62 23,-18 5,83-30,0-1,-63 0,715-26,-539 16,126-12,-72 6,197 10,-152 3,-90 2,-1 3,151 31,167 67,-320-80,201 70,-266-91,0 0,1-1,-1-1,1-2,-1 0,29-4,23 1,36-1,211-33,-232 26,-62 9,-1-1,0-1,37-10,87-30,-150 44,-1 0,1 0,-1 0,1 0,0-1,-1 1,1 0,-1 0,1 0,0-1,-1 1,1 0,-1 0,1-1,0 1,0 0,-1-1,1 1,0-1,-1 1,1 0,0-1,0 1,0-1,0 1,-1 0,1-1,0 1,0-1,0 1,0-1,0 1,0-1,0 1,0-1,0 1,0 0,0-1,0 1,1-1,-1 1,0-1,0 1,0 0,1-1,-1 1,0-1,0 1,1 0,-1-1,0 1,1 0,-1-1,0 1,1 0,-1 0,1-1,-1 1,0 0,1 0,-1 0,1 0,-1-1,1 1,-1 0,1 0,-45-17,38 15,-85-24,-1 4,0 4,-178-11,-297 26,286 6,75-1,-241 32,63 12,160-28,128-13,-91 17,1-6,78-4,22-1,44-5,-51 1,73-7,1-1,1 1,0 1,-1 1,1 0,0 1,0 1,-24 9,-117 43,50-20,43-16,0-3,-81 10,64-13,46-8,25-5,1 1,-1 0,0 1,0 0,1 1,0 0,-18 10,16-8,-1-1,1 0,-1-1,0-1,-1 0,1-1,-18 0,-19 5,37-5,-57 11,-1-3,-87 0,-568-11,691-3,30-4,22-4,20-4,1 2,0 1,1 2,0 2,61-7,-66 9,1-1,-2-1,62-27,-59 21,0 2,70-17,247-28,-316 49,43-17,-53 16,0 2,0 0,0 2,34-4,24 6,67-7,130-15,-88 11,-38 5,3 0,-96 8,0-3,62-12,-36 2,123-5,-19 3,-62 2,1 5,205 10,-316 3,-1 2,1-1,-1 2,0 1,25 12,27 8,-15-9,-7-3,-1 1,69 35,-59-25,-47-23,-1 1,0 0,0 0,0 1,-1 1,1-1,-1 2,-1-1,1 1,-1 1,9 9,-17-16,0-1,1 1,-1 0,0 0,1-1,-1 1,0 0,0 0,0-1,0 1,0 0,1 0,-1 0,-1-1,1 1,0 0,0 0,0 0,0-1,-1 1,1 0,0 0,-1-1,1 1,0 0,-1 0,1-1,-1 1,1-1,-1 1,1 0,-1-1,0 1,1-1,-1 1,0-1,1 0,-1 1,0-1,0 0,1 1,-1-1,0 0,0 0,-1 1,-44 10,40-10,-101 12,-1-5,-177-10,96-1,90 4,1 4,-113 21,94-7,-2-5,-147-3,189-10,0 3,-93 17,-10 30,142-43,-59 22,-16 4,29-6,65-21,-1 0,-28 6,286-56,-75 10,2 8,185-5,-319 30,-1 1,51 8,-65-6,-1 1,0 1,0 0,-1 1,1 1,25 15,21 16,97 44,-140-70,-18-12,0 0,0 0,0 1,0-1,0 0,0 0,0 1,0-1,0 0,0 0,0 0,0 1,-1-1,1 0,0 0,0 1,0-1,0 0,0 0,0 0,-1 1,1-1,0 0,0 0,0 0,0 0,-1 1,1-1,0 0,0 0,-1 0,1 0,0 0,0 0,0 0,-1 0,1 0,0 0,0 0,-1 0,-45 5,-823-1,432-7,300 1,-148 5,178 9,57-5,-60 0,81-8,1 2,0 1,-49 10,46-6,-1-2,-36 1,-45 6,68-5,-57 1,62-5,-81 13,-86 21,84-16,116-19,-1 0,1 1,-1 0,1 0,0 1,0-1,0 2,1-1,-1 1,1 0,-7 6,9-7,1 1,0 0,0 0,0 1,0-1,1 1,-1-1,1 1,0 0,1 0,-1 0,1 0,0 0,0 0,1 0,-1 9,1-11,0 0,0 0,0 0,0 0,0-1,0 1,1 0,-1 0,1 0,0 0,0-1,0 1,0 0,1-1,-1 1,1-1,-1 1,1-1,0 0,0 0,0 0,0 0,0 0,4 2,0-1,1 0,0-1,0 0,0 0,0 0,1-1,-1-1,14 1,443-1,-188-4,964 4,-1214-2,-1-1,1 0,43-14,-39 9,0 1,32-2,85 8,-105 3,-1-2,0-2,56-9,30-5,-91 13,-1-1,60-15,-60 10,1 2,0 1,59-2,113 10,-71 1,-56-4,115-17,-121 11,151 6,-100 3,-71-2,-22-2,0 2,0 1,0 1,-1 2,1 1,-1 2,35 11,11 8,1-3,114 17,-179-37,21 3,1 2,1-2,57 1,-86-7,-4 0,-1 0,0-1,1 1,-1 1,1-1,-1 0,0 1,1 0,-1 0,0 0,0 0,0 0,4 3,-9-3,0 1,-1 0,1-1,-1 1,1-1,-1 1,1-1,-1 0,0 0,1-1,-1 1,-5 0,1 1,-19 6,-1-2,-48 5,42-8,-43 12,-24 10,-1-5,-1-4,-205 4,261-18,-51 9,-40 2,84-14,20 0,0 2,0 1,-58 11,47-6,1-2,-1-2,0-2,-50-5,-8 2,69 2,5 1,0-1,0-2,0 0,0-2,-33-9,23 3,1 2,-2 1,-65-3,-122 11,91 2,95-1,0 2,-69 16,-2 0,93-16,1 0,0 1,-23 9,25-8,0 0,-1-1,0-1,-23 3,-61 5,49-5,-67 1,-1101-9,1206 0,1-1,-1 0,1-1,0 0,0-1,0-1,1 0,-1-1,-15-9,10 5,0 1,-1 1,-22-6,0 6,0 2,0 2,-1 2,-79 5,19 0,78-3,12 1,0-1,0 0,1-1,-20-4,13-1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1T02:11:22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2979 32,'2089'0,"-2072"1,0 1,0 1,17 4,39 5,62 0,39 2,66-16,-82-2,172 20,-80 29,-74 7,-135-44,0-1,58 2,22 3,85 18,-128-23,147-6,-97-4,12 5,152-5,-283 2,0-1,0-1,-1 1,1-1,-1-1,0 0,0 0,0 0,-1-1,1 0,-1-1,0 0,0 0,-1 0,0-1,0 0,-1 0,0 0,0-1,0 0,-1 0,0 0,-1 0,0 0,0-1,-1 0,0 0,0 1,-1-1,0-14,-1 21,0-1,0 1,-1-1,0 1,1 0,-1 0,0-1,0 1,0 0,0 0,0 0,-1 0,1 0,0 0,-1 0,0 1,1-1,-1 0,0 1,0-1,0 1,0 0,0 0,0 0,0 0,-1 0,1 0,0 0,0 1,-1-1,1 1,-1 0,-1 0,-14-2,1 1,-1 0,-27 4,21-2,-899 4,498-7,393 3,-55 11,54-7,-46 3,25-7,-20 0,-78 12,71-3,25-3,-84 20,91-15,-55 4,49-8,-218 39,235-42,0-1,0-2,-54-4,-59 3,125 3,1 0,-34 12,36-9,-2 0,-39 4,1-7,-74 9,52-4,-1-4,-102-7,51 0,52 2,-107 15,-72 27,-9 0,150-19,-203 10,191-21,-3-1,93-10,-35-1,-111 14,9 25,125-24,1-3,-99 8,41-7,71-7,-50 1,52-6,0 1,-1 2,1 2,-58 15,72-14,-1-2,-31 1,-40 8,61-7,-1-2,-1-2,-61-4,58 0,0 2,-75 10,57-3,-1-3,0-2,-65-6,8 0,55 4,-75-3,138 3,0-1,1 0,-1 0,0 0,0 0,0 0,0 0,0 0,0 0,0-1,0 1,0 0,0 0,0-1,0 1,0-1,0 1,1-1,-1 1,0-1,0 1,1-1,-1 0,0 1,1-1,-1 0,0 0,0-1,1 1,1-1,0 1,0 0,-1-1,1 1,0 0,0 0,0 0,0-1,0 1,1 0,-1 0,0 1,0-1,3-1,67-33,-67 33,33-14,1 1,1 2,0 2,0 1,1 2,1 2,-1 2,67 1,369 6,-269-5,-177 4,56 10,-55-7,45 3,685-6,-369-5,-357 5,-1 2,0 1,37 10,-36-7,0-1,0-2,38 1,-1-9,116-21,-116 13,118-5,-137 13,0-2,52-13,-91 15,50-5,0 2,89 4,39-2,-104-8,-52 6,42-2,49-7,-51 4,0 1,-33 3,61-1,-57 7,34 0,1 3,89 14,-107-4,-23-3,-1-2,73 2,549-11,-644 4,1-1,35 10,-34-7,0 0,26 1,-32-5,-7 0,0 0,0 1,1-1,-2 1,15 4,-19-4,0 0,0 0,0 0,0 0,0 1,-1-1,1 0,0 1,-1 0,1-1,-1 1,1 0,-1 0,0 0,0 0,0 0,0 0,0 0,0 0,0 0,-1 0,1 0,-1 3,11 56,-4 1,-1 102,-6-156,0 1,0 0,1-1,0 1,1 0,-1-1,2 1,-1-1,1 0,1 0,-1 0,1 0,1-1,-1 1,1-1,0 0,1-1,0 1,0-1,13 10,-7-9,0 0,1-1,0-1,0 0,0-1,0 0,19 2,0-2,0-2,35-2,-58 0,0 1,-1 0,1 0,0 1,-1 1,1-1,-1 1,0 1,0-1,0 1,11 8,-19-12,0 0,0 0,0 0,0 0,0 0,-1 0,1 0,0 0,0 1,0-1,0 0,0 0,-1 0,1 0,0 0,0 0,0 0,0 0,0 1,-1-1,1 0,0 0,0 0,0 0,0 0,0 1,0-1,0 0,0 0,0 0,0 0,0 1,0-1,0 0,0 0,0 0,0 0,0 1,0-1,0 0,0 0,0 0,0 1,0-1,0 0,0 0,0 0,0 0,0 0,0 1,1-1,-1 0,0 0,0 0,0 0,0 0,0 0,0 1,1-1,-1 0,0 0,0 0,0 0,0 0,1 0,-1 0,0 0,0 0,-25 5,-32-3,-63-5,-187-27,281 24,0-1,-31-12,32 10,0 1,-37-6,-392-40,365 47,-142 7,96 2,-1915-2,2001 3,1 2,-77 18,9-2,104-18,0 0,0 1,1 0,-14 7,-28 9,2-8,0-3,0-2,-58 1,-162-10,92-2,-266-15,-32 10,279 12,-258-3,424 2,-55 9,-22 2,105-13,0 0,0 0,1 0,-1 1,0-1,0 1,1 0,-1 0,0 1,1-1,-1 1,1 0,0 0,-1 0,-4 4,3 0,1-1,0 1,0 0,1 0,0 0,0 0,-4 14,-7 21,1 0,3 1,-10 82,11-80,6-35,1-1,1 1,-1 0,1 0,1-1,0 13,1-18,-1 0,1-1,0 1,0-1,0 1,0-1,0 1,1-1,-1 0,1 1,-1-1,1 0,0 0,0 0,0 0,0-1,0 1,0 0,1-1,-1 0,0 1,1-1,-1 0,1 0,3 1,20 3,-1 0,1-2,0 0,0-2,0-1,39-5,19 2,-17 0,-1-2,1-4,106-27,-32 7,175-13,-36-9,-210 34,1 3,0 3,108-3,1120 17,-704-5,-569 4,0 0,30 8,-28-5,45 3,721-21,-219-2,1 37,-508-17,-34-3,66 12,-76-10,1-1,-1-1,27-1,-26-1,1 1,41 8,-18-2,-1-1,1-3,77-5,60 4,-144 4,-1 2,1 2,-2 2,69 30,-88-34,-4-3,0-1,0 0,0-1,1-1,24 0,-17-1,45 8,-36-2,-25-6,0 1,0-1,0 2,0-1,-1 1,1 0,-1 1,1 0,-1 0,0 1,-1 0,1 1,11 10,-14-11,0 1,1 0,-2 1,1-1,-1 1,0 0,0 0,-1 0,5 14,-5-8,-1 1,0 0,-1 0,0 24,-1-5,1 0,10 55,-10-85,0 0,-1 0,1 0,-1 1,0-1,0 0,0 0,0 0,0 0,-1 0,1 0,-1 0,0 0,0 0,0 0,-1 0,-1 3,1-4,-1 0,1 0,0 0,-1 0,0 0,1-1,-1 0,0 1,0-1,0 0,1 0,-1 0,0-1,0 1,-1-1,1 0,-5 0,-24 2,-1-2,1-1,0-2,-1-1,1-1,1-2,-1-1,1-2,-31-14,-23-12,-2 3,-159-36,203 63,-1 1,0 2,-86 6,29-1,16-2,-25-2,0 5,-200 31,82-2,192-25,-54 1,26-3,-489 10,388-16,135-1,1-1,-35-8,14 2,-76-16,105 20,0 0,1-1,-23-11,-30-8,-14 4,-1 5,-111-7,-179 13,-171 11,519 1,1 2,1 1,-1 2,1 0,0 2,0 1,-26 15,-83 25,-126 8,261-58,-12 4,0 0,1 1,-1 0,-24 15,23-12,0 0,-1-1,-20 6,-18-2,0-1,0-3,-1-2,1-3,-1-2,0-3,-70-11,30-3,-239-33,261 41,5 0,-73 1,32 7,-117 4,180 2,1 1,0 3,1 1,-55 21,81-22,1 0,-27 17,28-15,0-1,-29 12,42-20,-1-1,1 1,0 0,0 0,0 1,1-1,-1 0,0 1,1 0,0 0,0-1,0 1,0 1,0-1,0 0,1 0,-1 1,1-1,0 1,0-1,0 1,0 6,-1 9,1 1,1-1,3 24,-1-8,-2-32,0 0,0 1,0-1,0 0,1 0,-1 0,1 0,0 0,0 0,0-1,0 1,0 0,1 0,-1-1,1 1,0-1,-1 1,1-1,0 1,4 1,-1-1,0 0,1-1,0 0,0 0,-1-1,1 1,0-1,0 0,12-1,499 3,-230-8,131 21,229-7,-462-21,64-2,-214 13,56-10,-53 5,47-1,1202 7,-594 1,-672-1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1T02:11:33.6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1,'2412'0,"-2406"0,0 0,1 0,-1 0,0 1,1 0,-1 0,0 0,0 1,0 0,11 5,-17-6,-1-1,1 1,-1 0,1-1,0 1,-1-1,0 1,1-1,-1 0,1 1,-1-1,1 0,-1 1,0-1,1 0,-1 0,0 1,1-1,-1 0,0 0,1 0,-1 0,0 0,0 0,1 0,-1 0,-1 0,-26 3,-429-2,220-3,201 4,-62 12,30-4,-60 16,108-18,20-8,0 1,-1-1,1 1,0-1,0 0,0 1,0-1,0 1,-1-1,1 1,0-1,0 1,0-1,0 0,0 1,0-1,1 1,-1-1,0 1,0-1,0 1,0-1,0 0,1 1,-1-1,0 1,1 0,1 1,1 1,0 0,-1-1,1 0,0 1,0-1,0 0,1-1,5 4,64 21,83 19,-99-30,136 27,-124-36,136-6,-82-3,-103 1,-1 0,0-1,1-1,35-13,41-7,-71 20,29-5,0 3,56 0,-145 5,-1-1,-45-10,44 6,0 1,-49 0,-42-4,12-8,-211-2,-490 19,785 2,0 1,-32 8,-5 0,4 0,39-6,0-1,-34 1,35-5,1 1,-1 2,-39 8,33-5,-48 3,53-8,1 2,0 1,-36 10,37-7,0-1,-1-2,1 0,-1-1,-43-2,365-14,13-2,574 16,-865-3,-1 0,0-1,1-1,32-11,1 0,-31 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824D5-2E2F-42FB-85DC-821109A3006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E0C9-F58E-4DC3-94F4-303F9F73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Introductions: Parveen, Lisa; who is in the room…how many new to their role, how many “experienced” in their role</a:t>
            </a:r>
          </a:p>
          <a:p>
            <a:r>
              <a:rPr lang="en-US" dirty="0"/>
              <a:t>Washrooms</a:t>
            </a:r>
          </a:p>
          <a:p>
            <a:r>
              <a:rPr lang="en-US" dirty="0"/>
              <a:t>General structure of the evening</a:t>
            </a:r>
          </a:p>
          <a:p>
            <a:r>
              <a:rPr lang="en-US" dirty="0"/>
              <a:t>Why are we gathering?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E0C9-F58E-4DC3-94F4-303F9F733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 accreditation standard that requires that learners understand the purpose of the competence committee and the processes related to their function</a:t>
            </a:r>
          </a:p>
          <a:p>
            <a:r>
              <a:rPr lang="en-US" dirty="0"/>
              <a:t>Show of hands…..who feels that their residents have a good understanding of CC? who feels there is still some work to do there? Who has no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E0C9-F58E-4DC3-94F4-303F9F733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 accreditation standard that requires that learners understand the purpose of the competence committee and the processes related to their function</a:t>
            </a:r>
          </a:p>
          <a:p>
            <a:r>
              <a:rPr lang="en-US" dirty="0"/>
              <a:t>Show of hands…..who feels that their residents have a good understanding of CC? who feels there is still some work to do there? Who has no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E0C9-F58E-4DC3-94F4-303F9F733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2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C591C09-04EE-41A7-BC35-466CD880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61A93EF-6717-364F-D29F-EE34DCAC5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433"/>
          <a:stretch/>
        </p:blipFill>
        <p:spPr>
          <a:xfrm>
            <a:off x="-1" y="0"/>
            <a:ext cx="12191979" cy="6858000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24691-551D-AF8B-91BA-89A090AD3BF9}"/>
              </a:ext>
            </a:extLst>
          </p:cNvPr>
          <p:cNvSpPr txBox="1"/>
          <p:nvPr/>
        </p:nvSpPr>
        <p:spPr>
          <a:xfrm>
            <a:off x="2178996" y="5350213"/>
            <a:ext cx="804477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Competence Committee Chairs’ Forum</a:t>
            </a:r>
          </a:p>
          <a:p>
            <a:pPr algn="ctr"/>
            <a:r>
              <a:rPr lang="en-US" sz="2800" b="1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5145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3D84-E064-8AA8-772B-5CDC1B03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60" cy="1828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Agenda: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21482-5196-F4DB-D654-231FD77E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6" y="2097157"/>
            <a:ext cx="5547360" cy="3973531"/>
          </a:xfrm>
        </p:spPr>
        <p:txBody>
          <a:bodyPr>
            <a:normAutofit/>
          </a:bodyPr>
          <a:lstStyle/>
          <a:p>
            <a:r>
              <a:rPr lang="en-US" b="1" dirty="0"/>
              <a:t>Welcome &amp; Orientation</a:t>
            </a:r>
          </a:p>
          <a:p>
            <a:r>
              <a:rPr lang="en-US" b="1" dirty="0"/>
              <a:t>What’s new? CBD 2.0 Update</a:t>
            </a:r>
          </a:p>
          <a:p>
            <a:r>
              <a:rPr lang="en-US" b="1" dirty="0" err="1"/>
              <a:t>Followup</a:t>
            </a:r>
            <a:r>
              <a:rPr lang="en-US" b="1" dirty="0"/>
              <a:t> CBME Retreat</a:t>
            </a:r>
          </a:p>
          <a:p>
            <a:r>
              <a:rPr lang="en-US" b="1" dirty="0"/>
              <a:t>The Learner &amp; the Competence Committee</a:t>
            </a:r>
          </a:p>
          <a:p>
            <a:r>
              <a:rPr lang="en-US" b="1" dirty="0"/>
              <a:t>Competence Committees &amp; CQI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81E128-780E-C4D0-FB78-06BB3632FE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989" r="23334" b="-2"/>
          <a:stretch/>
        </p:blipFill>
        <p:spPr>
          <a:xfrm>
            <a:off x="6747404" y="952500"/>
            <a:ext cx="4804105" cy="5118188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9625D53-AF20-4FA5-A107-0467640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ACFA3A88-BE9B-4766-8AA5-E2A9B5C4BB10}" type="datetime1">
              <a:rPr lang="en-US" smtClean="0"/>
              <a:pPr>
                <a:spcAft>
                  <a:spcPts val="600"/>
                </a:spcAft>
              </a:pPr>
              <a:t>5/9/2024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936915-9740-4DE1-9465-4DC7FD64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7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55C3-AF08-786D-38CF-59DD32F0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What’s new? CBD 2.0  Update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15B3FA-C233-CCA7-CD7C-37B30F204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3683" y="4671390"/>
            <a:ext cx="1840615" cy="14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B9F9-6DB8-AA33-39B5-09C60ED9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Followup from CBME Retreat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7312-E61E-832F-8902-C1B08E8DB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1919493"/>
            <a:ext cx="10995660" cy="4029074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b="1"/>
              <a:t>What did the CC group have to say?</a:t>
            </a:r>
          </a:p>
          <a:p>
            <a:endParaRPr lang="en-US" b="1"/>
          </a:p>
          <a:p>
            <a:r>
              <a:rPr lang="en-US" b="1"/>
              <a:t>EPA report:</a:t>
            </a:r>
          </a:p>
          <a:p>
            <a:pPr lvl="1"/>
            <a:r>
              <a:rPr lang="en-US" b="1"/>
              <a:t>Faculty do fewer but higher quality observations</a:t>
            </a:r>
          </a:p>
          <a:p>
            <a:pPr lvl="1"/>
            <a:r>
              <a:rPr lang="en-US" b="1"/>
              <a:t>Modify the EPA observation form:</a:t>
            </a:r>
          </a:p>
          <a:p>
            <a:pPr lvl="2"/>
            <a:r>
              <a:rPr lang="en-US" b="1"/>
              <a:t>Move narrative to the top</a:t>
            </a:r>
          </a:p>
          <a:p>
            <a:pPr lvl="1"/>
            <a:r>
              <a:rPr lang="en-US" b="1"/>
              <a:t>Maybe some things don’t need to be EPAs? Eg handover</a:t>
            </a:r>
          </a:p>
          <a:p>
            <a:pPr lvl="1"/>
            <a:r>
              <a:rPr lang="en-US" b="1"/>
              <a:t>Remove milestones?</a:t>
            </a:r>
          </a:p>
          <a:p>
            <a:endParaRPr lang="en-US" b="1"/>
          </a:p>
          <a:p>
            <a:r>
              <a:rPr lang="en-US" b="1"/>
              <a:t>Engage CCCs in Specialty Committee discussions around CBD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0892F-C4B0-C21A-D917-006DA218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44" y="1489900"/>
            <a:ext cx="3534154" cy="43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284D-D0A6-2443-B0DB-3DA9543E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87312"/>
            <a:ext cx="5547360" cy="1828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Learners &amp; the Competence Committee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88D9F9BB-08AC-4DDA-BFD1-DA29A99B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466064"/>
            <a:ext cx="7917655" cy="3983471"/>
          </a:xfrm>
        </p:spPr>
        <p:txBody>
          <a:bodyPr>
            <a:normAutofit/>
          </a:bodyPr>
          <a:lstStyle/>
          <a:p>
            <a:r>
              <a:rPr lang="en-US" b="1" dirty="0"/>
              <a:t>Do your learners understand how your competence committee works?</a:t>
            </a:r>
          </a:p>
          <a:p>
            <a:r>
              <a:rPr lang="en-US" b="1" dirty="0"/>
              <a:t>Summative vs Formative role of the CC</a:t>
            </a:r>
          </a:p>
          <a:p>
            <a:r>
              <a:rPr lang="en-US" b="1" dirty="0"/>
              <a:t>How does the Academic Coach fit into this?</a:t>
            </a:r>
          </a:p>
          <a:p>
            <a:r>
              <a:rPr lang="en-US" b="1" dirty="0"/>
              <a:t>When does the learning plan become something else?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C35147-CD78-0F5A-C676-E90BCBA86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8705" y="952500"/>
            <a:ext cx="2929901" cy="5118188"/>
          </a:xfrm>
          <a:prstGeom prst="rect">
            <a:avLst/>
          </a:prstGeom>
          <a:noFill/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9625D53-AF20-4FA5-A107-0467640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ACFA3A88-BE9B-4766-8AA5-E2A9B5C4BB10}" type="datetime1">
              <a:rPr lang="en-US" smtClean="0"/>
              <a:pPr>
                <a:spcAft>
                  <a:spcPts val="600"/>
                </a:spcAft>
              </a:pPr>
              <a:t>5/9/2024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936915-9740-4DE1-9465-4DC7FD64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1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9C24B-F5F3-ED2C-203B-B90449A10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8" t="27248" r="15544" b="21014"/>
          <a:stretch/>
        </p:blipFill>
        <p:spPr>
          <a:xfrm>
            <a:off x="554478" y="719847"/>
            <a:ext cx="10963072" cy="56128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9799AE-EE6C-8453-F61B-F0D98E135816}"/>
                  </a:ext>
                </a:extLst>
              </p14:cNvPr>
              <p14:cNvContentPartPr/>
              <p14:nvPr/>
            </p14:nvContentPartPr>
            <p14:xfrm>
              <a:off x="2135016" y="1892016"/>
              <a:ext cx="2566800" cy="77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9799AE-EE6C-8453-F61B-F0D98E1358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016" y="1784016"/>
                <a:ext cx="267444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56C1AC-C81C-80BE-65C7-62696E67EE12}"/>
                  </a:ext>
                </a:extLst>
              </p14:cNvPr>
              <p14:cNvContentPartPr/>
              <p14:nvPr/>
            </p14:nvContentPartPr>
            <p14:xfrm>
              <a:off x="4898736" y="1716696"/>
              <a:ext cx="2964960" cy="85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56C1AC-C81C-80BE-65C7-62696E67EE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36" y="1608696"/>
                <a:ext cx="307260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5F5C88-E723-8017-2139-9B5B342C6337}"/>
                  </a:ext>
                </a:extLst>
              </p14:cNvPr>
              <p14:cNvContentPartPr/>
              <p14:nvPr/>
            </p14:nvContentPartPr>
            <p14:xfrm>
              <a:off x="6619896" y="2386296"/>
              <a:ext cx="1002960" cy="9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5F5C88-E723-8017-2139-9B5B342C63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66256" y="2278656"/>
                <a:ext cx="111060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284D-D0A6-2443-B0DB-3DA9543E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87312"/>
            <a:ext cx="5547360" cy="1828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Learners &amp; the Competence Committee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88D9F9BB-08AC-4DDA-BFD1-DA29A99B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466064"/>
            <a:ext cx="7917655" cy="3983471"/>
          </a:xfrm>
        </p:spPr>
        <p:txBody>
          <a:bodyPr>
            <a:normAutofit/>
          </a:bodyPr>
          <a:lstStyle/>
          <a:p>
            <a:r>
              <a:rPr lang="en-US" b="1" dirty="0"/>
              <a:t>How do we take CBD principles  of active learning to proactively identify issues before we need an EEP?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C35147-CD78-0F5A-C676-E90BCBA86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8705" y="952500"/>
            <a:ext cx="2929901" cy="5118188"/>
          </a:xfrm>
          <a:prstGeom prst="rect">
            <a:avLst/>
          </a:prstGeom>
          <a:noFill/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9625D53-AF20-4FA5-A107-0467640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ACFA3A88-BE9B-4766-8AA5-E2A9B5C4BB10}" type="datetime1">
              <a:rPr lang="en-US" smtClean="0"/>
              <a:pPr>
                <a:spcAft>
                  <a:spcPts val="600"/>
                </a:spcAft>
              </a:pPr>
              <a:t>5/9/2024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936915-9740-4DE1-9465-4DC7FD64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D34D-0040-4381-BB14-871387FA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8167343" cy="182879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Competence Committees &amp; CQI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2580D06-6FE4-4119-8751-FC50CB22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8" name="Content Placeholder 20">
            <a:extLst>
              <a:ext uri="{FF2B5EF4-FFF2-40B4-BE49-F238E27FC236}">
                <a16:creationId xmlns:a16="http://schemas.microsoft.com/office/drawing/2014/main" id="{88D9F9BB-08AC-4DDA-BFD1-DA29A99B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44" y="2217906"/>
            <a:ext cx="5547360" cy="3175088"/>
          </a:xfrm>
        </p:spPr>
        <p:txBody>
          <a:bodyPr>
            <a:normAutofit/>
          </a:bodyPr>
          <a:lstStyle/>
          <a:p>
            <a:r>
              <a:rPr lang="en-US" b="1" dirty="0"/>
              <a:t>What data do you need?</a:t>
            </a:r>
          </a:p>
          <a:p>
            <a:r>
              <a:rPr lang="en-US" b="1" dirty="0"/>
              <a:t>Are you getting it?</a:t>
            </a:r>
          </a:p>
          <a:p>
            <a:r>
              <a:rPr lang="en-US" b="1" dirty="0"/>
              <a:t>What is missing?</a:t>
            </a:r>
          </a:p>
          <a:p>
            <a:r>
              <a:rPr lang="en-US" b="1" dirty="0"/>
              <a:t>Where is the flexibility in the process?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ABD3DD-6FCD-858D-3273-4FBC86452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66" r="2" b="13942"/>
          <a:stretch/>
        </p:blipFill>
        <p:spPr>
          <a:xfrm>
            <a:off x="8210145" y="2217906"/>
            <a:ext cx="3341364" cy="3852782"/>
          </a:xfrm>
          <a:prstGeom prst="rect">
            <a:avLst/>
          </a:prstGeom>
          <a:noFill/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9625D53-AF20-4FA5-A107-0467640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ACFA3A88-BE9B-4766-8AA5-E2A9B5C4BB10}" type="datetime1">
              <a:rPr lang="en-US" smtClean="0"/>
              <a:pPr>
                <a:spcAft>
                  <a:spcPts val="600"/>
                </a:spcAft>
              </a:pPr>
              <a:t>5/9/2024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936915-9740-4DE1-9465-4DC7FD64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4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85CD-0D1D-3D50-AD4D-BDC4C38A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Other issues/questions/comments?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BEE660-173E-ADF1-B83B-C53DFFBB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1930" y="1639718"/>
            <a:ext cx="4029075" cy="402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3296C-D0B7-085B-7832-488BFB57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345" y="4085616"/>
            <a:ext cx="2104951" cy="21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6365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8926E46D3524383E320BF2BD01C23" ma:contentTypeVersion="6" ma:contentTypeDescription="Create a new document." ma:contentTypeScope="" ma:versionID="9eba129c379a6450a4c552cec027c7bf">
  <xsd:schema xmlns:xsd="http://www.w3.org/2001/XMLSchema" xmlns:xs="http://www.w3.org/2001/XMLSchema" xmlns:p="http://schemas.microsoft.com/office/2006/metadata/properties" xmlns:ns2="3936a66a-85f7-4065-865c-c73f2b22df5e" targetNamespace="http://schemas.microsoft.com/office/2006/metadata/properties" ma:root="true" ma:fieldsID="af65c6eec06e2a15e48ac54757557b95" ns2:_="">
    <xsd:import namespace="3936a66a-85f7-4065-865c-c73f2b22d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6a66a-85f7-4065-865c-c73f2b22df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829ECF-0758-48B4-AFD8-715FE4C82A24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936a66a-85f7-4065-865c-c73f2b22df5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581465-A093-4C5E-859E-0B1ADD62D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FA9FA5-09E6-4A7D-B897-4D6F9E3C2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36a66a-85f7-4065-865c-c73f2b22d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353</Words>
  <Application>Microsoft Office PowerPoint</Application>
  <PresentationFormat>Widescreen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 Medium</vt:lpstr>
      <vt:lpstr>Arial</vt:lpstr>
      <vt:lpstr>Calibri</vt:lpstr>
      <vt:lpstr>Univers Light</vt:lpstr>
      <vt:lpstr>TribuneVTI</vt:lpstr>
      <vt:lpstr>PowerPoint Presentation</vt:lpstr>
      <vt:lpstr>Agenda:</vt:lpstr>
      <vt:lpstr>What’s new? CBD 2.0  Update</vt:lpstr>
      <vt:lpstr>Followup from CBME Retreat</vt:lpstr>
      <vt:lpstr>Learners &amp; the Competence Committee</vt:lpstr>
      <vt:lpstr>PowerPoint Presentation</vt:lpstr>
      <vt:lpstr>Learners &amp; the Competence Committee</vt:lpstr>
      <vt:lpstr>Competence Committees &amp; CQI</vt:lpstr>
      <vt:lpstr>Other issues/questions/comments?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Mueller</dc:creator>
  <cp:lastModifiedBy>Sabah Atcha</cp:lastModifiedBy>
  <cp:revision>4</cp:revision>
  <dcterms:created xsi:type="dcterms:W3CDTF">2023-12-06T20:35:33Z</dcterms:created>
  <dcterms:modified xsi:type="dcterms:W3CDTF">2024-05-09T18:36:47Z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0x0101003168926E46D3524383E320BF2BD01C23</vt:lpwstr>
  </property>
</Properties>
</file>